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45"/>
  </p:notesMasterIdLst>
  <p:sldIdLst>
    <p:sldId id="256" r:id="rId3"/>
    <p:sldId id="257" r:id="rId4"/>
    <p:sldId id="258" r:id="rId5"/>
    <p:sldId id="259" r:id="rId6"/>
    <p:sldId id="270" r:id="rId7"/>
    <p:sldId id="260" r:id="rId8"/>
    <p:sldId id="271" r:id="rId9"/>
    <p:sldId id="261" r:id="rId10"/>
    <p:sldId id="262" r:id="rId11"/>
    <p:sldId id="272" r:id="rId12"/>
    <p:sldId id="263" r:id="rId13"/>
    <p:sldId id="273" r:id="rId14"/>
    <p:sldId id="264" r:id="rId15"/>
    <p:sldId id="265" r:id="rId16"/>
    <p:sldId id="266" r:id="rId17"/>
    <p:sldId id="274" r:id="rId18"/>
    <p:sldId id="267" r:id="rId19"/>
    <p:sldId id="268" r:id="rId20"/>
    <p:sldId id="276" r:id="rId21"/>
    <p:sldId id="277" r:id="rId22"/>
    <p:sldId id="275" r:id="rId23"/>
    <p:sldId id="26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5" r:id="rId41"/>
    <p:sldId id="297" r:id="rId42"/>
    <p:sldId id="298" r:id="rId43"/>
    <p:sldId id="299" r:id="rId44"/>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21196790-6934-473D-A30A-ACBC1CD4614F}" type="datetimeFigureOut">
              <a:rPr lang="en-US" smtClean="0"/>
              <a:pPr/>
              <a:t>10/2/2015</a:t>
            </a:fld>
            <a:endParaRPr lang="en-US"/>
          </a:p>
        </p:txBody>
      </p:sp>
      <p:sp>
        <p:nvSpPr>
          <p:cNvPr id="4" name="Slide Image Placeholder 3"/>
          <p:cNvSpPr>
            <a:spLocks noGrp="1" noRot="1" noChangeAspect="1"/>
          </p:cNvSpPr>
          <p:nvPr>
            <p:ph type="sldImg" idx="2"/>
          </p:nvPr>
        </p:nvSpPr>
        <p:spPr>
          <a:xfrm>
            <a:off x="1371600" y="754063"/>
            <a:ext cx="5029200" cy="3771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4DA139BE-7F9D-40CD-8099-ABFAC8DA90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A139BE-7F9D-40CD-8099-ABFAC8DA909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32" name="PlaceHolder 2"/>
          <p:cNvSpPr>
            <a:spLocks noGrp="1"/>
          </p:cNvSpPr>
          <p:nvPr>
            <p:ph type="body"/>
          </p:nvPr>
        </p:nvSpPr>
        <p:spPr>
          <a:xfrm>
            <a:off x="457200" y="1935360"/>
            <a:ext cx="8229240" cy="2093400"/>
          </a:xfrm>
          <a:prstGeom prst="rect">
            <a:avLst/>
          </a:prstGeom>
        </p:spPr>
        <p:txBody>
          <a:bodyPr lIns="0" tIns="0" rIns="0" bIns="0"/>
          <a:lstStyle/>
          <a:p>
            <a:endParaRPr/>
          </a:p>
        </p:txBody>
      </p:sp>
      <p:sp>
        <p:nvSpPr>
          <p:cNvPr id="33" name="PlaceHolder 3"/>
          <p:cNvSpPr>
            <a:spLocks noGrp="1"/>
          </p:cNvSpPr>
          <p:nvPr>
            <p:ph type="body"/>
          </p:nvPr>
        </p:nvSpPr>
        <p:spPr>
          <a:xfrm>
            <a:off x="457200" y="4228200"/>
            <a:ext cx="8229240" cy="209340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35" name="PlaceHolder 2"/>
          <p:cNvSpPr>
            <a:spLocks noGrp="1"/>
          </p:cNvSpPr>
          <p:nvPr>
            <p:ph type="body"/>
          </p:nvPr>
        </p:nvSpPr>
        <p:spPr>
          <a:xfrm>
            <a:off x="457200" y="1935360"/>
            <a:ext cx="4015800" cy="2093400"/>
          </a:xfrm>
          <a:prstGeom prst="rect">
            <a:avLst/>
          </a:prstGeom>
        </p:spPr>
        <p:txBody>
          <a:bodyPr lIns="0" tIns="0" rIns="0" bIns="0"/>
          <a:lstStyle/>
          <a:p>
            <a:endParaRPr/>
          </a:p>
        </p:txBody>
      </p:sp>
      <p:sp>
        <p:nvSpPr>
          <p:cNvPr id="36" name="PlaceHolder 3"/>
          <p:cNvSpPr>
            <a:spLocks noGrp="1"/>
          </p:cNvSpPr>
          <p:nvPr>
            <p:ph type="body"/>
          </p:nvPr>
        </p:nvSpPr>
        <p:spPr>
          <a:xfrm>
            <a:off x="4674240" y="1935360"/>
            <a:ext cx="4015800" cy="2093400"/>
          </a:xfrm>
          <a:prstGeom prst="rect">
            <a:avLst/>
          </a:prstGeom>
        </p:spPr>
        <p:txBody>
          <a:bodyPr lIns="0" tIns="0" rIns="0" bIns="0"/>
          <a:lstStyle/>
          <a:p>
            <a:endParaRPr/>
          </a:p>
        </p:txBody>
      </p:sp>
      <p:sp>
        <p:nvSpPr>
          <p:cNvPr id="37" name="PlaceHolder 4"/>
          <p:cNvSpPr>
            <a:spLocks noGrp="1"/>
          </p:cNvSpPr>
          <p:nvPr>
            <p:ph type="body"/>
          </p:nvPr>
        </p:nvSpPr>
        <p:spPr>
          <a:xfrm>
            <a:off x="4674240" y="4228200"/>
            <a:ext cx="4015800" cy="2093400"/>
          </a:xfrm>
          <a:prstGeom prst="rect">
            <a:avLst/>
          </a:prstGeom>
        </p:spPr>
        <p:txBody>
          <a:bodyPr lIns="0" tIns="0" rIns="0" bIns="0"/>
          <a:lstStyle/>
          <a:p>
            <a:endParaRPr/>
          </a:p>
        </p:txBody>
      </p:sp>
      <p:sp>
        <p:nvSpPr>
          <p:cNvPr id="38" name="PlaceHolder 5"/>
          <p:cNvSpPr>
            <a:spLocks noGrp="1"/>
          </p:cNvSpPr>
          <p:nvPr>
            <p:ph type="body"/>
          </p:nvPr>
        </p:nvSpPr>
        <p:spPr>
          <a:xfrm>
            <a:off x="457200" y="4228200"/>
            <a:ext cx="4015800" cy="209340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40" name="PlaceHolder 2"/>
          <p:cNvSpPr>
            <a:spLocks noGrp="1"/>
          </p:cNvSpPr>
          <p:nvPr>
            <p:ph type="body"/>
          </p:nvPr>
        </p:nvSpPr>
        <p:spPr>
          <a:xfrm>
            <a:off x="457200" y="1935360"/>
            <a:ext cx="8229240" cy="4388760"/>
          </a:xfrm>
          <a:prstGeom prst="rect">
            <a:avLst/>
          </a:prstGeom>
        </p:spPr>
        <p:txBody>
          <a:bodyPr lIns="0" tIns="0" rIns="0" bIns="0"/>
          <a:lstStyle/>
          <a:p>
            <a:endParaRPr/>
          </a:p>
        </p:txBody>
      </p:sp>
      <p:sp>
        <p:nvSpPr>
          <p:cNvPr id="41" name="PlaceHolder 3"/>
          <p:cNvSpPr>
            <a:spLocks noGrp="1"/>
          </p:cNvSpPr>
          <p:nvPr>
            <p:ph type="body"/>
          </p:nvPr>
        </p:nvSpPr>
        <p:spPr>
          <a:xfrm>
            <a:off x="457200" y="1935360"/>
            <a:ext cx="8229240" cy="4388760"/>
          </a:xfrm>
          <a:prstGeom prst="rect">
            <a:avLst/>
          </a:prstGeom>
        </p:spPr>
        <p:txBody>
          <a:bodyPr lIns="0" tIns="0" rIns="0" bIns="0"/>
          <a:lstStyle/>
          <a:p>
            <a:endParaRPr/>
          </a:p>
        </p:txBody>
      </p:sp>
      <p:pic>
        <p:nvPicPr>
          <p:cNvPr id="42" name="Picture 41"/>
          <p:cNvPicPr/>
          <p:nvPr/>
        </p:nvPicPr>
        <p:blipFill>
          <a:blip r:embed="rId2"/>
          <a:stretch/>
        </p:blipFill>
        <p:spPr>
          <a:xfrm>
            <a:off x="1821240" y="1935000"/>
            <a:ext cx="5500440" cy="4388760"/>
          </a:xfrm>
          <a:prstGeom prst="rect">
            <a:avLst/>
          </a:prstGeom>
          <a:ln>
            <a:noFill/>
          </a:ln>
        </p:spPr>
      </p:pic>
      <p:pic>
        <p:nvPicPr>
          <p:cNvPr id="43" name="Picture 42"/>
          <p:cNvPicPr/>
          <p:nvPr/>
        </p:nvPicPr>
        <p:blipFill>
          <a:blip r:embed="rId2"/>
          <a:stretch/>
        </p:blipFill>
        <p:spPr>
          <a:xfrm>
            <a:off x="1821240" y="1935000"/>
            <a:ext cx="5500440" cy="43887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54" name="PlaceHolder 2"/>
          <p:cNvSpPr>
            <a:spLocks noGrp="1"/>
          </p:cNvSpPr>
          <p:nvPr>
            <p:ph type="subTitle"/>
          </p:nvPr>
        </p:nvSpPr>
        <p:spPr>
          <a:xfrm>
            <a:off x="457200" y="1935360"/>
            <a:ext cx="8229240" cy="43887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56" name="PlaceHolder 2"/>
          <p:cNvSpPr>
            <a:spLocks noGrp="1"/>
          </p:cNvSpPr>
          <p:nvPr>
            <p:ph type="body"/>
          </p:nvPr>
        </p:nvSpPr>
        <p:spPr>
          <a:xfrm>
            <a:off x="457200" y="1935360"/>
            <a:ext cx="8229240" cy="43887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58" name="PlaceHolder 2"/>
          <p:cNvSpPr>
            <a:spLocks noGrp="1"/>
          </p:cNvSpPr>
          <p:nvPr>
            <p:ph type="body"/>
          </p:nvPr>
        </p:nvSpPr>
        <p:spPr>
          <a:xfrm>
            <a:off x="457200" y="1935360"/>
            <a:ext cx="4015800" cy="4388760"/>
          </a:xfrm>
          <a:prstGeom prst="rect">
            <a:avLst/>
          </a:prstGeom>
        </p:spPr>
        <p:txBody>
          <a:bodyPr lIns="0" tIns="0" rIns="0" bIns="0"/>
          <a:lstStyle/>
          <a:p>
            <a:endParaRPr/>
          </a:p>
        </p:txBody>
      </p:sp>
      <p:sp>
        <p:nvSpPr>
          <p:cNvPr id="59" name="PlaceHolder 3"/>
          <p:cNvSpPr>
            <a:spLocks noGrp="1"/>
          </p:cNvSpPr>
          <p:nvPr>
            <p:ph type="body"/>
          </p:nvPr>
        </p:nvSpPr>
        <p:spPr>
          <a:xfrm>
            <a:off x="4674240" y="1935360"/>
            <a:ext cx="4015800" cy="43887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457200" y="70416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63" name="PlaceHolder 2"/>
          <p:cNvSpPr>
            <a:spLocks noGrp="1"/>
          </p:cNvSpPr>
          <p:nvPr>
            <p:ph type="body"/>
          </p:nvPr>
        </p:nvSpPr>
        <p:spPr>
          <a:xfrm>
            <a:off x="457200" y="1935360"/>
            <a:ext cx="4015800" cy="2093400"/>
          </a:xfrm>
          <a:prstGeom prst="rect">
            <a:avLst/>
          </a:prstGeom>
        </p:spPr>
        <p:txBody>
          <a:bodyPr lIns="0" tIns="0" rIns="0" bIns="0"/>
          <a:lstStyle/>
          <a:p>
            <a:endParaRPr/>
          </a:p>
        </p:txBody>
      </p:sp>
      <p:sp>
        <p:nvSpPr>
          <p:cNvPr id="64" name="PlaceHolder 3"/>
          <p:cNvSpPr>
            <a:spLocks noGrp="1"/>
          </p:cNvSpPr>
          <p:nvPr>
            <p:ph type="body"/>
          </p:nvPr>
        </p:nvSpPr>
        <p:spPr>
          <a:xfrm>
            <a:off x="457200" y="4228200"/>
            <a:ext cx="4015800" cy="2093400"/>
          </a:xfrm>
          <a:prstGeom prst="rect">
            <a:avLst/>
          </a:prstGeom>
        </p:spPr>
        <p:txBody>
          <a:bodyPr lIns="0" tIns="0" rIns="0" bIns="0"/>
          <a:lstStyle/>
          <a:p>
            <a:endParaRPr/>
          </a:p>
        </p:txBody>
      </p:sp>
      <p:sp>
        <p:nvSpPr>
          <p:cNvPr id="65" name="PlaceHolder 4"/>
          <p:cNvSpPr>
            <a:spLocks noGrp="1"/>
          </p:cNvSpPr>
          <p:nvPr>
            <p:ph type="body"/>
          </p:nvPr>
        </p:nvSpPr>
        <p:spPr>
          <a:xfrm>
            <a:off x="4674240" y="1935360"/>
            <a:ext cx="4015800" cy="43887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11" name="PlaceHolder 2"/>
          <p:cNvSpPr>
            <a:spLocks noGrp="1"/>
          </p:cNvSpPr>
          <p:nvPr>
            <p:ph type="subTitle"/>
          </p:nvPr>
        </p:nvSpPr>
        <p:spPr>
          <a:xfrm>
            <a:off x="457200" y="1935360"/>
            <a:ext cx="8229240" cy="43887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67" name="PlaceHolder 2"/>
          <p:cNvSpPr>
            <a:spLocks noGrp="1"/>
          </p:cNvSpPr>
          <p:nvPr>
            <p:ph type="body"/>
          </p:nvPr>
        </p:nvSpPr>
        <p:spPr>
          <a:xfrm>
            <a:off x="457200" y="1935360"/>
            <a:ext cx="4015800" cy="4388760"/>
          </a:xfrm>
          <a:prstGeom prst="rect">
            <a:avLst/>
          </a:prstGeom>
        </p:spPr>
        <p:txBody>
          <a:bodyPr lIns="0" tIns="0" rIns="0" bIns="0"/>
          <a:lstStyle/>
          <a:p>
            <a:endParaRPr/>
          </a:p>
        </p:txBody>
      </p:sp>
      <p:sp>
        <p:nvSpPr>
          <p:cNvPr id="68" name="PlaceHolder 3"/>
          <p:cNvSpPr>
            <a:spLocks noGrp="1"/>
          </p:cNvSpPr>
          <p:nvPr>
            <p:ph type="body"/>
          </p:nvPr>
        </p:nvSpPr>
        <p:spPr>
          <a:xfrm>
            <a:off x="4674240" y="1935360"/>
            <a:ext cx="4015800" cy="2093400"/>
          </a:xfrm>
          <a:prstGeom prst="rect">
            <a:avLst/>
          </a:prstGeom>
        </p:spPr>
        <p:txBody>
          <a:bodyPr lIns="0" tIns="0" rIns="0" bIns="0"/>
          <a:lstStyle/>
          <a:p>
            <a:endParaRPr/>
          </a:p>
        </p:txBody>
      </p:sp>
      <p:sp>
        <p:nvSpPr>
          <p:cNvPr id="69" name="PlaceHolder 4"/>
          <p:cNvSpPr>
            <a:spLocks noGrp="1"/>
          </p:cNvSpPr>
          <p:nvPr>
            <p:ph type="body"/>
          </p:nvPr>
        </p:nvSpPr>
        <p:spPr>
          <a:xfrm>
            <a:off x="4674240" y="4228200"/>
            <a:ext cx="4015800" cy="209340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71" name="PlaceHolder 2"/>
          <p:cNvSpPr>
            <a:spLocks noGrp="1"/>
          </p:cNvSpPr>
          <p:nvPr>
            <p:ph type="body"/>
          </p:nvPr>
        </p:nvSpPr>
        <p:spPr>
          <a:xfrm>
            <a:off x="457200" y="1935360"/>
            <a:ext cx="4015800" cy="2093400"/>
          </a:xfrm>
          <a:prstGeom prst="rect">
            <a:avLst/>
          </a:prstGeom>
        </p:spPr>
        <p:txBody>
          <a:bodyPr lIns="0" tIns="0" rIns="0" bIns="0"/>
          <a:lstStyle/>
          <a:p>
            <a:endParaRPr/>
          </a:p>
        </p:txBody>
      </p:sp>
      <p:sp>
        <p:nvSpPr>
          <p:cNvPr id="72" name="PlaceHolder 3"/>
          <p:cNvSpPr>
            <a:spLocks noGrp="1"/>
          </p:cNvSpPr>
          <p:nvPr>
            <p:ph type="body"/>
          </p:nvPr>
        </p:nvSpPr>
        <p:spPr>
          <a:xfrm>
            <a:off x="4674240" y="1935360"/>
            <a:ext cx="4015800" cy="2093400"/>
          </a:xfrm>
          <a:prstGeom prst="rect">
            <a:avLst/>
          </a:prstGeom>
        </p:spPr>
        <p:txBody>
          <a:bodyPr lIns="0" tIns="0" rIns="0" bIns="0"/>
          <a:lstStyle/>
          <a:p>
            <a:endParaRPr/>
          </a:p>
        </p:txBody>
      </p:sp>
      <p:sp>
        <p:nvSpPr>
          <p:cNvPr id="73" name="PlaceHolder 4"/>
          <p:cNvSpPr>
            <a:spLocks noGrp="1"/>
          </p:cNvSpPr>
          <p:nvPr>
            <p:ph type="body"/>
          </p:nvPr>
        </p:nvSpPr>
        <p:spPr>
          <a:xfrm>
            <a:off x="457200" y="4228200"/>
            <a:ext cx="8229240" cy="209340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75" name="PlaceHolder 2"/>
          <p:cNvSpPr>
            <a:spLocks noGrp="1"/>
          </p:cNvSpPr>
          <p:nvPr>
            <p:ph type="body"/>
          </p:nvPr>
        </p:nvSpPr>
        <p:spPr>
          <a:xfrm>
            <a:off x="457200" y="1935360"/>
            <a:ext cx="8229240" cy="2093400"/>
          </a:xfrm>
          <a:prstGeom prst="rect">
            <a:avLst/>
          </a:prstGeom>
        </p:spPr>
        <p:txBody>
          <a:bodyPr lIns="0" tIns="0" rIns="0" bIns="0"/>
          <a:lstStyle/>
          <a:p>
            <a:endParaRPr/>
          </a:p>
        </p:txBody>
      </p:sp>
      <p:sp>
        <p:nvSpPr>
          <p:cNvPr id="76" name="PlaceHolder 3"/>
          <p:cNvSpPr>
            <a:spLocks noGrp="1"/>
          </p:cNvSpPr>
          <p:nvPr>
            <p:ph type="body"/>
          </p:nvPr>
        </p:nvSpPr>
        <p:spPr>
          <a:xfrm>
            <a:off x="457200" y="4228200"/>
            <a:ext cx="8229240" cy="209340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78" name="PlaceHolder 2"/>
          <p:cNvSpPr>
            <a:spLocks noGrp="1"/>
          </p:cNvSpPr>
          <p:nvPr>
            <p:ph type="body"/>
          </p:nvPr>
        </p:nvSpPr>
        <p:spPr>
          <a:xfrm>
            <a:off x="457200" y="1935360"/>
            <a:ext cx="4015800" cy="2093400"/>
          </a:xfrm>
          <a:prstGeom prst="rect">
            <a:avLst/>
          </a:prstGeom>
        </p:spPr>
        <p:txBody>
          <a:bodyPr lIns="0" tIns="0" rIns="0" bIns="0"/>
          <a:lstStyle/>
          <a:p>
            <a:endParaRPr/>
          </a:p>
        </p:txBody>
      </p:sp>
      <p:sp>
        <p:nvSpPr>
          <p:cNvPr id="79" name="PlaceHolder 3"/>
          <p:cNvSpPr>
            <a:spLocks noGrp="1"/>
          </p:cNvSpPr>
          <p:nvPr>
            <p:ph type="body"/>
          </p:nvPr>
        </p:nvSpPr>
        <p:spPr>
          <a:xfrm>
            <a:off x="4674240" y="1935360"/>
            <a:ext cx="4015800" cy="2093400"/>
          </a:xfrm>
          <a:prstGeom prst="rect">
            <a:avLst/>
          </a:prstGeom>
        </p:spPr>
        <p:txBody>
          <a:bodyPr lIns="0" tIns="0" rIns="0" bIns="0"/>
          <a:lstStyle/>
          <a:p>
            <a:endParaRPr/>
          </a:p>
        </p:txBody>
      </p:sp>
      <p:sp>
        <p:nvSpPr>
          <p:cNvPr id="80" name="PlaceHolder 4"/>
          <p:cNvSpPr>
            <a:spLocks noGrp="1"/>
          </p:cNvSpPr>
          <p:nvPr>
            <p:ph type="body"/>
          </p:nvPr>
        </p:nvSpPr>
        <p:spPr>
          <a:xfrm>
            <a:off x="4674240" y="4228200"/>
            <a:ext cx="4015800" cy="2093400"/>
          </a:xfrm>
          <a:prstGeom prst="rect">
            <a:avLst/>
          </a:prstGeom>
        </p:spPr>
        <p:txBody>
          <a:bodyPr lIns="0" tIns="0" rIns="0" bIns="0"/>
          <a:lstStyle/>
          <a:p>
            <a:endParaRPr/>
          </a:p>
        </p:txBody>
      </p:sp>
      <p:sp>
        <p:nvSpPr>
          <p:cNvPr id="81" name="PlaceHolder 5"/>
          <p:cNvSpPr>
            <a:spLocks noGrp="1"/>
          </p:cNvSpPr>
          <p:nvPr>
            <p:ph type="body"/>
          </p:nvPr>
        </p:nvSpPr>
        <p:spPr>
          <a:xfrm>
            <a:off x="457200" y="4228200"/>
            <a:ext cx="4015800" cy="209340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83" name="PlaceHolder 2"/>
          <p:cNvSpPr>
            <a:spLocks noGrp="1"/>
          </p:cNvSpPr>
          <p:nvPr>
            <p:ph type="body"/>
          </p:nvPr>
        </p:nvSpPr>
        <p:spPr>
          <a:xfrm>
            <a:off x="457200" y="1935360"/>
            <a:ext cx="8229240" cy="4388760"/>
          </a:xfrm>
          <a:prstGeom prst="rect">
            <a:avLst/>
          </a:prstGeom>
        </p:spPr>
        <p:txBody>
          <a:bodyPr lIns="0" tIns="0" rIns="0" bIns="0"/>
          <a:lstStyle/>
          <a:p>
            <a:endParaRPr/>
          </a:p>
        </p:txBody>
      </p:sp>
      <p:sp>
        <p:nvSpPr>
          <p:cNvPr id="84" name="PlaceHolder 3"/>
          <p:cNvSpPr>
            <a:spLocks noGrp="1"/>
          </p:cNvSpPr>
          <p:nvPr>
            <p:ph type="body"/>
          </p:nvPr>
        </p:nvSpPr>
        <p:spPr>
          <a:xfrm>
            <a:off x="457200" y="1935360"/>
            <a:ext cx="8229240" cy="4388760"/>
          </a:xfrm>
          <a:prstGeom prst="rect">
            <a:avLst/>
          </a:prstGeom>
        </p:spPr>
        <p:txBody>
          <a:bodyPr lIns="0" tIns="0" rIns="0" bIns="0"/>
          <a:lstStyle/>
          <a:p>
            <a:endParaRPr/>
          </a:p>
        </p:txBody>
      </p:sp>
      <p:pic>
        <p:nvPicPr>
          <p:cNvPr id="85" name="Picture 84"/>
          <p:cNvPicPr/>
          <p:nvPr/>
        </p:nvPicPr>
        <p:blipFill>
          <a:blip r:embed="rId2"/>
          <a:stretch/>
        </p:blipFill>
        <p:spPr>
          <a:xfrm>
            <a:off x="1821240" y="1935000"/>
            <a:ext cx="5500440" cy="4388760"/>
          </a:xfrm>
          <a:prstGeom prst="rect">
            <a:avLst/>
          </a:prstGeom>
          <a:ln>
            <a:noFill/>
          </a:ln>
        </p:spPr>
      </p:pic>
      <p:pic>
        <p:nvPicPr>
          <p:cNvPr id="86" name="Picture 85"/>
          <p:cNvPicPr/>
          <p:nvPr/>
        </p:nvPicPr>
        <p:blipFill>
          <a:blip r:embed="rId2"/>
          <a:stretch/>
        </p:blipFill>
        <p:spPr>
          <a:xfrm>
            <a:off x="1821240" y="1935000"/>
            <a:ext cx="5500440" cy="43887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13" name="PlaceHolder 2"/>
          <p:cNvSpPr>
            <a:spLocks noGrp="1"/>
          </p:cNvSpPr>
          <p:nvPr>
            <p:ph type="body"/>
          </p:nvPr>
        </p:nvSpPr>
        <p:spPr>
          <a:xfrm>
            <a:off x="457200" y="1935360"/>
            <a:ext cx="8229240" cy="43887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15" name="PlaceHolder 2"/>
          <p:cNvSpPr>
            <a:spLocks noGrp="1"/>
          </p:cNvSpPr>
          <p:nvPr>
            <p:ph type="body"/>
          </p:nvPr>
        </p:nvSpPr>
        <p:spPr>
          <a:xfrm>
            <a:off x="457200" y="1935360"/>
            <a:ext cx="4015800" cy="4388760"/>
          </a:xfrm>
          <a:prstGeom prst="rect">
            <a:avLst/>
          </a:prstGeom>
        </p:spPr>
        <p:txBody>
          <a:bodyPr lIns="0" tIns="0" rIns="0" bIns="0"/>
          <a:lstStyle/>
          <a:p>
            <a:endParaRPr/>
          </a:p>
        </p:txBody>
      </p:sp>
      <p:sp>
        <p:nvSpPr>
          <p:cNvPr id="16" name="PlaceHolder 3"/>
          <p:cNvSpPr>
            <a:spLocks noGrp="1"/>
          </p:cNvSpPr>
          <p:nvPr>
            <p:ph type="body"/>
          </p:nvPr>
        </p:nvSpPr>
        <p:spPr>
          <a:xfrm>
            <a:off x="4674240" y="1935360"/>
            <a:ext cx="4015800" cy="43887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70416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20" name="PlaceHolder 2"/>
          <p:cNvSpPr>
            <a:spLocks noGrp="1"/>
          </p:cNvSpPr>
          <p:nvPr>
            <p:ph type="body"/>
          </p:nvPr>
        </p:nvSpPr>
        <p:spPr>
          <a:xfrm>
            <a:off x="457200" y="1935360"/>
            <a:ext cx="4015800" cy="2093400"/>
          </a:xfrm>
          <a:prstGeom prst="rect">
            <a:avLst/>
          </a:prstGeom>
        </p:spPr>
        <p:txBody>
          <a:bodyPr lIns="0" tIns="0" rIns="0" bIns="0"/>
          <a:lstStyle/>
          <a:p>
            <a:endParaRPr/>
          </a:p>
        </p:txBody>
      </p:sp>
      <p:sp>
        <p:nvSpPr>
          <p:cNvPr id="21" name="PlaceHolder 3"/>
          <p:cNvSpPr>
            <a:spLocks noGrp="1"/>
          </p:cNvSpPr>
          <p:nvPr>
            <p:ph type="body"/>
          </p:nvPr>
        </p:nvSpPr>
        <p:spPr>
          <a:xfrm>
            <a:off x="457200" y="4228200"/>
            <a:ext cx="4015800" cy="2093400"/>
          </a:xfrm>
          <a:prstGeom prst="rect">
            <a:avLst/>
          </a:prstGeom>
        </p:spPr>
        <p:txBody>
          <a:bodyPr lIns="0" tIns="0" rIns="0" bIns="0"/>
          <a:lstStyle/>
          <a:p>
            <a:endParaRPr/>
          </a:p>
        </p:txBody>
      </p:sp>
      <p:sp>
        <p:nvSpPr>
          <p:cNvPr id="22" name="PlaceHolder 4"/>
          <p:cNvSpPr>
            <a:spLocks noGrp="1"/>
          </p:cNvSpPr>
          <p:nvPr>
            <p:ph type="body"/>
          </p:nvPr>
        </p:nvSpPr>
        <p:spPr>
          <a:xfrm>
            <a:off x="4674240" y="1935360"/>
            <a:ext cx="4015800" cy="43887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24" name="PlaceHolder 2"/>
          <p:cNvSpPr>
            <a:spLocks noGrp="1"/>
          </p:cNvSpPr>
          <p:nvPr>
            <p:ph type="body"/>
          </p:nvPr>
        </p:nvSpPr>
        <p:spPr>
          <a:xfrm>
            <a:off x="457200" y="1935360"/>
            <a:ext cx="4015800" cy="4388760"/>
          </a:xfrm>
          <a:prstGeom prst="rect">
            <a:avLst/>
          </a:prstGeom>
        </p:spPr>
        <p:txBody>
          <a:bodyPr lIns="0" tIns="0" rIns="0" bIns="0"/>
          <a:lstStyle/>
          <a:p>
            <a:endParaRPr/>
          </a:p>
        </p:txBody>
      </p:sp>
      <p:sp>
        <p:nvSpPr>
          <p:cNvPr id="25" name="PlaceHolder 3"/>
          <p:cNvSpPr>
            <a:spLocks noGrp="1"/>
          </p:cNvSpPr>
          <p:nvPr>
            <p:ph type="body"/>
          </p:nvPr>
        </p:nvSpPr>
        <p:spPr>
          <a:xfrm>
            <a:off x="4674240" y="1935360"/>
            <a:ext cx="4015800" cy="2093400"/>
          </a:xfrm>
          <a:prstGeom prst="rect">
            <a:avLst/>
          </a:prstGeom>
        </p:spPr>
        <p:txBody>
          <a:bodyPr lIns="0" tIns="0" rIns="0" bIns="0"/>
          <a:lstStyle/>
          <a:p>
            <a:endParaRPr/>
          </a:p>
        </p:txBody>
      </p:sp>
      <p:sp>
        <p:nvSpPr>
          <p:cNvPr id="26" name="PlaceHolder 4"/>
          <p:cNvSpPr>
            <a:spLocks noGrp="1"/>
          </p:cNvSpPr>
          <p:nvPr>
            <p:ph type="body"/>
          </p:nvPr>
        </p:nvSpPr>
        <p:spPr>
          <a:xfrm>
            <a:off x="4674240" y="4228200"/>
            <a:ext cx="4015800" cy="209340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704160"/>
            <a:ext cx="8229240" cy="1142640"/>
          </a:xfrm>
          <a:prstGeom prst="rect">
            <a:avLst/>
          </a:prstGeom>
        </p:spPr>
        <p:txBody>
          <a:bodyPr lIns="0" tIns="0" rIns="0" bIns="0" anchor="ctr"/>
          <a:lstStyle/>
          <a:p>
            <a:endParaRPr/>
          </a:p>
        </p:txBody>
      </p:sp>
      <p:sp>
        <p:nvSpPr>
          <p:cNvPr id="28" name="PlaceHolder 2"/>
          <p:cNvSpPr>
            <a:spLocks noGrp="1"/>
          </p:cNvSpPr>
          <p:nvPr>
            <p:ph type="body"/>
          </p:nvPr>
        </p:nvSpPr>
        <p:spPr>
          <a:xfrm>
            <a:off x="457200" y="1935360"/>
            <a:ext cx="4015800" cy="2093400"/>
          </a:xfrm>
          <a:prstGeom prst="rect">
            <a:avLst/>
          </a:prstGeom>
        </p:spPr>
        <p:txBody>
          <a:bodyPr lIns="0" tIns="0" rIns="0" bIns="0"/>
          <a:lstStyle/>
          <a:p>
            <a:endParaRPr/>
          </a:p>
        </p:txBody>
      </p:sp>
      <p:sp>
        <p:nvSpPr>
          <p:cNvPr id="29" name="PlaceHolder 3"/>
          <p:cNvSpPr>
            <a:spLocks noGrp="1"/>
          </p:cNvSpPr>
          <p:nvPr>
            <p:ph type="body"/>
          </p:nvPr>
        </p:nvSpPr>
        <p:spPr>
          <a:xfrm>
            <a:off x="4674240" y="1935360"/>
            <a:ext cx="4015800" cy="2093400"/>
          </a:xfrm>
          <a:prstGeom prst="rect">
            <a:avLst/>
          </a:prstGeom>
        </p:spPr>
        <p:txBody>
          <a:bodyPr lIns="0" tIns="0" rIns="0" bIns="0"/>
          <a:lstStyle/>
          <a:p>
            <a:endParaRPr/>
          </a:p>
        </p:txBody>
      </p:sp>
      <p:sp>
        <p:nvSpPr>
          <p:cNvPr id="30" name="PlaceHolder 4"/>
          <p:cNvSpPr>
            <a:spLocks noGrp="1"/>
          </p:cNvSpPr>
          <p:nvPr>
            <p:ph type="body"/>
          </p:nvPr>
        </p:nvSpPr>
        <p:spPr>
          <a:xfrm>
            <a:off x="457200" y="4228200"/>
            <a:ext cx="8229240" cy="209340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32E02-03A7-46EB-A840-C65079ED8794}" type="datetimeFigureOut">
              <a:rPr lang="en-US" smtClean="0"/>
              <a:pPr/>
              <a:t>10/2/2015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44BA9-98B6-463C-ABB3-19917C95D0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tile/>
        </a:blipFill>
        <a:effectLst/>
      </p:bgPr>
    </p:bg>
    <p:spTree>
      <p:nvGrpSpPr>
        <p:cNvPr id="1" name=""/>
        <p:cNvGrpSpPr/>
        <p:nvPr/>
      </p:nvGrpSpPr>
      <p:grpSpPr>
        <a:xfrm>
          <a:off x="0" y="0"/>
          <a:ext cx="0" cy="0"/>
          <a:chOff x="0" y="0"/>
          <a:chExt cx="0" cy="0"/>
        </a:xfrm>
      </p:grpSpPr>
      <p:sp>
        <p:nvSpPr>
          <p:cNvPr id="44" name="CustomShape 1"/>
          <p:cNvSpPr/>
          <p:nvPr/>
        </p:nvSpPr>
        <p:spPr>
          <a:xfrm>
            <a:off x="-9360" y="-720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45" name="CustomShape 2"/>
          <p:cNvSpPr/>
          <p:nvPr/>
        </p:nvSpPr>
        <p:spPr>
          <a:xfrm>
            <a:off x="4381560" y="-720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46" name="CustomShape 3"/>
          <p:cNvSpPr/>
          <p:nvPr/>
        </p:nvSpPr>
        <p:spPr>
          <a:xfrm rot="21435600">
            <a:off x="-18720" y="201960"/>
            <a:ext cx="9162720" cy="64872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47" name="CustomShape 4"/>
          <p:cNvSpPr/>
          <p:nvPr/>
        </p:nvSpPr>
        <p:spPr>
          <a:xfrm rot="21435600">
            <a:off x="-14040" y="275400"/>
            <a:ext cx="9175320" cy="52992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48" name="PlaceHolder 5"/>
          <p:cNvSpPr>
            <a:spLocks noGrp="1"/>
          </p:cNvSpPr>
          <p:nvPr>
            <p:ph type="title"/>
          </p:nvPr>
        </p:nvSpPr>
        <p:spPr>
          <a:xfrm>
            <a:off x="457200" y="704160"/>
            <a:ext cx="8229240" cy="1142640"/>
          </a:xfrm>
          <a:prstGeom prst="rect">
            <a:avLst/>
          </a:prstGeom>
        </p:spPr>
        <p:txBody>
          <a:bodyPr lIns="0" tIns="45000" rIns="0" bIns="0" anchor="b"/>
          <a:lstStyle/>
          <a:p>
            <a:pPr>
              <a:lnSpc>
                <a:spcPct val="100000"/>
              </a:lnSpc>
            </a:pPr>
            <a:r>
              <a:rPr lang="en-US" sz="5000" strike="noStrike">
                <a:solidFill>
                  <a:srgbClr val="04617B"/>
                </a:solidFill>
                <a:latin typeface="Calibri"/>
              </a:rPr>
              <a:t>Click to edit Master title style</a:t>
            </a:r>
            <a:endParaRPr/>
          </a:p>
        </p:txBody>
      </p:sp>
      <p:sp>
        <p:nvSpPr>
          <p:cNvPr id="49" name="PlaceHolder 6"/>
          <p:cNvSpPr>
            <a:spLocks noGrp="1"/>
          </p:cNvSpPr>
          <p:nvPr>
            <p:ph type="body"/>
          </p:nvPr>
        </p:nvSpPr>
        <p:spPr>
          <a:xfrm>
            <a:off x="457200" y="1935360"/>
            <a:ext cx="8229240" cy="4388760"/>
          </a:xfrm>
          <a:prstGeom prst="rect">
            <a:avLst/>
          </a:prstGeom>
        </p:spPr>
        <p:txBody>
          <a:bodyPr lIns="90000" tIns="45000" rIns="90000" bIns="45000"/>
          <a:lstStyle/>
          <a:p>
            <a:pPr>
              <a:buSzPct val="45000"/>
              <a:buFont typeface="StarSymbol"/>
              <a:buChar char=""/>
            </a:pPr>
            <a:r>
              <a:rPr lang="en-US" sz="2600" strike="noStrike">
                <a:solidFill>
                  <a:srgbClr val="000000"/>
                </a:solidFill>
                <a:latin typeface="Constantia"/>
              </a:rPr>
              <a:t>Click to edit the outline text format</a:t>
            </a:r>
            <a:endParaRPr/>
          </a:p>
          <a:p>
            <a:pPr lvl="1">
              <a:buSzPct val="75000"/>
              <a:buFont typeface="StarSymbol"/>
              <a:buChar char=""/>
            </a:pPr>
            <a:r>
              <a:rPr lang="en-US" sz="2600" strike="noStrike">
                <a:solidFill>
                  <a:srgbClr val="000000"/>
                </a:solidFill>
                <a:latin typeface="Constantia"/>
              </a:rPr>
              <a:t>Second Outline Level</a:t>
            </a:r>
            <a:endParaRPr/>
          </a:p>
          <a:p>
            <a:pPr lvl="2">
              <a:buSzPct val="45000"/>
              <a:buFont typeface="StarSymbol"/>
              <a:buChar char=""/>
            </a:pPr>
            <a:r>
              <a:rPr lang="en-US" sz="2600" strike="noStrike">
                <a:solidFill>
                  <a:srgbClr val="000000"/>
                </a:solidFill>
                <a:latin typeface="Constantia"/>
              </a:rPr>
              <a:t>Third Outline Level</a:t>
            </a:r>
            <a:endParaRPr/>
          </a:p>
          <a:p>
            <a:pPr lvl="3">
              <a:buSzPct val="75000"/>
              <a:buFont typeface="StarSymbol"/>
              <a:buChar char=""/>
            </a:pPr>
            <a:r>
              <a:rPr lang="en-US" sz="2600" strike="noStrike">
                <a:solidFill>
                  <a:srgbClr val="000000"/>
                </a:solidFill>
                <a:latin typeface="Constantia"/>
              </a:rPr>
              <a:t>Fourth Outline Level</a:t>
            </a:r>
            <a:endParaRPr/>
          </a:p>
          <a:p>
            <a:pPr lvl="4">
              <a:buSzPct val="45000"/>
              <a:buFont typeface="StarSymbol"/>
              <a:buChar char=""/>
            </a:pPr>
            <a:r>
              <a:rPr lang="en-US" sz="2600" strike="noStrike">
                <a:solidFill>
                  <a:srgbClr val="000000"/>
                </a:solidFill>
                <a:latin typeface="Constantia"/>
              </a:rPr>
              <a:t>Fifth Outline Level</a:t>
            </a:r>
            <a:endParaRPr/>
          </a:p>
          <a:p>
            <a:pPr lvl="5">
              <a:buSzPct val="45000"/>
              <a:buFont typeface="StarSymbol"/>
              <a:buChar char=""/>
            </a:pPr>
            <a:r>
              <a:rPr lang="en-US" sz="2600" strike="noStrike">
                <a:solidFill>
                  <a:srgbClr val="000000"/>
                </a:solidFill>
                <a:latin typeface="Constantia"/>
              </a:rPr>
              <a:t>Sixth Outline Level</a:t>
            </a:r>
            <a:endParaRPr/>
          </a:p>
          <a:p>
            <a:pPr>
              <a:lnSpc>
                <a:spcPct val="100000"/>
              </a:lnSpc>
              <a:buSzPct val="95000"/>
              <a:buFont typeface="Wingdings 2" charset="2"/>
              <a:buChar char=""/>
            </a:pPr>
            <a:r>
              <a:rPr lang="en-US" sz="2600" strike="noStrike">
                <a:solidFill>
                  <a:srgbClr val="000000"/>
                </a:solidFill>
                <a:latin typeface="Constantia"/>
              </a:rPr>
              <a:t>Seventh Outline LevelClick to edit Master text styles</a:t>
            </a:r>
            <a:endParaRPr/>
          </a:p>
          <a:p>
            <a:pPr lvl="1">
              <a:lnSpc>
                <a:spcPct val="100000"/>
              </a:lnSpc>
              <a:buSzPct val="85000"/>
              <a:buFont typeface="Wingdings 2" charset="2"/>
              <a:buChar char=""/>
            </a:pPr>
            <a:r>
              <a:rPr lang="en-US" sz="2400" strike="noStrike">
                <a:solidFill>
                  <a:srgbClr val="000000"/>
                </a:solidFill>
                <a:latin typeface="Constantia"/>
              </a:rPr>
              <a:t>Second level</a:t>
            </a:r>
            <a:endParaRPr/>
          </a:p>
          <a:p>
            <a:pPr lvl="2">
              <a:lnSpc>
                <a:spcPct val="100000"/>
              </a:lnSpc>
              <a:buSzPct val="70000"/>
              <a:buFont typeface="Wingdings 2" charset="2"/>
              <a:buChar char=""/>
            </a:pPr>
            <a:r>
              <a:rPr lang="en-US" sz="2100" strike="noStrike">
                <a:solidFill>
                  <a:srgbClr val="000000"/>
                </a:solidFill>
                <a:latin typeface="Constantia"/>
              </a:rPr>
              <a:t>Third level</a:t>
            </a:r>
            <a:endParaRPr/>
          </a:p>
          <a:p>
            <a:pPr lvl="3">
              <a:lnSpc>
                <a:spcPct val="100000"/>
              </a:lnSpc>
              <a:buSzPct val="65000"/>
              <a:buFont typeface="Wingdings 2" charset="2"/>
              <a:buChar char=""/>
            </a:pPr>
            <a:r>
              <a:rPr lang="en-US" sz="2000" strike="noStrike">
                <a:solidFill>
                  <a:srgbClr val="000000"/>
                </a:solidFill>
                <a:latin typeface="Constantia"/>
              </a:rPr>
              <a:t>Fourth level</a:t>
            </a:r>
            <a:endParaRPr/>
          </a:p>
          <a:p>
            <a:pPr lvl="4">
              <a:lnSpc>
                <a:spcPct val="100000"/>
              </a:lnSpc>
              <a:buSzPct val="65000"/>
              <a:buFont typeface="Wingdings 2" charset="2"/>
              <a:buChar char=""/>
            </a:pPr>
            <a:r>
              <a:rPr lang="en-US" sz="2000" strike="noStrike">
                <a:solidFill>
                  <a:srgbClr val="000000"/>
                </a:solidFill>
                <a:latin typeface="Constantia"/>
              </a:rPr>
              <a:t>Fifth level</a:t>
            </a:r>
            <a:endParaRPr/>
          </a:p>
        </p:txBody>
      </p:sp>
      <p:sp>
        <p:nvSpPr>
          <p:cNvPr id="50" name="PlaceHolder 7"/>
          <p:cNvSpPr>
            <a:spLocks noGrp="1"/>
          </p:cNvSpPr>
          <p:nvPr>
            <p:ph type="dt"/>
          </p:nvPr>
        </p:nvSpPr>
        <p:spPr>
          <a:xfrm>
            <a:off x="457200" y="6356520"/>
            <a:ext cx="2133360" cy="364680"/>
          </a:xfrm>
          <a:prstGeom prst="rect">
            <a:avLst/>
          </a:prstGeom>
        </p:spPr>
        <p:txBody>
          <a:bodyPr lIns="0" tIns="0" rIns="0" bIns="0" anchor="b"/>
          <a:lstStyle/>
          <a:p>
            <a:pPr>
              <a:lnSpc>
                <a:spcPct val="100000"/>
              </a:lnSpc>
            </a:pPr>
            <a:r>
              <a:rPr lang="en-US" sz="1200" strike="noStrike">
                <a:solidFill>
                  <a:srgbClr val="035C75"/>
                </a:solidFill>
                <a:latin typeface="Constantia"/>
              </a:rPr>
              <a:t>10/1/15</a:t>
            </a:r>
            <a:endParaRPr/>
          </a:p>
        </p:txBody>
      </p:sp>
      <p:sp>
        <p:nvSpPr>
          <p:cNvPr id="51" name="PlaceHolder 8"/>
          <p:cNvSpPr>
            <a:spLocks noGrp="1"/>
          </p:cNvSpPr>
          <p:nvPr>
            <p:ph type="ftr"/>
          </p:nvPr>
        </p:nvSpPr>
        <p:spPr>
          <a:xfrm>
            <a:off x="2666880" y="6356520"/>
            <a:ext cx="3352320" cy="364680"/>
          </a:xfrm>
          <a:prstGeom prst="rect">
            <a:avLst/>
          </a:prstGeom>
        </p:spPr>
        <p:txBody>
          <a:bodyPr lIns="0" tIns="0" rIns="0" bIns="0" anchor="b"/>
          <a:lstStyle/>
          <a:p>
            <a:endParaRPr/>
          </a:p>
        </p:txBody>
      </p:sp>
      <p:sp>
        <p:nvSpPr>
          <p:cNvPr id="52" name="PlaceHolder 9"/>
          <p:cNvSpPr>
            <a:spLocks noGrp="1"/>
          </p:cNvSpPr>
          <p:nvPr>
            <p:ph type="sldNum"/>
          </p:nvPr>
        </p:nvSpPr>
        <p:spPr>
          <a:xfrm>
            <a:off x="7924680" y="6356520"/>
            <a:ext cx="761760" cy="364680"/>
          </a:xfrm>
          <a:prstGeom prst="rect">
            <a:avLst/>
          </a:prstGeom>
        </p:spPr>
        <p:txBody>
          <a:bodyPr lIns="0" tIns="0" rIns="0" bIns="0" anchor="b"/>
          <a:lstStyle/>
          <a:p>
            <a:pPr algn="r">
              <a:lnSpc>
                <a:spcPct val="100000"/>
              </a:lnSpc>
            </a:pPr>
            <a:fld id="{93EA3113-FAA5-454B-B179-605F527FA22D}" type="slidenum">
              <a:rPr lang="en-US" sz="1200" strike="noStrike">
                <a:solidFill>
                  <a:srgbClr val="035C75"/>
                </a:solidFill>
                <a:latin typeface="Constantia"/>
              </a:rPr>
              <a:pPr algn="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hyperlink" Target="http://irspy.indexdata.com/" TargetMode="Externa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533520" y="1371600"/>
            <a:ext cx="7851240" cy="1828440"/>
          </a:xfrm>
          <a:prstGeom prst="rect">
            <a:avLst/>
          </a:prstGeom>
          <a:noFill/>
          <a:ln>
            <a:noFill/>
          </a:ln>
        </p:spPr>
        <p:txBody>
          <a:bodyPr lIns="0" tIns="0" rIns="18360" bIns="0" anchor="b"/>
          <a:lstStyle/>
          <a:p>
            <a:pPr algn="r">
              <a:lnSpc>
                <a:spcPct val="100000"/>
              </a:lnSpc>
            </a:pPr>
            <a:r>
              <a:rPr lang="en-US" sz="5600" b="1" strike="noStrike">
                <a:solidFill>
                  <a:srgbClr val="50E0EA"/>
                </a:solidFill>
                <a:latin typeface="Calibri"/>
              </a:rPr>
              <a:t>
</a:t>
            </a:r>
            <a:r>
              <a:rPr lang="en-US" sz="5400" b="1" strike="noStrike">
                <a:solidFill>
                  <a:srgbClr val="50E0EA"/>
                </a:solidFill>
                <a:latin typeface="Calibri"/>
              </a:rPr>
              <a:t>APLIKASI SOFTWARE PERPUSTAKAAN (SLIMS)</a:t>
            </a:r>
            <a:endParaRPr/>
          </a:p>
        </p:txBody>
      </p:sp>
      <p:sp>
        <p:nvSpPr>
          <p:cNvPr id="88" name="TextShape 2"/>
          <p:cNvSpPr txBox="1"/>
          <p:nvPr/>
        </p:nvSpPr>
        <p:spPr>
          <a:xfrm>
            <a:off x="533520" y="3228480"/>
            <a:ext cx="7854480" cy="1752120"/>
          </a:xfrm>
          <a:prstGeom prst="rect">
            <a:avLst/>
          </a:prstGeom>
          <a:noFill/>
          <a:ln>
            <a:noFill/>
          </a:ln>
        </p:spPr>
        <p:txBody>
          <a:bodyPr lIns="0" tIns="45000" rIns="18360" bIns="45000"/>
          <a:lstStyle/>
          <a:p>
            <a:pPr algn="r">
              <a:lnSpc>
                <a:spcPct val="100000"/>
              </a:lnSpc>
            </a:pPr>
            <a:r>
              <a:rPr lang="en-US" sz="2600" strike="noStrike">
                <a:solidFill>
                  <a:srgbClr val="FFFFFF"/>
                </a:solidFill>
                <a:latin typeface="Constantia"/>
              </a:rPr>
              <a:t>Disampaikan pada Diklat Perpustakaan </a:t>
            </a:r>
            <a:endParaRPr/>
          </a:p>
          <a:p>
            <a:pPr algn="r">
              <a:lnSpc>
                <a:spcPct val="100000"/>
              </a:lnSpc>
            </a:pPr>
            <a:r>
              <a:rPr lang="en-US" sz="2600" strike="noStrike">
                <a:solidFill>
                  <a:srgbClr val="FFFFFF"/>
                </a:solidFill>
                <a:latin typeface="Constantia"/>
              </a:rPr>
              <a:t>Kementerian Agama</a:t>
            </a:r>
            <a:endParaRPr/>
          </a:p>
        </p:txBody>
      </p:sp>
      <p:sp>
        <p:nvSpPr>
          <p:cNvPr id="89" name="TextShape 3"/>
          <p:cNvSpPr txBox="1"/>
          <p:nvPr/>
        </p:nvSpPr>
        <p:spPr>
          <a:xfrm>
            <a:off x="1440" y="4966560"/>
            <a:ext cx="4297680" cy="1735560"/>
          </a:xfrm>
          <a:prstGeom prst="rect">
            <a:avLst/>
          </a:prstGeom>
          <a:solidFill>
            <a:srgbClr val="FFFFFF">
              <a:alpha val="85000"/>
            </a:srgbClr>
          </a:solidFill>
          <a:ln>
            <a:noFill/>
          </a:ln>
        </p:spPr>
        <p:txBody>
          <a:bodyPr lIns="90000" tIns="45000" rIns="90000" bIns="45000"/>
          <a:lstStyle/>
          <a:p>
            <a:pPr algn="ctr"/>
            <a:r>
              <a:rPr lang="en-US" sz="2200" b="1">
                <a:solidFill>
                  <a:srgbClr val="579D1C"/>
                </a:solidFill>
                <a:latin typeface="Trebuchet MS"/>
              </a:rPr>
              <a:t>NURMALINA</a:t>
            </a:r>
            <a:endParaRPr/>
          </a:p>
          <a:p>
            <a:pPr algn="ctr"/>
            <a:r>
              <a:rPr lang="en-US" sz="2200" b="1">
                <a:solidFill>
                  <a:srgbClr val="579D1C"/>
                </a:solidFill>
                <a:latin typeface="Trebuchet MS"/>
              </a:rPr>
              <a:t>	snurmalina@yahoo.com</a:t>
            </a:r>
            <a:endParaRPr/>
          </a:p>
          <a:p>
            <a:pPr algn="ctr"/>
            <a:r>
              <a:rPr lang="en-US" sz="2200" b="1">
                <a:solidFill>
                  <a:srgbClr val="579D1C"/>
                </a:solidFill>
                <a:latin typeface="Trebuchet MS"/>
              </a:rPr>
              <a:t>UIN Raden Fatah Palembang</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304920" y="380880"/>
            <a:ext cx="8381520" cy="837720"/>
          </a:xfrm>
          <a:prstGeom prst="rect">
            <a:avLst/>
          </a:prstGeom>
          <a:noFill/>
          <a:ln>
            <a:noFill/>
          </a:ln>
        </p:spPr>
        <p:txBody>
          <a:bodyPr lIns="0" tIns="45000" rIns="0" bIns="0" anchor="b"/>
          <a:lstStyle/>
          <a:p>
            <a:pPr>
              <a:lnSpc>
                <a:spcPct val="100000"/>
              </a:lnSpc>
            </a:pPr>
            <a:r>
              <a:rPr lang="en-US" sz="4000" strike="noStrike" dirty="0" err="1" smtClean="0">
                <a:solidFill>
                  <a:srgbClr val="000000"/>
                </a:solidFill>
                <a:latin typeface="Constantia"/>
              </a:rPr>
              <a:t>Langkah-langkah</a:t>
            </a:r>
            <a:r>
              <a:rPr lang="en-US" sz="4000" strike="noStrike" dirty="0" smtClean="0">
                <a:solidFill>
                  <a:srgbClr val="000000"/>
                </a:solidFill>
                <a:latin typeface="Constantia"/>
              </a:rPr>
              <a:t> </a:t>
            </a:r>
            <a:r>
              <a:rPr lang="en-US" sz="4000" strike="noStrike" dirty="0" err="1" smtClean="0">
                <a:solidFill>
                  <a:srgbClr val="000000"/>
                </a:solidFill>
                <a:latin typeface="Constantia"/>
              </a:rPr>
              <a:t>pengaturan</a:t>
            </a:r>
            <a:r>
              <a:rPr lang="en-US" sz="4000" strike="noStrike" dirty="0" smtClean="0">
                <a:solidFill>
                  <a:srgbClr val="000000"/>
                </a:solidFill>
                <a:latin typeface="Constantia"/>
              </a:rPr>
              <a:t> </a:t>
            </a:r>
            <a:r>
              <a:rPr lang="en-US" sz="4000" strike="noStrike" dirty="0" err="1" smtClean="0">
                <a:solidFill>
                  <a:srgbClr val="000000"/>
                </a:solidFill>
                <a:latin typeface="Constantia"/>
              </a:rPr>
              <a:t>tipe</a:t>
            </a:r>
            <a:r>
              <a:rPr lang="en-US" sz="4000" strike="noStrike" dirty="0" smtClean="0">
                <a:solidFill>
                  <a:srgbClr val="000000"/>
                </a:solidFill>
                <a:latin typeface="Constantia"/>
              </a:rPr>
              <a:t> </a:t>
            </a:r>
            <a:r>
              <a:rPr lang="en-US" sz="4000" strike="noStrike" dirty="0" err="1" smtClean="0">
                <a:solidFill>
                  <a:srgbClr val="000000"/>
                </a:solidFill>
                <a:latin typeface="Constantia"/>
              </a:rPr>
              <a:t>keanggotaan</a:t>
            </a:r>
            <a:r>
              <a:rPr lang="en-US" sz="4000" strike="noStrike" dirty="0" smtClean="0">
                <a:solidFill>
                  <a:srgbClr val="000000"/>
                </a:solidFill>
                <a:latin typeface="Constantia"/>
              </a:rPr>
              <a:t> </a:t>
            </a:r>
            <a:r>
              <a:rPr lang="en-US" sz="4000" strike="noStrike" dirty="0" err="1" smtClean="0">
                <a:solidFill>
                  <a:srgbClr val="000000"/>
                </a:solidFill>
                <a:latin typeface="Constantia"/>
              </a:rPr>
              <a:t>pada</a:t>
            </a:r>
            <a:r>
              <a:rPr lang="en-US" sz="4000" strike="noStrike" dirty="0" smtClean="0">
                <a:solidFill>
                  <a:srgbClr val="000000"/>
                </a:solidFill>
                <a:latin typeface="Constantia"/>
              </a:rPr>
              <a:t> </a:t>
            </a:r>
            <a:r>
              <a:rPr lang="en-US" sz="4000" strike="noStrike" dirty="0" err="1" smtClean="0">
                <a:solidFill>
                  <a:srgbClr val="000000"/>
                </a:solidFill>
                <a:latin typeface="Constantia"/>
              </a:rPr>
              <a:t>SLiMS</a:t>
            </a:r>
            <a:endParaRPr lang="en-US" sz="4000" strike="noStrike" dirty="0" smtClean="0">
              <a:solidFill>
                <a:srgbClr val="000000"/>
              </a:solidFill>
              <a:latin typeface="Constantia"/>
            </a:endParaRPr>
          </a:p>
        </p:txBody>
      </p:sp>
      <p:sp>
        <p:nvSpPr>
          <p:cNvPr id="101" name="TextShape 2"/>
          <p:cNvSpPr txBox="1"/>
          <p:nvPr/>
        </p:nvSpPr>
        <p:spPr>
          <a:xfrm>
            <a:off x="380880" y="1295280"/>
            <a:ext cx="8305560" cy="5028840"/>
          </a:xfrm>
          <a:prstGeom prst="rect">
            <a:avLst/>
          </a:prstGeom>
          <a:noFill/>
          <a:ln>
            <a:noFill/>
          </a:ln>
        </p:spPr>
        <p:txBody>
          <a:bodyPr lIns="90000" tIns="45000" rIns="90000" bIns="45000"/>
          <a:lstStyle/>
          <a:p>
            <a:pPr marL="514350" indent="-514350">
              <a:lnSpc>
                <a:spcPct val="100000"/>
              </a:lnSpc>
              <a:buAutoNum type="arabicPeriod" startAt="4"/>
            </a:pPr>
            <a:r>
              <a:rPr lang="en-US" sz="3200" strike="noStrike" dirty="0" err="1" smtClean="0">
                <a:solidFill>
                  <a:srgbClr val="000000"/>
                </a:solidFill>
                <a:latin typeface="Constantia"/>
              </a:rPr>
              <a:t>Isilah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nama</a:t>
            </a:r>
            <a:r>
              <a:rPr lang="en-US" sz="3200" strike="noStrike" dirty="0" smtClean="0">
                <a:solidFill>
                  <a:srgbClr val="000000"/>
                </a:solidFill>
                <a:latin typeface="Constantia"/>
              </a:rPr>
              <a:t> </a:t>
            </a:r>
            <a:r>
              <a:rPr lang="en-US" sz="3200" strike="noStrike" dirty="0" err="1" smtClean="0">
                <a:solidFill>
                  <a:srgbClr val="000000"/>
                </a:solidFill>
                <a:latin typeface="Constantia"/>
              </a:rPr>
              <a:t>tipe</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keanggotaan</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di</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perpustakaan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kolom</a:t>
            </a:r>
            <a:r>
              <a:rPr lang="en-US" sz="3200" strike="noStrike" dirty="0" smtClean="0">
                <a:solidFill>
                  <a:srgbClr val="000000"/>
                </a:solidFill>
                <a:latin typeface="Constantia"/>
              </a:rPr>
              <a:t> </a:t>
            </a:r>
            <a:r>
              <a:rPr lang="en-US" sz="3200" strike="noStrike" dirty="0" smtClean="0">
                <a:solidFill>
                  <a:srgbClr val="00B0F0"/>
                </a:solidFill>
                <a:latin typeface="Constantia"/>
              </a:rPr>
              <a:t>Member Type Name</a:t>
            </a:r>
            <a:r>
              <a:rPr lang="en-US" sz="3200" strike="noStrike" dirty="0" smtClean="0">
                <a:solidFill>
                  <a:srgbClr val="000000"/>
                </a:solidFill>
                <a:latin typeface="Constantia"/>
              </a:rPr>
              <a:t>, </a:t>
            </a:r>
            <a:r>
              <a:rPr lang="en-US" sz="3200" strike="noStrike" dirty="0" err="1" smtClean="0">
                <a:solidFill>
                  <a:srgbClr val="000000"/>
                </a:solidFill>
                <a:latin typeface="Constantia"/>
              </a:rPr>
              <a:t>misalnya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Dosen</a:t>
            </a:r>
            <a:r>
              <a:rPr lang="en-US" sz="3200" strike="noStrike" dirty="0" smtClean="0">
                <a:solidFill>
                  <a:srgbClr val="000000"/>
                </a:solidFill>
                <a:latin typeface="Constantia"/>
              </a:rPr>
              <a:t>.</a:t>
            </a:r>
          </a:p>
          <a:p>
            <a:pPr marL="514350" indent="-514350">
              <a:lnSpc>
                <a:spcPct val="100000"/>
              </a:lnSpc>
              <a:buAutoNum type="arabicPeriod" startAt="4"/>
            </a:pPr>
            <a:r>
              <a:rPr lang="en-US" sz="3200" strike="noStrike" dirty="0" err="1" smtClean="0">
                <a:solidFill>
                  <a:srgbClr val="000000"/>
                </a:solidFill>
                <a:latin typeface="Constantia"/>
              </a:rPr>
              <a:t>Tentukan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jumlah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maksimal</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koleksi</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dipinjam</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kolom</a:t>
            </a:r>
            <a:r>
              <a:rPr lang="en-US" sz="3200" strike="noStrike" dirty="0" smtClean="0">
                <a:solidFill>
                  <a:srgbClr val="000000"/>
                </a:solidFill>
                <a:latin typeface="Constantia"/>
              </a:rPr>
              <a:t> </a:t>
            </a:r>
            <a:r>
              <a:rPr lang="en-US" sz="3200" strike="noStrike" dirty="0" smtClean="0">
                <a:solidFill>
                  <a:srgbClr val="00B0F0"/>
                </a:solidFill>
                <a:latin typeface="Constantia"/>
              </a:rPr>
              <a:t>Loan Limit</a:t>
            </a:r>
            <a:r>
              <a:rPr lang="en-US" sz="3200" strike="noStrike" dirty="0" smtClean="0">
                <a:solidFill>
                  <a:srgbClr val="000000"/>
                </a:solidFill>
                <a:latin typeface="Constantia"/>
              </a:rPr>
              <a:t>, </a:t>
            </a:r>
            <a:r>
              <a:rPr lang="en-US" sz="3200" strike="noStrike" dirty="0" err="1" smtClean="0">
                <a:solidFill>
                  <a:srgbClr val="000000"/>
                </a:solidFill>
                <a:latin typeface="Constantia"/>
              </a:rPr>
              <a:t>misalnya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seorang</a:t>
            </a:r>
            <a:r>
              <a:rPr lang="en-US" sz="3200" strike="noStrike" dirty="0" smtClean="0">
                <a:solidFill>
                  <a:srgbClr val="000000"/>
                </a:solidFill>
                <a:latin typeface="Constantia"/>
              </a:rPr>
              <a:t> </a:t>
            </a:r>
            <a:r>
              <a:rPr lang="en-US" sz="3200" strike="noStrike" dirty="0" err="1" smtClean="0">
                <a:solidFill>
                  <a:srgbClr val="000000"/>
                </a:solidFill>
                <a:latin typeface="Constantia"/>
              </a:rPr>
              <a:t>dosen</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meminjam</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koleksi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perpustakaan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maksimal</a:t>
            </a:r>
            <a:r>
              <a:rPr lang="en-US" sz="3200" strike="noStrike" dirty="0" smtClean="0">
                <a:solidFill>
                  <a:srgbClr val="000000"/>
                </a:solidFill>
                <a:latin typeface="Constantia"/>
              </a:rPr>
              <a:t> 4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maka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angka</a:t>
            </a:r>
            <a:r>
              <a:rPr lang="en-US" sz="3200" strike="noStrike" dirty="0" smtClean="0">
                <a:solidFill>
                  <a:srgbClr val="000000"/>
                </a:solidFill>
                <a:latin typeface="Constantia"/>
              </a:rPr>
              <a:t> 4</a:t>
            </a:r>
            <a:endParaRPr lang="en-US" sz="3200" strike="noStrike" dirty="0">
              <a:solidFill>
                <a:srgbClr val="000000"/>
              </a:solidFill>
              <a:latin typeface="Constant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2"/>
          <p:cNvSpPr txBox="1"/>
          <p:nvPr/>
        </p:nvSpPr>
        <p:spPr>
          <a:xfrm>
            <a:off x="381000" y="1143000"/>
            <a:ext cx="8305440" cy="5181120"/>
          </a:xfrm>
          <a:prstGeom prst="rect">
            <a:avLst/>
          </a:prstGeom>
          <a:noFill/>
          <a:ln>
            <a:noFill/>
          </a:ln>
        </p:spPr>
        <p:txBody>
          <a:bodyPr lIns="90000" tIns="45000" rIns="90000" bIns="45000"/>
          <a:lstStyle/>
          <a:p>
            <a:pPr marL="742950" indent="-742950">
              <a:lnSpc>
                <a:spcPct val="100000"/>
              </a:lnSpc>
              <a:buAutoNum type="arabicPeriod" startAt="6"/>
            </a:pPr>
            <a:r>
              <a:rPr lang="en-US" sz="3600" strike="noStrike" dirty="0" err="1" smtClean="0">
                <a:solidFill>
                  <a:srgbClr val="000000"/>
                </a:solidFill>
                <a:latin typeface="Constantia"/>
              </a:rPr>
              <a:t>Kemudian</a:t>
            </a:r>
            <a:r>
              <a:rPr lang="en-US" sz="3600" strike="noStrike" dirty="0" smtClean="0">
                <a:solidFill>
                  <a:srgbClr val="000000"/>
                </a:solidFill>
                <a:latin typeface="Constantia"/>
              </a:rPr>
              <a:t> </a:t>
            </a:r>
            <a:r>
              <a:rPr lang="en-US" sz="3600" strike="noStrike" dirty="0" err="1" smtClean="0">
                <a:solidFill>
                  <a:srgbClr val="000000"/>
                </a:solidFill>
                <a:latin typeface="Constantia"/>
              </a:rPr>
              <a:t>Isilah</a:t>
            </a:r>
            <a:r>
              <a:rPr lang="en-US" sz="3600" strike="noStrike" dirty="0" smtClean="0">
                <a:solidFill>
                  <a:srgbClr val="000000"/>
                </a:solidFill>
                <a:latin typeface="Constantia"/>
              </a:rPr>
              <a:t> </a:t>
            </a:r>
            <a:r>
              <a:rPr lang="en-US" sz="3600" strike="noStrike" dirty="0" err="1" smtClean="0">
                <a:solidFill>
                  <a:srgbClr val="000000"/>
                </a:solidFill>
                <a:latin typeface="Constantia"/>
              </a:rPr>
              <a:t>masa</a:t>
            </a:r>
            <a:r>
              <a:rPr lang="en-US" sz="3600" strike="noStrike" dirty="0" smtClean="0">
                <a:solidFill>
                  <a:srgbClr val="000000"/>
                </a:solidFill>
                <a:latin typeface="Constantia"/>
              </a:rPr>
              <a:t> </a:t>
            </a:r>
            <a:r>
              <a:rPr lang="en-US" sz="3600" strike="noStrike" dirty="0" err="1" smtClean="0">
                <a:solidFill>
                  <a:srgbClr val="000000"/>
                </a:solidFill>
                <a:latin typeface="Constantia"/>
              </a:rPr>
              <a:t>waktu</a:t>
            </a:r>
            <a:r>
              <a:rPr lang="en-US" sz="3600" strike="noStrike" dirty="0" smtClean="0">
                <a:solidFill>
                  <a:srgbClr val="000000"/>
                </a:solidFill>
                <a:latin typeface="Constantia"/>
              </a:rPr>
              <a:t> </a:t>
            </a:r>
            <a:r>
              <a:rPr lang="en-US" sz="3600" strike="noStrike" dirty="0" err="1" smtClean="0">
                <a:solidFill>
                  <a:srgbClr val="000000"/>
                </a:solidFill>
                <a:latin typeface="Constantia"/>
              </a:rPr>
              <a:t>peminjaman</a:t>
            </a:r>
            <a:r>
              <a:rPr lang="en-US" sz="3600" strike="noStrike" dirty="0" smtClean="0">
                <a:solidFill>
                  <a:srgbClr val="000000"/>
                </a:solidFill>
                <a:latin typeface="Constantia"/>
              </a:rPr>
              <a:t> </a:t>
            </a:r>
            <a:r>
              <a:rPr lang="en-US" sz="3600" strike="noStrike" dirty="0" err="1" smtClean="0">
                <a:solidFill>
                  <a:srgbClr val="000000"/>
                </a:solidFill>
                <a:latin typeface="Constantia"/>
              </a:rPr>
              <a:t>koleksi</a:t>
            </a:r>
            <a:r>
              <a:rPr lang="en-US" sz="3600" strike="noStrike" dirty="0" smtClean="0">
                <a:solidFill>
                  <a:srgbClr val="000000"/>
                </a:solidFill>
                <a:latin typeface="Constantia"/>
              </a:rPr>
              <a:t> </a:t>
            </a:r>
            <a:r>
              <a:rPr lang="en-US" sz="3600" strike="noStrike" dirty="0" err="1" smtClean="0">
                <a:solidFill>
                  <a:srgbClr val="000000"/>
                </a:solidFill>
                <a:latin typeface="Constantia"/>
              </a:rPr>
              <a:t>dengan</a:t>
            </a:r>
            <a:r>
              <a:rPr lang="en-US" sz="3600" strike="noStrike" dirty="0" smtClean="0">
                <a:solidFill>
                  <a:srgbClr val="000000"/>
                </a:solidFill>
                <a:latin typeface="Constantia"/>
              </a:rPr>
              <a:t> </a:t>
            </a:r>
            <a:r>
              <a:rPr lang="en-US" sz="3600" strike="noStrike" dirty="0" err="1" smtClean="0">
                <a:solidFill>
                  <a:srgbClr val="000000"/>
                </a:solidFill>
                <a:latin typeface="Constantia"/>
              </a:rPr>
              <a:t>hitungan</a:t>
            </a:r>
            <a:r>
              <a:rPr lang="en-US" sz="3600" strike="noStrike" dirty="0" smtClean="0">
                <a:solidFill>
                  <a:srgbClr val="000000"/>
                </a:solidFill>
                <a:latin typeface="Constantia"/>
              </a:rPr>
              <a:t> </a:t>
            </a:r>
            <a:r>
              <a:rPr lang="en-US" sz="3600" strike="noStrike" dirty="0" err="1" smtClean="0">
                <a:solidFill>
                  <a:srgbClr val="000000"/>
                </a:solidFill>
                <a:latin typeface="Constantia"/>
              </a:rPr>
              <a:t>hari</a:t>
            </a:r>
            <a:r>
              <a:rPr lang="en-US" sz="3600" strike="noStrike" dirty="0" smtClean="0">
                <a:solidFill>
                  <a:srgbClr val="000000"/>
                </a:solidFill>
                <a:latin typeface="Constantia"/>
              </a:rPr>
              <a:t> </a:t>
            </a:r>
            <a:r>
              <a:rPr lang="en-US" sz="3600" strike="noStrike" dirty="0" err="1" smtClean="0">
                <a:solidFill>
                  <a:srgbClr val="000000"/>
                </a:solidFill>
                <a:latin typeface="Constantia"/>
              </a:rPr>
              <a:t>pada</a:t>
            </a:r>
            <a:r>
              <a:rPr lang="en-US" sz="3600" strike="noStrike" dirty="0" smtClean="0">
                <a:solidFill>
                  <a:srgbClr val="000000"/>
                </a:solidFill>
                <a:latin typeface="Constantia"/>
              </a:rPr>
              <a:t> </a:t>
            </a:r>
            <a:r>
              <a:rPr lang="en-US" sz="3600" strike="noStrike" dirty="0" err="1" smtClean="0">
                <a:solidFill>
                  <a:srgbClr val="000000"/>
                </a:solidFill>
                <a:latin typeface="Constantia"/>
              </a:rPr>
              <a:t>kolom</a:t>
            </a:r>
            <a:r>
              <a:rPr lang="en-US" sz="3600" strike="noStrike" dirty="0" smtClean="0">
                <a:solidFill>
                  <a:srgbClr val="000000"/>
                </a:solidFill>
                <a:latin typeface="Constantia"/>
              </a:rPr>
              <a:t> </a:t>
            </a:r>
            <a:r>
              <a:rPr lang="en-US" sz="3600" strike="noStrike" dirty="0" smtClean="0">
                <a:solidFill>
                  <a:srgbClr val="00B0F0"/>
                </a:solidFill>
                <a:latin typeface="Constantia"/>
              </a:rPr>
              <a:t>Loan </a:t>
            </a:r>
            <a:r>
              <a:rPr lang="en-US" sz="3600" strike="noStrike" dirty="0" err="1" smtClean="0">
                <a:solidFill>
                  <a:srgbClr val="00B0F0"/>
                </a:solidFill>
                <a:latin typeface="Constantia"/>
              </a:rPr>
              <a:t>Periode</a:t>
            </a:r>
            <a:r>
              <a:rPr lang="en-US" sz="3600" strike="noStrike" dirty="0" smtClean="0">
                <a:solidFill>
                  <a:srgbClr val="000000"/>
                </a:solidFill>
                <a:latin typeface="Constantia"/>
              </a:rPr>
              <a:t> (in days), </a:t>
            </a:r>
            <a:r>
              <a:rPr lang="en-US" sz="3600" strike="noStrike" dirty="0" err="1" smtClean="0">
                <a:solidFill>
                  <a:srgbClr val="000000"/>
                </a:solidFill>
                <a:latin typeface="Constantia"/>
              </a:rPr>
              <a:t>misalnya</a:t>
            </a:r>
            <a:r>
              <a:rPr lang="en-US" sz="3600" strike="noStrike" dirty="0" smtClean="0">
                <a:solidFill>
                  <a:srgbClr val="000000"/>
                </a:solidFill>
                <a:latin typeface="Constantia"/>
              </a:rPr>
              <a:t> </a:t>
            </a:r>
            <a:r>
              <a:rPr lang="en-US" sz="3600" strike="noStrike" dirty="0" err="1" smtClean="0">
                <a:solidFill>
                  <a:srgbClr val="000000"/>
                </a:solidFill>
                <a:latin typeface="Constantia"/>
              </a:rPr>
              <a:t>masa</a:t>
            </a:r>
            <a:r>
              <a:rPr lang="en-US" sz="3600" strike="noStrike" dirty="0" smtClean="0">
                <a:solidFill>
                  <a:srgbClr val="000000"/>
                </a:solidFill>
                <a:latin typeface="Constantia"/>
              </a:rPr>
              <a:t> </a:t>
            </a:r>
            <a:r>
              <a:rPr lang="en-US" sz="3600" strike="noStrike" dirty="0" err="1" smtClean="0">
                <a:solidFill>
                  <a:srgbClr val="000000"/>
                </a:solidFill>
                <a:latin typeface="Constantia"/>
              </a:rPr>
              <a:t>peminjaman</a:t>
            </a:r>
            <a:r>
              <a:rPr lang="en-US" sz="3600" strike="noStrike" dirty="0" smtClean="0">
                <a:solidFill>
                  <a:srgbClr val="000000"/>
                </a:solidFill>
                <a:latin typeface="Constantia"/>
              </a:rPr>
              <a:t> </a:t>
            </a:r>
            <a:r>
              <a:rPr lang="en-US" sz="3600" strike="noStrike" dirty="0" err="1" smtClean="0">
                <a:solidFill>
                  <a:srgbClr val="000000"/>
                </a:solidFill>
                <a:latin typeface="Constantia"/>
              </a:rPr>
              <a:t>koleksi</a:t>
            </a:r>
            <a:r>
              <a:rPr lang="en-US" sz="3600" strike="noStrike" dirty="0" smtClean="0">
                <a:solidFill>
                  <a:srgbClr val="000000"/>
                </a:solidFill>
                <a:latin typeface="Constantia"/>
              </a:rPr>
              <a:t> </a:t>
            </a:r>
            <a:r>
              <a:rPr lang="en-US" sz="3600" strike="noStrike" dirty="0" err="1" smtClean="0">
                <a:solidFill>
                  <a:srgbClr val="000000"/>
                </a:solidFill>
                <a:latin typeface="Constantia"/>
              </a:rPr>
              <a:t>dosen</a:t>
            </a:r>
            <a:r>
              <a:rPr lang="en-US" sz="3600" strike="noStrike" dirty="0" smtClean="0">
                <a:solidFill>
                  <a:srgbClr val="000000"/>
                </a:solidFill>
                <a:latin typeface="Constantia"/>
              </a:rPr>
              <a:t> </a:t>
            </a:r>
            <a:r>
              <a:rPr lang="en-US" sz="3600" strike="noStrike" dirty="0" err="1" smtClean="0">
                <a:solidFill>
                  <a:srgbClr val="000000"/>
                </a:solidFill>
                <a:latin typeface="Constantia"/>
              </a:rPr>
              <a:t>adalah</a:t>
            </a:r>
            <a:r>
              <a:rPr lang="en-US" sz="3600" strike="noStrike" dirty="0" smtClean="0">
                <a:solidFill>
                  <a:srgbClr val="000000"/>
                </a:solidFill>
                <a:latin typeface="Constantia"/>
              </a:rPr>
              <a:t> 3 </a:t>
            </a:r>
            <a:r>
              <a:rPr lang="en-US" sz="3600" strike="noStrike" dirty="0" err="1" smtClean="0">
                <a:solidFill>
                  <a:srgbClr val="000000"/>
                </a:solidFill>
                <a:latin typeface="Constantia"/>
              </a:rPr>
              <a:t>minggu</a:t>
            </a:r>
            <a:r>
              <a:rPr lang="en-US" sz="3600" strike="noStrike" dirty="0" smtClean="0">
                <a:solidFill>
                  <a:srgbClr val="000000"/>
                </a:solidFill>
                <a:latin typeface="Constantia"/>
              </a:rPr>
              <a:t>, </a:t>
            </a:r>
            <a:r>
              <a:rPr lang="en-US" sz="3600" strike="noStrike" dirty="0" err="1" smtClean="0">
                <a:solidFill>
                  <a:srgbClr val="000000"/>
                </a:solidFill>
                <a:latin typeface="Constantia"/>
              </a:rPr>
              <a:t>maka</a:t>
            </a:r>
            <a:r>
              <a:rPr lang="en-US" sz="3600" strike="noStrike" dirty="0" smtClean="0">
                <a:solidFill>
                  <a:srgbClr val="000000"/>
                </a:solidFill>
                <a:latin typeface="Constantia"/>
              </a:rPr>
              <a:t> </a:t>
            </a:r>
            <a:r>
              <a:rPr lang="en-US" sz="3600" strike="noStrike" dirty="0" err="1" smtClean="0">
                <a:solidFill>
                  <a:srgbClr val="000000"/>
                </a:solidFill>
                <a:latin typeface="Constantia"/>
              </a:rPr>
              <a:t>kita</a:t>
            </a:r>
            <a:r>
              <a:rPr lang="en-US" sz="3600" strike="noStrike" dirty="0" smtClean="0">
                <a:solidFill>
                  <a:srgbClr val="000000"/>
                </a:solidFill>
                <a:latin typeface="Constantia"/>
              </a:rPr>
              <a:t> </a:t>
            </a:r>
            <a:r>
              <a:rPr lang="en-US" sz="3600" strike="noStrike" dirty="0" err="1" smtClean="0">
                <a:solidFill>
                  <a:srgbClr val="000000"/>
                </a:solidFill>
                <a:latin typeface="Constantia"/>
              </a:rPr>
              <a:t>ubah</a:t>
            </a:r>
            <a:r>
              <a:rPr lang="en-US" sz="3600" strike="noStrike" dirty="0" smtClean="0">
                <a:solidFill>
                  <a:srgbClr val="000000"/>
                </a:solidFill>
                <a:latin typeface="Constantia"/>
              </a:rPr>
              <a:t> </a:t>
            </a:r>
            <a:r>
              <a:rPr lang="en-US" sz="3600" strike="noStrike" dirty="0" err="1" smtClean="0">
                <a:solidFill>
                  <a:srgbClr val="000000"/>
                </a:solidFill>
                <a:latin typeface="Constantia"/>
              </a:rPr>
              <a:t>menjadi</a:t>
            </a:r>
            <a:r>
              <a:rPr lang="en-US" sz="3600" strike="noStrike" dirty="0" smtClean="0">
                <a:solidFill>
                  <a:srgbClr val="000000"/>
                </a:solidFill>
                <a:latin typeface="Constantia"/>
              </a:rPr>
              <a:t> </a:t>
            </a:r>
            <a:r>
              <a:rPr lang="en-US" sz="3600" strike="noStrike" dirty="0" err="1" smtClean="0">
                <a:solidFill>
                  <a:srgbClr val="000000"/>
                </a:solidFill>
                <a:latin typeface="Constantia"/>
              </a:rPr>
              <a:t>hari</a:t>
            </a:r>
            <a:r>
              <a:rPr lang="en-US" sz="3600" strike="noStrike" dirty="0" smtClean="0">
                <a:solidFill>
                  <a:srgbClr val="000000"/>
                </a:solidFill>
                <a:latin typeface="Constantia"/>
              </a:rPr>
              <a:t> </a:t>
            </a:r>
            <a:r>
              <a:rPr lang="en-US" sz="3600" strike="noStrike" dirty="0" err="1" smtClean="0">
                <a:solidFill>
                  <a:srgbClr val="000000"/>
                </a:solidFill>
                <a:latin typeface="Constantia"/>
              </a:rPr>
              <a:t>menjadi</a:t>
            </a:r>
            <a:r>
              <a:rPr lang="en-US" sz="3600" strike="noStrike" dirty="0" smtClean="0">
                <a:solidFill>
                  <a:srgbClr val="000000"/>
                </a:solidFill>
                <a:latin typeface="Constantia"/>
              </a:rPr>
              <a:t> 21 </a:t>
            </a:r>
            <a:r>
              <a:rPr lang="en-US" sz="3600" strike="noStrike" dirty="0" err="1" smtClean="0">
                <a:solidFill>
                  <a:srgbClr val="000000"/>
                </a:solidFill>
                <a:latin typeface="Constantia"/>
              </a:rPr>
              <a:t>hari</a:t>
            </a:r>
            <a:r>
              <a:rPr lang="en-US" sz="3600" strike="noStrike" dirty="0" smtClean="0">
                <a:solidFill>
                  <a:srgbClr val="000000"/>
                </a:solidFill>
                <a:latin typeface="Constantia"/>
              </a:rPr>
              <a:t>, </a:t>
            </a:r>
            <a:r>
              <a:rPr lang="en-US" sz="3600" strike="noStrike" dirty="0" err="1" smtClean="0">
                <a:solidFill>
                  <a:srgbClr val="000000"/>
                </a:solidFill>
                <a:latin typeface="Constantia"/>
              </a:rPr>
              <a:t>lalu</a:t>
            </a:r>
            <a:r>
              <a:rPr lang="en-US" sz="3600" strike="noStrike" dirty="0" smtClean="0">
                <a:solidFill>
                  <a:srgbClr val="000000"/>
                </a:solidFill>
                <a:latin typeface="Constantia"/>
              </a:rPr>
              <a:t> </a:t>
            </a:r>
            <a:r>
              <a:rPr lang="en-US" sz="3600" strike="noStrike" dirty="0" err="1" smtClean="0">
                <a:solidFill>
                  <a:srgbClr val="000000"/>
                </a:solidFill>
                <a:latin typeface="Constantia"/>
              </a:rPr>
              <a:t>isilah</a:t>
            </a:r>
            <a:r>
              <a:rPr lang="en-US" sz="3600" strike="noStrike" dirty="0" smtClean="0">
                <a:solidFill>
                  <a:srgbClr val="000000"/>
                </a:solidFill>
                <a:latin typeface="Constantia"/>
              </a:rPr>
              <a:t> </a:t>
            </a:r>
            <a:r>
              <a:rPr lang="en-US" sz="3600" strike="noStrike" dirty="0" err="1" smtClean="0">
                <a:solidFill>
                  <a:srgbClr val="000000"/>
                </a:solidFill>
                <a:latin typeface="Constantia"/>
              </a:rPr>
              <a:t>angka</a:t>
            </a:r>
            <a:r>
              <a:rPr lang="en-US" sz="3600" strike="noStrike" dirty="0" smtClean="0">
                <a:solidFill>
                  <a:srgbClr val="000000"/>
                </a:solidFill>
                <a:latin typeface="Constantia"/>
              </a:rPr>
              <a:t> 21 </a:t>
            </a:r>
            <a:r>
              <a:rPr lang="en-US" sz="3600" strike="noStrike" dirty="0" err="1" smtClean="0">
                <a:solidFill>
                  <a:srgbClr val="000000"/>
                </a:solidFill>
                <a:latin typeface="Constantia"/>
              </a:rPr>
              <a:t>pada</a:t>
            </a:r>
            <a:r>
              <a:rPr lang="en-US" sz="3600" strike="noStrike" dirty="0" smtClean="0">
                <a:solidFill>
                  <a:srgbClr val="000000"/>
                </a:solidFill>
                <a:latin typeface="Constantia"/>
              </a:rPr>
              <a:t> </a:t>
            </a:r>
            <a:r>
              <a:rPr lang="en-US" sz="3600" strike="noStrike" dirty="0" err="1" smtClean="0">
                <a:solidFill>
                  <a:srgbClr val="000000"/>
                </a:solidFill>
                <a:latin typeface="Constantia"/>
              </a:rPr>
              <a:t>kolom</a:t>
            </a:r>
            <a:r>
              <a:rPr lang="en-US" sz="3600" strike="noStrike" dirty="0" smtClean="0">
                <a:solidFill>
                  <a:srgbClr val="000000"/>
                </a:solidFill>
                <a:latin typeface="Constantia"/>
              </a:rPr>
              <a:t> </a:t>
            </a:r>
            <a:r>
              <a:rPr lang="en-US" sz="3600" strike="noStrike" dirty="0" err="1" smtClean="0">
                <a:solidFill>
                  <a:srgbClr val="000000"/>
                </a:solidFill>
                <a:latin typeface="Constantia"/>
              </a:rPr>
              <a:t>ini</a:t>
            </a:r>
            <a:endParaRPr lang="en-US" sz="3600" dirty="0">
              <a:solidFill>
                <a:srgbClr val="000000"/>
              </a:solidFill>
              <a:latin typeface="Constant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2"/>
          <p:cNvSpPr txBox="1"/>
          <p:nvPr/>
        </p:nvSpPr>
        <p:spPr>
          <a:xfrm>
            <a:off x="381000" y="914400"/>
            <a:ext cx="8305440" cy="5409720"/>
          </a:xfrm>
          <a:prstGeom prst="rect">
            <a:avLst/>
          </a:prstGeom>
          <a:noFill/>
          <a:ln>
            <a:noFill/>
          </a:ln>
        </p:spPr>
        <p:txBody>
          <a:bodyPr lIns="90000" tIns="45000" rIns="90000" bIns="45000"/>
          <a:lstStyle/>
          <a:p>
            <a:pPr marL="742950" indent="-742950">
              <a:lnSpc>
                <a:spcPct val="100000"/>
              </a:lnSpc>
            </a:pPr>
            <a:r>
              <a:rPr lang="en-US" sz="3600" dirty="0" smtClean="0">
                <a:solidFill>
                  <a:srgbClr val="000000"/>
                </a:solidFill>
                <a:latin typeface="Constantia"/>
              </a:rPr>
              <a:t>7. 	</a:t>
            </a:r>
            <a:r>
              <a:rPr lang="en-US" sz="2400" strike="noStrike" dirty="0" smtClean="0">
                <a:solidFill>
                  <a:srgbClr val="00B0F0"/>
                </a:solidFill>
                <a:latin typeface="Constantia"/>
              </a:rPr>
              <a:t>Reserve</a:t>
            </a:r>
            <a:r>
              <a:rPr lang="en-US" sz="2400" strike="noStrike" dirty="0" smtClean="0">
                <a:solidFill>
                  <a:srgbClr val="000000"/>
                </a:solidFill>
                <a:latin typeface="Constantia"/>
              </a:rPr>
              <a:t>, </a:t>
            </a:r>
            <a:r>
              <a:rPr lang="en-US" sz="2400" strike="noStrike" dirty="0" err="1" smtClean="0">
                <a:solidFill>
                  <a:srgbClr val="000000"/>
                </a:solidFill>
                <a:latin typeface="Constantia"/>
              </a:rPr>
              <a:t>adalah</a:t>
            </a:r>
            <a:r>
              <a:rPr lang="en-US" sz="2400" strike="noStrike" dirty="0" smtClean="0">
                <a:solidFill>
                  <a:srgbClr val="000000"/>
                </a:solidFill>
                <a:latin typeface="Constantia"/>
              </a:rPr>
              <a:t> </a:t>
            </a:r>
            <a:r>
              <a:rPr lang="en-US" sz="2400" strike="noStrike" dirty="0" err="1" smtClean="0">
                <a:solidFill>
                  <a:srgbClr val="000000"/>
                </a:solidFill>
                <a:latin typeface="Constantia"/>
              </a:rPr>
              <a:t>layanan</a:t>
            </a:r>
            <a:r>
              <a:rPr lang="en-US" sz="2400" strike="noStrike" dirty="0" smtClean="0">
                <a:solidFill>
                  <a:srgbClr val="000000"/>
                </a:solidFill>
                <a:latin typeface="Constantia"/>
              </a:rPr>
              <a:t> yang </a:t>
            </a:r>
            <a:r>
              <a:rPr lang="en-US" sz="2400" strike="noStrike" dirty="0" err="1" smtClean="0">
                <a:solidFill>
                  <a:srgbClr val="000000"/>
                </a:solidFill>
                <a:latin typeface="Constantia"/>
              </a:rPr>
              <a:t>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dimanfaatkan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oleh</a:t>
            </a:r>
            <a:r>
              <a:rPr lang="en-US" sz="2400" strike="noStrike" dirty="0" smtClean="0">
                <a:solidFill>
                  <a:srgbClr val="000000"/>
                </a:solidFill>
                <a:latin typeface="Constantia"/>
              </a:rPr>
              <a:t> </a:t>
            </a:r>
            <a:r>
              <a:rPr lang="en-US" sz="2400" strike="noStrike" dirty="0" err="1" smtClean="0">
                <a:solidFill>
                  <a:srgbClr val="000000"/>
                </a:solidFill>
                <a:latin typeface="Constantia"/>
              </a:rPr>
              <a:t>anggota</a:t>
            </a:r>
            <a:r>
              <a:rPr lang="en-US" sz="2400" strike="noStrike" dirty="0" smtClean="0">
                <a:solidFill>
                  <a:srgbClr val="000000"/>
                </a:solidFill>
                <a:latin typeface="Constantia"/>
              </a:rPr>
              <a:t> </a:t>
            </a:r>
            <a:r>
              <a:rPr lang="en-US" sz="2400" strike="noStrike" dirty="0" err="1" smtClean="0">
                <a:solidFill>
                  <a:srgbClr val="000000"/>
                </a:solidFill>
                <a:latin typeface="Constantia"/>
              </a:rPr>
              <a:t>untuk</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memesan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yang </a:t>
            </a:r>
            <a:r>
              <a:rPr lang="en-US" sz="2400" strike="noStrike" dirty="0" err="1" smtClean="0">
                <a:solidFill>
                  <a:srgbClr val="000000"/>
                </a:solidFill>
                <a:latin typeface="Constantia"/>
              </a:rPr>
              <a:t>sedang</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dipinjam</a:t>
            </a:r>
            <a:r>
              <a:rPr lang="en-US" sz="2400" strike="noStrike" dirty="0" smtClean="0">
                <a:solidFill>
                  <a:srgbClr val="000000"/>
                </a:solidFill>
                <a:latin typeface="Constantia"/>
              </a:rPr>
              <a:t> </a:t>
            </a:r>
            <a:r>
              <a:rPr lang="en-US" sz="2400" strike="noStrike" dirty="0" err="1" smtClean="0">
                <a:solidFill>
                  <a:srgbClr val="000000"/>
                </a:solidFill>
                <a:latin typeface="Constantia"/>
              </a:rPr>
              <a:t>oleh</a:t>
            </a:r>
            <a:r>
              <a:rPr lang="en-US" sz="2400" strike="noStrike" dirty="0" smtClean="0">
                <a:solidFill>
                  <a:srgbClr val="000000"/>
                </a:solidFill>
                <a:latin typeface="Constantia"/>
              </a:rPr>
              <a:t> </a:t>
            </a:r>
            <a:r>
              <a:rPr lang="en-US" sz="2400" strike="noStrike" dirty="0" err="1" smtClean="0">
                <a:solidFill>
                  <a:srgbClr val="000000"/>
                </a:solidFill>
                <a:latin typeface="Constantia"/>
              </a:rPr>
              <a:t>anggota</a:t>
            </a:r>
            <a:r>
              <a:rPr lang="en-US" sz="2400" strike="noStrike" dirty="0" smtClean="0">
                <a:solidFill>
                  <a:srgbClr val="000000"/>
                </a:solidFill>
                <a:latin typeface="Constantia"/>
              </a:rPr>
              <a:t> lain. </a:t>
            </a:r>
            <a:r>
              <a:rPr lang="en-US" sz="2400" strike="noStrike" dirty="0" err="1" smtClean="0">
                <a:solidFill>
                  <a:srgbClr val="000000"/>
                </a:solidFill>
                <a:latin typeface="Constantia"/>
              </a:rPr>
              <a:t>Misalnya</a:t>
            </a:r>
            <a:r>
              <a:rPr lang="en-US" sz="2400" strike="noStrike" dirty="0" smtClean="0">
                <a:solidFill>
                  <a:srgbClr val="000000"/>
                </a:solidFill>
                <a:latin typeface="Constantia"/>
              </a:rPr>
              <a:t> </a:t>
            </a:r>
            <a:r>
              <a:rPr lang="en-US" sz="2400" strike="noStrike" dirty="0" err="1" smtClean="0">
                <a:solidFill>
                  <a:srgbClr val="000000"/>
                </a:solidFill>
                <a:latin typeface="Constantia"/>
              </a:rPr>
              <a:t>buku</a:t>
            </a:r>
            <a:r>
              <a:rPr lang="en-US" sz="2400" strike="noStrike" dirty="0" smtClean="0">
                <a:solidFill>
                  <a:srgbClr val="000000"/>
                </a:solidFill>
                <a:latin typeface="Constantia"/>
              </a:rPr>
              <a:t> </a:t>
            </a:r>
            <a:r>
              <a:rPr lang="en-US" sz="2400" strike="noStrike" dirty="0" err="1" smtClean="0">
                <a:solidFill>
                  <a:srgbClr val="000000"/>
                </a:solidFill>
                <a:latin typeface="Constantia"/>
              </a:rPr>
              <a:t>Manajemen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Keuangan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sedang</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dipinjam</a:t>
            </a:r>
            <a:r>
              <a:rPr lang="en-US" sz="2400" strike="noStrike" dirty="0" smtClean="0">
                <a:solidFill>
                  <a:srgbClr val="000000"/>
                </a:solidFill>
                <a:latin typeface="Constantia"/>
              </a:rPr>
              <a:t> </a:t>
            </a:r>
            <a:r>
              <a:rPr lang="en-US" sz="2400" strike="noStrike" dirty="0" err="1" smtClean="0">
                <a:solidFill>
                  <a:srgbClr val="000000"/>
                </a:solidFill>
                <a:latin typeface="Constantia"/>
              </a:rPr>
              <a:t>oleh</a:t>
            </a:r>
            <a:r>
              <a:rPr lang="en-US" sz="2400" strike="noStrike" dirty="0" smtClean="0">
                <a:solidFill>
                  <a:srgbClr val="000000"/>
                </a:solidFill>
                <a:latin typeface="Constantia"/>
              </a:rPr>
              <a:t> Budi, </a:t>
            </a:r>
            <a:r>
              <a:rPr lang="en-US" sz="2400" strike="noStrike" dirty="0" err="1" smtClean="0">
                <a:solidFill>
                  <a:srgbClr val="000000"/>
                </a:solidFill>
                <a:latin typeface="Constantia"/>
              </a:rPr>
              <a:t>dan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belum</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dikembalikan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ke</a:t>
            </a:r>
            <a:r>
              <a:rPr lang="en-US" sz="2400" strike="noStrike" dirty="0" smtClean="0">
                <a:solidFill>
                  <a:srgbClr val="000000"/>
                </a:solidFill>
                <a:latin typeface="Constantia"/>
              </a:rPr>
              <a:t> </a:t>
            </a:r>
            <a:r>
              <a:rPr lang="en-US" sz="2400" strike="noStrike" dirty="0" err="1" smtClean="0">
                <a:solidFill>
                  <a:srgbClr val="000000"/>
                </a:solidFill>
                <a:latin typeface="Constantia"/>
              </a:rPr>
              <a:t>perpustakaan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Lalu</a:t>
            </a:r>
            <a:r>
              <a:rPr lang="en-US" sz="2400" strike="noStrike" dirty="0" smtClean="0">
                <a:solidFill>
                  <a:srgbClr val="000000"/>
                </a:solidFill>
                <a:latin typeface="Constantia"/>
              </a:rPr>
              <a:t> </a:t>
            </a:r>
            <a:r>
              <a:rPr lang="en-US" sz="2400" strike="noStrike" dirty="0" err="1" smtClean="0">
                <a:solidFill>
                  <a:srgbClr val="000000"/>
                </a:solidFill>
                <a:latin typeface="Constantia"/>
              </a:rPr>
              <a:t>pada</a:t>
            </a:r>
            <a:r>
              <a:rPr lang="en-US" sz="2400" strike="noStrike" dirty="0" smtClean="0">
                <a:solidFill>
                  <a:srgbClr val="000000"/>
                </a:solidFill>
                <a:latin typeface="Constantia"/>
              </a:rPr>
              <a:t> </a:t>
            </a:r>
            <a:r>
              <a:rPr lang="en-US" sz="2400" strike="noStrike" dirty="0" err="1" smtClean="0">
                <a:solidFill>
                  <a:srgbClr val="000000"/>
                </a:solidFill>
                <a:latin typeface="Constantia"/>
              </a:rPr>
              <a:t>saat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itu</a:t>
            </a:r>
            <a:r>
              <a:rPr lang="en-US" sz="2400" strike="noStrike" dirty="0" smtClean="0">
                <a:solidFill>
                  <a:srgbClr val="000000"/>
                </a:solidFill>
                <a:latin typeface="Constantia"/>
              </a:rPr>
              <a:t> </a:t>
            </a:r>
            <a:r>
              <a:rPr lang="en-US" sz="2400" strike="noStrike" dirty="0" err="1" smtClean="0">
                <a:solidFill>
                  <a:srgbClr val="000000"/>
                </a:solidFill>
                <a:latin typeface="Constantia"/>
              </a:rPr>
              <a:t>ada</a:t>
            </a:r>
            <a:r>
              <a:rPr lang="en-US" sz="2400" strike="noStrike" dirty="0" smtClean="0">
                <a:solidFill>
                  <a:srgbClr val="000000"/>
                </a:solidFill>
                <a:latin typeface="Constantia"/>
              </a:rPr>
              <a:t> </a:t>
            </a:r>
            <a:r>
              <a:rPr lang="en-US" sz="2400" strike="noStrike" dirty="0" err="1" smtClean="0">
                <a:solidFill>
                  <a:srgbClr val="000000"/>
                </a:solidFill>
                <a:latin typeface="Constantia"/>
              </a:rPr>
              <a:t>anggota</a:t>
            </a:r>
            <a:r>
              <a:rPr lang="en-US" sz="2400" strike="noStrike" dirty="0" smtClean="0">
                <a:solidFill>
                  <a:srgbClr val="000000"/>
                </a:solidFill>
                <a:latin typeface="Constantia"/>
              </a:rPr>
              <a:t> </a:t>
            </a:r>
            <a:r>
              <a:rPr lang="en-US" sz="2400" strike="noStrike" dirty="0" err="1" smtClean="0">
                <a:solidFill>
                  <a:srgbClr val="000000"/>
                </a:solidFill>
                <a:latin typeface="Constantia"/>
              </a:rPr>
              <a:t>bernama</a:t>
            </a:r>
            <a:r>
              <a:rPr lang="en-US" sz="2400" strike="noStrike" dirty="0" smtClean="0">
                <a:solidFill>
                  <a:srgbClr val="000000"/>
                </a:solidFill>
                <a:latin typeface="Constantia"/>
              </a:rPr>
              <a:t> </a:t>
            </a:r>
            <a:r>
              <a:rPr lang="en-US" sz="2400" strike="noStrike" dirty="0" err="1" smtClean="0">
                <a:solidFill>
                  <a:srgbClr val="000000"/>
                </a:solidFill>
                <a:latin typeface="Constantia"/>
              </a:rPr>
              <a:t>Reny</a:t>
            </a:r>
            <a:r>
              <a:rPr lang="en-US" sz="2400" strike="noStrike" dirty="0" smtClean="0">
                <a:solidFill>
                  <a:srgbClr val="000000"/>
                </a:solidFill>
                <a:latin typeface="Constantia"/>
              </a:rPr>
              <a:t> </a:t>
            </a:r>
            <a:r>
              <a:rPr lang="en-US" sz="2400" strike="noStrike" dirty="0" err="1" smtClean="0">
                <a:solidFill>
                  <a:srgbClr val="000000"/>
                </a:solidFill>
                <a:latin typeface="Constantia"/>
              </a:rPr>
              <a:t>ingin</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meminjam</a:t>
            </a:r>
            <a:r>
              <a:rPr lang="en-US" sz="2400" strike="noStrike" dirty="0" smtClean="0">
                <a:solidFill>
                  <a:srgbClr val="000000"/>
                </a:solidFill>
                <a:latin typeface="Constantia"/>
              </a:rPr>
              <a:t>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yang </a:t>
            </a:r>
            <a:r>
              <a:rPr lang="en-US" sz="2400" strike="noStrike" dirty="0" err="1" smtClean="0">
                <a:solidFill>
                  <a:srgbClr val="000000"/>
                </a:solidFill>
                <a:latin typeface="Constantia"/>
              </a:rPr>
              <a:t>sedang</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dipinjam</a:t>
            </a:r>
            <a:r>
              <a:rPr lang="en-US" sz="2400" strike="noStrike" dirty="0" smtClean="0">
                <a:solidFill>
                  <a:srgbClr val="000000"/>
                </a:solidFill>
                <a:latin typeface="Constantia"/>
              </a:rPr>
              <a:t> </a:t>
            </a:r>
            <a:r>
              <a:rPr lang="en-US" sz="2400" strike="noStrike" dirty="0" err="1" smtClean="0">
                <a:solidFill>
                  <a:srgbClr val="000000"/>
                </a:solidFill>
                <a:latin typeface="Constantia"/>
              </a:rPr>
              <a:t>oleh</a:t>
            </a:r>
            <a:r>
              <a:rPr lang="en-US" sz="2400" strike="noStrike" dirty="0" smtClean="0">
                <a:solidFill>
                  <a:srgbClr val="000000"/>
                </a:solidFill>
                <a:latin typeface="Constantia"/>
              </a:rPr>
              <a:t> Budi. </a:t>
            </a:r>
            <a:r>
              <a:rPr lang="en-US" sz="2400" strike="noStrike" dirty="0" err="1" smtClean="0">
                <a:solidFill>
                  <a:srgbClr val="000000"/>
                </a:solidFill>
                <a:latin typeface="Constantia"/>
              </a:rPr>
              <a:t>Maka</a:t>
            </a:r>
            <a:r>
              <a:rPr lang="en-US" sz="2400" strike="noStrike" dirty="0" smtClean="0">
                <a:solidFill>
                  <a:srgbClr val="000000"/>
                </a:solidFill>
                <a:latin typeface="Constantia"/>
              </a:rPr>
              <a:t> </a:t>
            </a:r>
            <a:r>
              <a:rPr lang="en-US" sz="2400" strike="noStrike" dirty="0" err="1" smtClean="0">
                <a:solidFill>
                  <a:srgbClr val="000000"/>
                </a:solidFill>
                <a:latin typeface="Constantia"/>
              </a:rPr>
              <a:t>dengan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layanan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pemesanan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Reny</a:t>
            </a:r>
            <a:r>
              <a:rPr lang="en-US" sz="2400" strike="noStrike" dirty="0" smtClean="0">
                <a:solidFill>
                  <a:srgbClr val="000000"/>
                </a:solidFill>
                <a:latin typeface="Constantia"/>
              </a:rPr>
              <a:t> </a:t>
            </a:r>
            <a:r>
              <a:rPr lang="en-US" sz="2400" strike="noStrike" dirty="0" err="1" smtClean="0">
                <a:solidFill>
                  <a:srgbClr val="000000"/>
                </a:solidFill>
                <a:latin typeface="Constantia"/>
              </a:rPr>
              <a:t>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memesan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a:t>
            </a:r>
            <a:r>
              <a:rPr lang="en-US" sz="2400" strike="noStrike" dirty="0" err="1" smtClean="0">
                <a:solidFill>
                  <a:srgbClr val="000000"/>
                </a:solidFill>
                <a:latin typeface="Constantia"/>
              </a:rPr>
              <a:t>tersebut</a:t>
            </a:r>
            <a:r>
              <a:rPr lang="en-US" sz="2400" strike="noStrike" dirty="0" smtClean="0">
                <a:solidFill>
                  <a:srgbClr val="000000"/>
                </a:solidFill>
                <a:latin typeface="Constantia"/>
              </a:rPr>
              <a:t> </a:t>
            </a:r>
            <a:r>
              <a:rPr lang="en-US" sz="2400" strike="noStrike" dirty="0" err="1" smtClean="0">
                <a:solidFill>
                  <a:srgbClr val="000000"/>
                </a:solidFill>
                <a:latin typeface="Constantia"/>
              </a:rPr>
              <a:t>ketika</a:t>
            </a:r>
            <a:r>
              <a:rPr lang="en-US" sz="2400" strike="noStrike" dirty="0" smtClean="0">
                <a:solidFill>
                  <a:srgbClr val="000000"/>
                </a:solidFill>
                <a:latin typeface="Constantia"/>
              </a:rPr>
              <a:t> Budi </a:t>
            </a:r>
            <a:r>
              <a:rPr lang="en-US" sz="2400" strike="noStrike" dirty="0" err="1" smtClean="0">
                <a:solidFill>
                  <a:srgbClr val="000000"/>
                </a:solidFill>
                <a:latin typeface="Constantia"/>
              </a:rPr>
              <a:t>telah</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menggembalikan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a:t>
            </a:r>
            <a:r>
              <a:rPr lang="en-US" sz="2400" strike="noStrike" dirty="0" err="1" smtClean="0">
                <a:solidFill>
                  <a:srgbClr val="000000"/>
                </a:solidFill>
                <a:latin typeface="Constantia"/>
              </a:rPr>
              <a:t>tersebut</a:t>
            </a:r>
            <a:r>
              <a:rPr lang="en-US" sz="2400" strike="noStrike" dirty="0" smtClean="0">
                <a:solidFill>
                  <a:srgbClr val="000000"/>
                </a:solidFill>
                <a:latin typeface="Constantia"/>
              </a:rPr>
              <a:t> </a:t>
            </a:r>
            <a:r>
              <a:rPr lang="en-US" sz="2400" strike="noStrike" dirty="0" err="1" smtClean="0">
                <a:solidFill>
                  <a:srgbClr val="000000"/>
                </a:solidFill>
                <a:latin typeface="Constantia"/>
              </a:rPr>
              <a:t>ke</a:t>
            </a:r>
            <a:r>
              <a:rPr lang="en-US" sz="2400" strike="noStrike" dirty="0" smtClean="0">
                <a:solidFill>
                  <a:srgbClr val="000000"/>
                </a:solidFill>
                <a:latin typeface="Constantia"/>
              </a:rPr>
              <a:t> </a:t>
            </a:r>
            <a:r>
              <a:rPr lang="en-US" sz="2400" strike="noStrike" dirty="0" err="1" smtClean="0">
                <a:solidFill>
                  <a:srgbClr val="000000"/>
                </a:solidFill>
                <a:latin typeface="Constantia"/>
              </a:rPr>
              <a:t>perpustakaan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Apabila</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a:t>
            </a:r>
            <a:r>
              <a:rPr lang="en-US" sz="2400" strike="noStrike" dirty="0" smtClean="0">
                <a:solidFill>
                  <a:srgbClr val="000000"/>
                </a:solidFill>
                <a:latin typeface="Constantia"/>
              </a:rPr>
              <a:t> </a:t>
            </a:r>
            <a:r>
              <a:rPr lang="en-US" sz="2400" strike="noStrike" dirty="0" err="1" smtClean="0">
                <a:solidFill>
                  <a:srgbClr val="000000"/>
                </a:solidFill>
                <a:latin typeface="Constantia"/>
              </a:rPr>
              <a:t>perpustakaan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kita</a:t>
            </a:r>
            <a:r>
              <a:rPr lang="en-US" sz="2400" strike="noStrike" dirty="0" smtClean="0">
                <a:solidFill>
                  <a:srgbClr val="000000"/>
                </a:solidFill>
                <a:latin typeface="Constantia"/>
              </a:rPr>
              <a:t> </a:t>
            </a:r>
            <a:r>
              <a:rPr lang="en-US" sz="2400" strike="noStrike" dirty="0" err="1" smtClean="0">
                <a:solidFill>
                  <a:srgbClr val="000000"/>
                </a:solidFill>
                <a:latin typeface="Constantia"/>
              </a:rPr>
              <a:t>ingin</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menerapkan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layanan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tersebut</a:t>
            </a:r>
            <a:r>
              <a:rPr lang="en-US" sz="2400" strike="noStrike" dirty="0" smtClean="0">
                <a:solidFill>
                  <a:srgbClr val="000000"/>
                </a:solidFill>
                <a:latin typeface="Constantia"/>
              </a:rPr>
              <a:t>, </a:t>
            </a:r>
            <a:r>
              <a:rPr lang="en-US" sz="2400" strike="noStrike" dirty="0" err="1" smtClean="0">
                <a:solidFill>
                  <a:srgbClr val="000000"/>
                </a:solidFill>
                <a:latin typeface="Constantia"/>
              </a:rPr>
              <a:t>maka</a:t>
            </a:r>
            <a:r>
              <a:rPr lang="en-US" sz="2400" strike="noStrike" dirty="0" smtClean="0">
                <a:solidFill>
                  <a:srgbClr val="000000"/>
                </a:solidFill>
                <a:latin typeface="Constantia"/>
              </a:rPr>
              <a:t> </a:t>
            </a:r>
            <a:r>
              <a:rPr lang="en-US" sz="2400" strike="noStrike" dirty="0" err="1" smtClean="0">
                <a:solidFill>
                  <a:srgbClr val="000000"/>
                </a:solidFill>
                <a:latin typeface="Constantia"/>
              </a:rPr>
              <a:t>pilihlah</a:t>
            </a:r>
            <a:r>
              <a:rPr lang="en-US" sz="2400" strike="noStrike" dirty="0" smtClean="0">
                <a:solidFill>
                  <a:srgbClr val="000000"/>
                </a:solidFill>
                <a:latin typeface="Constantia"/>
              </a:rPr>
              <a:t> </a:t>
            </a:r>
            <a:r>
              <a:rPr lang="en-US" sz="2400" strike="noStrike" dirty="0" smtClean="0">
                <a:solidFill>
                  <a:srgbClr val="00B0F0"/>
                </a:solidFill>
                <a:latin typeface="Constantia"/>
              </a:rPr>
              <a:t>enable</a:t>
            </a:r>
            <a:r>
              <a:rPr lang="en-US" sz="2400" strike="noStrike" dirty="0" smtClean="0">
                <a:solidFill>
                  <a:srgbClr val="000000"/>
                </a:solidFill>
                <a:latin typeface="Constantia"/>
              </a:rPr>
              <a:t> </a:t>
            </a:r>
            <a:r>
              <a:rPr lang="en-US" sz="2400" strike="noStrike" dirty="0" err="1" smtClean="0">
                <a:solidFill>
                  <a:srgbClr val="000000"/>
                </a:solidFill>
                <a:latin typeface="Constantia"/>
              </a:rPr>
              <a:t>pada</a:t>
            </a:r>
            <a:r>
              <a:rPr lang="en-US" sz="2400" strike="noStrike" dirty="0" smtClean="0">
                <a:solidFill>
                  <a:srgbClr val="000000"/>
                </a:solidFill>
                <a:latin typeface="Constantia"/>
              </a:rPr>
              <a:t> </a:t>
            </a:r>
            <a:r>
              <a:rPr lang="en-US" sz="2400" strike="noStrike" dirty="0" err="1" smtClean="0">
                <a:solidFill>
                  <a:srgbClr val="000000"/>
                </a:solidFill>
                <a:latin typeface="Constantia"/>
              </a:rPr>
              <a:t>pengisian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ini</a:t>
            </a:r>
            <a:r>
              <a:rPr lang="en-US" sz="2400" strike="noStrike" dirty="0" smtClean="0">
                <a:solidFill>
                  <a:srgbClr val="000000"/>
                </a:solidFill>
                <a:latin typeface="Constantia"/>
              </a:rPr>
              <a:t>. </a:t>
            </a:r>
            <a:r>
              <a:rPr lang="en-US" sz="2400" strike="noStrike" dirty="0" err="1" smtClean="0">
                <a:solidFill>
                  <a:srgbClr val="000000"/>
                </a:solidFill>
                <a:latin typeface="Constantia"/>
              </a:rPr>
              <a:t>Namun</a:t>
            </a:r>
            <a:r>
              <a:rPr lang="en-US" sz="2400" strike="noStrike" dirty="0" smtClean="0">
                <a:solidFill>
                  <a:srgbClr val="000000"/>
                </a:solidFill>
                <a:latin typeface="Constantia"/>
              </a:rPr>
              <a:t> </a:t>
            </a:r>
            <a:r>
              <a:rPr lang="en-US" sz="2400" strike="noStrike" dirty="0" err="1" smtClean="0">
                <a:solidFill>
                  <a:srgbClr val="000000"/>
                </a:solidFill>
                <a:latin typeface="Constantia"/>
              </a:rPr>
              <a:t>jika</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a:t>
            </a:r>
            <a:r>
              <a:rPr lang="en-US" sz="2400" strike="noStrike" dirty="0" smtClean="0">
                <a:solidFill>
                  <a:srgbClr val="000000"/>
                </a:solidFill>
                <a:latin typeface="Constantia"/>
              </a:rPr>
              <a:t> </a:t>
            </a:r>
            <a:r>
              <a:rPr lang="en-US" sz="2400" strike="noStrike" dirty="0" err="1" smtClean="0">
                <a:solidFill>
                  <a:srgbClr val="000000"/>
                </a:solidFill>
                <a:latin typeface="Constantia"/>
              </a:rPr>
              <a:t>perpustakaan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kita</a:t>
            </a:r>
            <a:r>
              <a:rPr lang="en-US" sz="2400" strike="noStrike" dirty="0" smtClean="0">
                <a:solidFill>
                  <a:srgbClr val="000000"/>
                </a:solidFill>
                <a:latin typeface="Constantia"/>
              </a:rPr>
              <a:t> </a:t>
            </a:r>
            <a:r>
              <a:rPr lang="en-US" sz="2400" strike="noStrike" dirty="0" err="1" smtClean="0">
                <a:solidFill>
                  <a:srgbClr val="000000"/>
                </a:solidFill>
                <a:latin typeface="Constantia"/>
              </a:rPr>
              <a:t>tidak</a:t>
            </a:r>
            <a:r>
              <a:rPr lang="en-US" sz="2400" strike="noStrike" dirty="0" smtClean="0">
                <a:solidFill>
                  <a:srgbClr val="000000"/>
                </a:solidFill>
                <a:latin typeface="Constantia"/>
              </a:rPr>
              <a:t> </a:t>
            </a:r>
            <a:r>
              <a:rPr lang="en-US" sz="2400" strike="noStrike" dirty="0" err="1" smtClean="0">
                <a:solidFill>
                  <a:srgbClr val="000000"/>
                </a:solidFill>
                <a:latin typeface="Constantia"/>
              </a:rPr>
              <a:t>terdapat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layanan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tersebut</a:t>
            </a:r>
            <a:r>
              <a:rPr lang="en-US" sz="2400" strike="noStrike" dirty="0" smtClean="0">
                <a:solidFill>
                  <a:srgbClr val="000000"/>
                </a:solidFill>
                <a:latin typeface="Constantia"/>
              </a:rPr>
              <a:t>, </a:t>
            </a:r>
            <a:r>
              <a:rPr lang="en-US" sz="2400" strike="noStrike" dirty="0" err="1" smtClean="0">
                <a:solidFill>
                  <a:srgbClr val="000000"/>
                </a:solidFill>
                <a:latin typeface="Constantia"/>
              </a:rPr>
              <a:t>maka</a:t>
            </a:r>
            <a:r>
              <a:rPr lang="en-US" sz="2400" strike="noStrike" dirty="0" smtClean="0">
                <a:solidFill>
                  <a:srgbClr val="000000"/>
                </a:solidFill>
                <a:latin typeface="Constantia"/>
              </a:rPr>
              <a:t> </a:t>
            </a:r>
            <a:r>
              <a:rPr lang="en-US" sz="2400" strike="noStrike" dirty="0" err="1" smtClean="0">
                <a:solidFill>
                  <a:srgbClr val="000000"/>
                </a:solidFill>
                <a:latin typeface="Constantia"/>
              </a:rPr>
              <a:t>kita</a:t>
            </a:r>
            <a:r>
              <a:rPr lang="en-US" sz="2400" strike="noStrike" dirty="0" smtClean="0">
                <a:solidFill>
                  <a:srgbClr val="000000"/>
                </a:solidFill>
                <a:latin typeface="Constantia"/>
              </a:rPr>
              <a:t> </a:t>
            </a:r>
            <a:r>
              <a:rPr lang="en-US" sz="2400" strike="noStrike" dirty="0" err="1" smtClean="0">
                <a:solidFill>
                  <a:srgbClr val="000000"/>
                </a:solidFill>
                <a:latin typeface="Constantia"/>
              </a:rPr>
              <a:t>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memilih</a:t>
            </a:r>
            <a:r>
              <a:rPr lang="en-US" sz="2400" strike="noStrike" dirty="0" smtClean="0">
                <a:solidFill>
                  <a:srgbClr val="000000"/>
                </a:solidFill>
                <a:latin typeface="Constantia"/>
              </a:rPr>
              <a:t> </a:t>
            </a:r>
            <a:r>
              <a:rPr lang="en-US" sz="2400" strike="noStrike" dirty="0" smtClean="0">
                <a:solidFill>
                  <a:srgbClr val="00B0F0"/>
                </a:solidFill>
                <a:latin typeface="Constantia"/>
              </a:rPr>
              <a:t>disable</a:t>
            </a:r>
            <a:endParaRPr lang="en-US" sz="2400" strike="noStrike" dirty="0">
              <a:solidFill>
                <a:srgbClr val="00B0F0"/>
              </a:solidFill>
              <a:latin typeface="Constant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2"/>
          <p:cNvSpPr txBox="1"/>
          <p:nvPr/>
        </p:nvSpPr>
        <p:spPr>
          <a:xfrm>
            <a:off x="381000" y="838200"/>
            <a:ext cx="8305440" cy="5485920"/>
          </a:xfrm>
          <a:prstGeom prst="rect">
            <a:avLst/>
          </a:prstGeom>
          <a:noFill/>
          <a:ln>
            <a:noFill/>
          </a:ln>
        </p:spPr>
        <p:txBody>
          <a:bodyPr lIns="90000" tIns="45000" rIns="90000" bIns="45000"/>
          <a:lstStyle/>
          <a:p>
            <a:pPr marL="514350" indent="-514350">
              <a:lnSpc>
                <a:spcPct val="100000"/>
              </a:lnSpc>
              <a:buSzPct val="95000"/>
              <a:buAutoNum type="arabicPeriod" startAt="8"/>
            </a:pPr>
            <a:r>
              <a:rPr lang="en-US" sz="2800" strike="noStrike" dirty="0" err="1" smtClean="0">
                <a:solidFill>
                  <a:srgbClr val="000000"/>
                </a:solidFill>
                <a:latin typeface="Constantia"/>
              </a:rPr>
              <a:t>Apabila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pada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langkah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a:t>
            </a:r>
            <a:r>
              <a:rPr lang="en-US" sz="2800" strike="noStrike" dirty="0" smtClean="0">
                <a:solidFill>
                  <a:srgbClr val="000000"/>
                </a:solidFill>
                <a:latin typeface="Constantia"/>
              </a:rPr>
              <a:t> 7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memilih</a:t>
            </a:r>
            <a:r>
              <a:rPr lang="en-US" sz="2800" strike="noStrike" dirty="0" smtClean="0">
                <a:solidFill>
                  <a:srgbClr val="000000"/>
                </a:solidFill>
                <a:latin typeface="Constantia"/>
              </a:rPr>
              <a:t> enable, </a:t>
            </a:r>
            <a:r>
              <a:rPr lang="en-US" sz="2800" strike="noStrike" dirty="0" err="1" smtClean="0">
                <a:solidFill>
                  <a:srgbClr val="000000"/>
                </a:solidFill>
                <a:latin typeface="Constantia"/>
              </a:rPr>
              <a:t>maka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harus</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mendefenisikan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berapa</a:t>
            </a:r>
            <a:r>
              <a:rPr lang="en-US" sz="2800" strike="noStrike" dirty="0" smtClean="0">
                <a:solidFill>
                  <a:srgbClr val="000000"/>
                </a:solidFill>
                <a:latin typeface="Constantia"/>
              </a:rPr>
              <a:t> </a:t>
            </a:r>
            <a:r>
              <a:rPr lang="en-US" sz="2800" strike="noStrike" dirty="0" err="1" smtClean="0">
                <a:solidFill>
                  <a:srgbClr val="000000"/>
                </a:solidFill>
                <a:latin typeface="Constantia"/>
              </a:rPr>
              <a:t>jumlah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maksimal</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koleksi</a:t>
            </a:r>
            <a:r>
              <a:rPr lang="en-US" sz="2800" strike="noStrike" dirty="0" smtClean="0">
                <a:solidFill>
                  <a:srgbClr val="000000"/>
                </a:solidFill>
                <a:latin typeface="Constantia"/>
              </a:rPr>
              <a:t> yang </a:t>
            </a:r>
            <a:r>
              <a:rPr lang="en-US" sz="2800" strike="noStrike" dirty="0" err="1" smtClean="0">
                <a:solidFill>
                  <a:srgbClr val="000000"/>
                </a:solidFill>
                <a:latin typeface="Constantia"/>
              </a:rPr>
              <a:t>dapat</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dipesan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oleh</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anggota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pada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kolom</a:t>
            </a:r>
            <a:r>
              <a:rPr lang="en-US" sz="2800" strike="noStrike" dirty="0" smtClean="0">
                <a:solidFill>
                  <a:srgbClr val="000000"/>
                </a:solidFill>
                <a:latin typeface="Constantia"/>
              </a:rPr>
              <a:t> </a:t>
            </a:r>
            <a:r>
              <a:rPr lang="en-US" sz="2800" strike="noStrike" dirty="0" smtClean="0">
                <a:solidFill>
                  <a:srgbClr val="00B0F0"/>
                </a:solidFill>
                <a:latin typeface="Constantia"/>
              </a:rPr>
              <a:t>Reserve Limit</a:t>
            </a:r>
            <a:r>
              <a:rPr lang="en-US" sz="2800" strike="noStrike" dirty="0" smtClean="0">
                <a:solidFill>
                  <a:srgbClr val="000000"/>
                </a:solidFill>
                <a:latin typeface="Constantia"/>
              </a:rPr>
              <a:t>. </a:t>
            </a:r>
            <a:r>
              <a:rPr lang="en-US" sz="2800" strike="noStrike" dirty="0" err="1" smtClean="0">
                <a:solidFill>
                  <a:srgbClr val="000000"/>
                </a:solidFill>
                <a:latin typeface="Constantia"/>
              </a:rPr>
              <a:t>misalnya</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buku</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isi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dengan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angka</a:t>
            </a:r>
            <a:r>
              <a:rPr lang="en-US" sz="2800" strike="noStrike" dirty="0" smtClean="0">
                <a:solidFill>
                  <a:srgbClr val="000000"/>
                </a:solidFill>
                <a:latin typeface="Constantia"/>
              </a:rPr>
              <a:t> 2.</a:t>
            </a:r>
          </a:p>
          <a:p>
            <a:pPr marL="514350" indent="-514350">
              <a:buSzPct val="95000"/>
              <a:buFontTx/>
              <a:buAutoNum type="arabicPeriod" startAt="8"/>
            </a:pPr>
            <a:r>
              <a:rPr lang="en-US" sz="2800" strike="noStrike" dirty="0" err="1" smtClean="0">
                <a:solidFill>
                  <a:srgbClr val="000000"/>
                </a:solidFill>
                <a:latin typeface="Constantia"/>
              </a:rPr>
              <a:t>Selanjutnya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kolom</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pengisian</a:t>
            </a:r>
            <a:r>
              <a:rPr lang="en-US" sz="2800" strike="noStrike" dirty="0" smtClean="0">
                <a:solidFill>
                  <a:srgbClr val="000000"/>
                </a:solidFill>
                <a:latin typeface="Constantia"/>
              </a:rPr>
              <a:t> </a:t>
            </a:r>
            <a:r>
              <a:rPr lang="en-US" sz="2800" strike="noStrike" dirty="0" smtClean="0">
                <a:solidFill>
                  <a:srgbClr val="00B0F0"/>
                </a:solidFill>
                <a:latin typeface="Constantia"/>
              </a:rPr>
              <a:t>Membership </a:t>
            </a:r>
            <a:r>
              <a:rPr lang="en-US" sz="2800" strike="noStrike" dirty="0" err="1" smtClean="0">
                <a:solidFill>
                  <a:srgbClr val="00B0F0"/>
                </a:solidFill>
                <a:latin typeface="Constantia"/>
              </a:rPr>
              <a:t>Periode</a:t>
            </a:r>
            <a:r>
              <a:rPr lang="en-US" sz="2800" strike="noStrike" dirty="0" smtClean="0">
                <a:solidFill>
                  <a:srgbClr val="00B0F0"/>
                </a:solidFill>
                <a:latin typeface="Constantia"/>
              </a:rPr>
              <a:t> (In Days)</a:t>
            </a:r>
            <a:r>
              <a:rPr lang="en-US" sz="2800" strike="noStrike" dirty="0" smtClean="0">
                <a:solidFill>
                  <a:srgbClr val="000000"/>
                </a:solidFill>
                <a:latin typeface="Constantia"/>
              </a:rPr>
              <a:t>. Membership </a:t>
            </a:r>
            <a:r>
              <a:rPr lang="en-US" sz="2800" strike="noStrike" dirty="0" err="1" smtClean="0">
                <a:solidFill>
                  <a:srgbClr val="000000"/>
                </a:solidFill>
                <a:latin typeface="Constantia"/>
              </a:rPr>
              <a:t>Periode</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atau</a:t>
            </a:r>
            <a:r>
              <a:rPr lang="en-US" sz="2800" strike="noStrike" dirty="0" smtClean="0">
                <a:solidFill>
                  <a:srgbClr val="000000"/>
                </a:solidFill>
                <a:latin typeface="Constantia"/>
              </a:rPr>
              <a:t> </a:t>
            </a:r>
            <a:r>
              <a:rPr lang="en-US" sz="2800" strike="noStrike" dirty="0" err="1" smtClean="0">
                <a:solidFill>
                  <a:srgbClr val="000000"/>
                </a:solidFill>
                <a:latin typeface="Constantia"/>
              </a:rPr>
              <a:t>waktu</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berlakunya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keanggotaan</a:t>
            </a:r>
            <a:r>
              <a:rPr lang="en-US" sz="2800" strike="noStrike" dirty="0" smtClean="0">
                <a:solidFill>
                  <a:srgbClr val="000000"/>
                </a:solidFill>
                <a:latin typeface="Constantia"/>
              </a:rPr>
              <a:t>. </a:t>
            </a:r>
            <a:r>
              <a:rPr lang="en-US" sz="2800" dirty="0">
                <a:solidFill>
                  <a:srgbClr val="000000"/>
                </a:solidFill>
                <a:latin typeface="Constantia"/>
              </a:rPr>
              <a:t> </a:t>
            </a:r>
            <a:r>
              <a:rPr lang="en-US" sz="2800" dirty="0" smtClean="0">
                <a:solidFill>
                  <a:srgbClr val="000000"/>
                </a:solidFill>
                <a:latin typeface="Constantia"/>
              </a:rPr>
              <a:t>D</a:t>
            </a:r>
            <a:r>
              <a:rPr lang="en-US" sz="2800" strike="noStrike" dirty="0" smtClean="0">
                <a:solidFill>
                  <a:srgbClr val="000000"/>
                </a:solidFill>
                <a:latin typeface="Constantia"/>
              </a:rPr>
              <a:t>i </a:t>
            </a:r>
            <a:r>
              <a:rPr lang="en-US" sz="2800" strike="noStrike" dirty="0" err="1" smtClean="0">
                <a:solidFill>
                  <a:srgbClr val="000000"/>
                </a:solidFill>
                <a:latin typeface="Constantia"/>
              </a:rPr>
              <a:t>beberapa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perpustakaan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memiliki</a:t>
            </a:r>
            <a:r>
              <a:rPr lang="en-US" sz="2800" strike="noStrike" dirty="0" smtClean="0">
                <a:solidFill>
                  <a:srgbClr val="000000"/>
                </a:solidFill>
                <a:latin typeface="Constantia"/>
              </a:rPr>
              <a:t> </a:t>
            </a:r>
            <a:r>
              <a:rPr lang="en-US" sz="2800" strike="noStrike" dirty="0" err="1" smtClean="0">
                <a:solidFill>
                  <a:srgbClr val="000000"/>
                </a:solidFill>
                <a:latin typeface="Constantia"/>
              </a:rPr>
              <a:t>aturan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berbeda-beda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a:t>
            </a:r>
            <a:r>
              <a:rPr lang="en-US" sz="2800" strike="noStrike" dirty="0" smtClean="0">
                <a:solidFill>
                  <a:srgbClr val="000000"/>
                </a:solidFill>
                <a:latin typeface="Constantia"/>
              </a:rPr>
              <a:t> yang </a:t>
            </a:r>
            <a:r>
              <a:rPr lang="en-US" sz="2800" strike="noStrike" dirty="0" err="1" smtClean="0">
                <a:solidFill>
                  <a:srgbClr val="000000"/>
                </a:solidFill>
                <a:latin typeface="Constantia"/>
              </a:rPr>
              <a:t>menerapkan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masa</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berlaku</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keanggotaan</a:t>
            </a:r>
            <a:r>
              <a:rPr lang="en-US" sz="2800" strike="noStrike" dirty="0" smtClean="0">
                <a:solidFill>
                  <a:srgbClr val="000000"/>
                </a:solidFill>
                <a:latin typeface="Constantia"/>
              </a:rPr>
              <a:t> 3 </a:t>
            </a:r>
            <a:r>
              <a:rPr lang="en-US" sz="2800" strike="noStrike" dirty="0" err="1" smtClean="0">
                <a:solidFill>
                  <a:srgbClr val="000000"/>
                </a:solidFill>
                <a:latin typeface="Constantia"/>
              </a:rPr>
              <a:t>bulan</a:t>
            </a:r>
            <a:r>
              <a:rPr lang="en-US" sz="2800" strike="noStrike" dirty="0" smtClean="0">
                <a:solidFill>
                  <a:srgbClr val="000000"/>
                </a:solidFill>
                <a:latin typeface="Constantia"/>
              </a:rPr>
              <a:t>, 6 </a:t>
            </a:r>
            <a:r>
              <a:rPr lang="en-US" sz="2800" strike="noStrike" dirty="0" err="1" smtClean="0">
                <a:solidFill>
                  <a:srgbClr val="000000"/>
                </a:solidFill>
                <a:latin typeface="Constantia"/>
              </a:rPr>
              <a:t>bulan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dan</a:t>
            </a:r>
            <a:r>
              <a:rPr lang="en-US" sz="2800" strike="noStrike" dirty="0" smtClean="0">
                <a:solidFill>
                  <a:srgbClr val="000000"/>
                </a:solidFill>
                <a:latin typeface="Constantia"/>
              </a:rPr>
              <a:t> 1 </a:t>
            </a:r>
            <a:r>
              <a:rPr lang="en-US" sz="2800" strike="noStrike" dirty="0" err="1" smtClean="0">
                <a:solidFill>
                  <a:srgbClr val="000000"/>
                </a:solidFill>
                <a:latin typeface="Constantia"/>
              </a:rPr>
              <a:t>tahun</a:t>
            </a:r>
            <a:r>
              <a:rPr lang="en-US" sz="2800" strike="noStrike" dirty="0" smtClean="0">
                <a:solidFill>
                  <a:srgbClr val="000000"/>
                </a:solidFill>
                <a:latin typeface="Constantia"/>
              </a:rPr>
              <a:t>. </a:t>
            </a:r>
            <a:endParaRPr lang="en-US" sz="2800" dirty="0">
              <a:solidFill>
                <a:srgbClr val="000000"/>
              </a:solidFill>
              <a:latin typeface="Constantia"/>
            </a:endParaRPr>
          </a:p>
          <a:p>
            <a:pPr marL="514350" indent="-514350">
              <a:buSzPct val="95000"/>
            </a:pPr>
            <a:r>
              <a:rPr lang="en-US" sz="2800" dirty="0" smtClean="0">
                <a:solidFill>
                  <a:srgbClr val="000000"/>
                </a:solidFill>
                <a:latin typeface="Constantia"/>
              </a:rPr>
              <a:t>	</a:t>
            </a:r>
            <a:r>
              <a:rPr lang="en-US" sz="2800" dirty="0" err="1" smtClean="0">
                <a:solidFill>
                  <a:srgbClr val="000000"/>
                </a:solidFill>
                <a:latin typeface="Constantia"/>
              </a:rPr>
              <a:t>Jika</a:t>
            </a:r>
            <a:r>
              <a:rPr lang="en-US" sz="2800" dirty="0" smtClean="0">
                <a:solidFill>
                  <a:srgbClr val="000000"/>
                </a:solidFill>
                <a:latin typeface="Constantia"/>
              </a:rPr>
              <a:t> </a:t>
            </a:r>
            <a:r>
              <a:rPr lang="en-US" sz="2800" dirty="0" smtClean="0">
                <a:latin typeface="Constantia" pitchFamily="18" charset="0"/>
              </a:rPr>
              <a:t>1 </a:t>
            </a:r>
            <a:r>
              <a:rPr lang="en-US" sz="2800" dirty="0" err="1" smtClean="0">
                <a:latin typeface="Constantia" pitchFamily="18" charset="0"/>
              </a:rPr>
              <a:t>tahun</a:t>
            </a:r>
            <a:r>
              <a:rPr lang="en-US" sz="2800" dirty="0" smtClean="0">
                <a:latin typeface="Constantia" pitchFamily="18" charset="0"/>
              </a:rPr>
              <a:t>,  </a:t>
            </a:r>
            <a:r>
              <a:rPr lang="en-US" sz="2800" dirty="0" err="1" smtClean="0">
                <a:latin typeface="Constantia" pitchFamily="18" charset="0"/>
              </a:rPr>
              <a:t>kita</a:t>
            </a:r>
            <a:r>
              <a:rPr lang="en-US" sz="2800" dirty="0" smtClean="0">
                <a:latin typeface="Constantia" pitchFamily="18" charset="0"/>
              </a:rPr>
              <a:t> </a:t>
            </a:r>
            <a:r>
              <a:rPr lang="en-US" sz="2800" dirty="0" err="1" smtClean="0">
                <a:latin typeface="Constantia" pitchFamily="18" charset="0"/>
              </a:rPr>
              <a:t>isi</a:t>
            </a:r>
            <a:r>
              <a:rPr lang="en-US" sz="2800" dirty="0" smtClean="0">
                <a:latin typeface="Constantia" pitchFamily="18" charset="0"/>
              </a:rPr>
              <a:t> </a:t>
            </a:r>
            <a:r>
              <a:rPr lang="en-US" sz="2800" dirty="0" err="1" smtClean="0">
                <a:latin typeface="Constantia" pitchFamily="18" charset="0"/>
              </a:rPr>
              <a:t>dengan</a:t>
            </a:r>
            <a:r>
              <a:rPr lang="en-US" sz="2800" dirty="0" smtClean="0">
                <a:latin typeface="Constantia" pitchFamily="18" charset="0"/>
              </a:rPr>
              <a:t> </a:t>
            </a:r>
            <a:r>
              <a:rPr lang="en-US" sz="2800" dirty="0" err="1" smtClean="0">
                <a:latin typeface="Constantia" pitchFamily="18" charset="0"/>
              </a:rPr>
              <a:t>angka</a:t>
            </a:r>
            <a:r>
              <a:rPr lang="en-US" sz="2800" dirty="0" smtClean="0">
                <a:latin typeface="Constantia" pitchFamily="18" charset="0"/>
              </a:rPr>
              <a:t> 365</a:t>
            </a:r>
          </a:p>
          <a:p>
            <a:pPr marL="514350" indent="-514350">
              <a:lnSpc>
                <a:spcPct val="100000"/>
              </a:lnSpc>
              <a:buSzPct val="95000"/>
              <a:buAutoNum type="arabicPeriod" startAt="8"/>
            </a:pPr>
            <a:endParaRPr lang="en-US" sz="2800" strike="noStrike" dirty="0" smtClean="0">
              <a:solidFill>
                <a:srgbClr val="000000"/>
              </a:solidFill>
              <a:latin typeface="Constantia"/>
            </a:endParaRPr>
          </a:p>
          <a:p>
            <a:pPr marL="514350" indent="-514350">
              <a:lnSpc>
                <a:spcPct val="100000"/>
              </a:lnSpc>
              <a:buSzPct val="95000"/>
            </a:pPr>
            <a:endParaRPr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457200" y="685800"/>
            <a:ext cx="8229240" cy="5638320"/>
          </a:xfrm>
          <a:prstGeom prst="rect">
            <a:avLst/>
          </a:prstGeom>
          <a:noFill/>
          <a:ln>
            <a:noFill/>
          </a:ln>
        </p:spPr>
        <p:txBody>
          <a:bodyPr lIns="90000" tIns="45000" rIns="90000" bIns="45000"/>
          <a:lstStyle/>
          <a:p>
            <a:pPr marL="514350" indent="-514350">
              <a:lnSpc>
                <a:spcPct val="100000"/>
              </a:lnSpc>
              <a:buAutoNum type="arabicPeriod" startAt="10"/>
            </a:pPr>
            <a:r>
              <a:rPr lang="en-US" sz="2800" strike="noStrike" dirty="0" err="1" smtClean="0">
                <a:solidFill>
                  <a:srgbClr val="000000"/>
                </a:solidFill>
                <a:latin typeface="Constantia"/>
              </a:rPr>
              <a:t>Kolom</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selanjutnya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kolom</a:t>
            </a:r>
            <a:r>
              <a:rPr lang="en-US" sz="2800" strike="noStrike" dirty="0" smtClean="0">
                <a:solidFill>
                  <a:srgbClr val="000000"/>
                </a:solidFill>
                <a:latin typeface="Constantia"/>
              </a:rPr>
              <a:t> </a:t>
            </a:r>
            <a:r>
              <a:rPr lang="en-US" sz="2800" strike="noStrike" dirty="0" err="1" smtClean="0">
                <a:solidFill>
                  <a:srgbClr val="00B0F0"/>
                </a:solidFill>
                <a:latin typeface="Constantia"/>
              </a:rPr>
              <a:t>Reborrow</a:t>
            </a:r>
            <a:r>
              <a:rPr lang="en-US" sz="2800" strike="noStrike" dirty="0" smtClean="0">
                <a:solidFill>
                  <a:srgbClr val="00B0F0"/>
                </a:solidFill>
                <a:latin typeface="Constantia"/>
              </a:rPr>
              <a:t> Limit</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Kolom</a:t>
            </a:r>
            <a:r>
              <a:rPr lang="en-US" sz="2800" strike="noStrike" dirty="0" smtClean="0">
                <a:solidFill>
                  <a:srgbClr val="000000"/>
                </a:solidFill>
                <a:latin typeface="Constantia"/>
              </a:rPr>
              <a:t> </a:t>
            </a:r>
            <a:r>
              <a:rPr lang="en-US" sz="2800" strike="noStrike" dirty="0" err="1" smtClean="0">
                <a:solidFill>
                  <a:srgbClr val="000000"/>
                </a:solidFill>
                <a:latin typeface="Constantia"/>
              </a:rPr>
              <a:t>ini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diisi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apabila</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perpustakaan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terdapat</a:t>
            </a:r>
            <a:r>
              <a:rPr lang="en-US" sz="2800" strike="noStrike" dirty="0" smtClean="0">
                <a:solidFill>
                  <a:srgbClr val="000000"/>
                </a:solidFill>
                <a:latin typeface="Constantia"/>
              </a:rPr>
              <a:t> </a:t>
            </a:r>
            <a:r>
              <a:rPr lang="en-US" sz="2800" strike="noStrike" dirty="0" err="1" smtClean="0">
                <a:solidFill>
                  <a:srgbClr val="000000"/>
                </a:solidFill>
                <a:latin typeface="Constantia"/>
              </a:rPr>
              <a:t>layanan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perpanjangan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peminjam</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koleksi</a:t>
            </a:r>
            <a:r>
              <a:rPr lang="en-US" sz="2800" strike="noStrike" dirty="0" smtClean="0">
                <a:solidFill>
                  <a:srgbClr val="000000"/>
                </a:solidFill>
                <a:latin typeface="Constantia"/>
              </a:rPr>
              <a:t> yang </a:t>
            </a:r>
            <a:r>
              <a:rPr lang="en-US" sz="2800" strike="noStrike" dirty="0" err="1" smtClean="0">
                <a:solidFill>
                  <a:srgbClr val="000000"/>
                </a:solidFill>
                <a:latin typeface="Constantia"/>
              </a:rPr>
              <a:t>telah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jatuh</a:t>
            </a:r>
            <a:r>
              <a:rPr lang="en-US" sz="2800" strike="noStrike" dirty="0" smtClean="0">
                <a:solidFill>
                  <a:srgbClr val="000000"/>
                </a:solidFill>
                <a:latin typeface="Constantia"/>
              </a:rPr>
              <a:t> tempo. Cara </a:t>
            </a:r>
            <a:r>
              <a:rPr lang="en-US" sz="2800" strike="noStrike" dirty="0" err="1" smtClean="0">
                <a:solidFill>
                  <a:srgbClr val="000000"/>
                </a:solidFill>
                <a:latin typeface="Constantia"/>
              </a:rPr>
              <a:t>pengisiannya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nilai</a:t>
            </a:r>
            <a:r>
              <a:rPr lang="en-US" sz="2800" strike="noStrike" dirty="0" smtClean="0">
                <a:solidFill>
                  <a:srgbClr val="000000"/>
                </a:solidFill>
                <a:latin typeface="Constantia"/>
              </a:rPr>
              <a:t> </a:t>
            </a:r>
            <a:r>
              <a:rPr lang="en-US" sz="2800" strike="noStrike" dirty="0" err="1" smtClean="0">
                <a:solidFill>
                  <a:srgbClr val="000000"/>
                </a:solidFill>
                <a:latin typeface="Constantia"/>
              </a:rPr>
              <a:t>frekwensinya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misalnya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perpanjangan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koleksi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hanya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dapat</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dilakukan</a:t>
            </a:r>
            <a:r>
              <a:rPr lang="en-US" sz="2800" strike="noStrike" dirty="0" smtClean="0">
                <a:solidFill>
                  <a:srgbClr val="000000"/>
                </a:solidFill>
                <a:latin typeface="Constantia"/>
              </a:rPr>
              <a:t> 1 kali </a:t>
            </a:r>
            <a:r>
              <a:rPr lang="en-US" sz="2800" strike="noStrike" dirty="0" err="1" smtClean="0">
                <a:solidFill>
                  <a:srgbClr val="000000"/>
                </a:solidFill>
                <a:latin typeface="Constantia"/>
              </a:rPr>
              <a:t>dan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harus</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dikembalikan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setelah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diperpanjang</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isi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angka</a:t>
            </a:r>
            <a:r>
              <a:rPr lang="en-US" sz="2800" strike="noStrike" dirty="0" smtClean="0">
                <a:solidFill>
                  <a:srgbClr val="000000"/>
                </a:solidFill>
                <a:latin typeface="Constantia"/>
              </a:rPr>
              <a:t> 1.</a:t>
            </a:r>
          </a:p>
          <a:p>
            <a:pPr marL="514350" indent="-514350">
              <a:lnSpc>
                <a:spcPct val="100000"/>
              </a:lnSpc>
              <a:buAutoNum type="arabicPeriod" startAt="10"/>
            </a:pPr>
            <a:r>
              <a:rPr lang="en-US" sz="2800" strike="noStrike" dirty="0" err="1" smtClean="0">
                <a:solidFill>
                  <a:srgbClr val="000000"/>
                </a:solidFill>
                <a:latin typeface="Constantia"/>
              </a:rPr>
              <a:t>Kemudian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pengisian</a:t>
            </a:r>
            <a:r>
              <a:rPr lang="en-US" sz="2800" strike="noStrike" dirty="0" smtClean="0">
                <a:solidFill>
                  <a:srgbClr val="000000"/>
                </a:solidFill>
                <a:latin typeface="Constantia"/>
              </a:rPr>
              <a:t> </a:t>
            </a:r>
            <a:r>
              <a:rPr lang="en-US" sz="2800" strike="noStrike" dirty="0" smtClean="0">
                <a:solidFill>
                  <a:srgbClr val="00B0F0"/>
                </a:solidFill>
                <a:latin typeface="Constantia"/>
              </a:rPr>
              <a:t>Fine each day</a:t>
            </a:r>
            <a:r>
              <a:rPr lang="en-US" sz="2800" strike="noStrike" dirty="0" smtClean="0">
                <a:solidFill>
                  <a:srgbClr val="000000"/>
                </a:solidFill>
                <a:latin typeface="Constantia"/>
              </a:rPr>
              <a:t> </a:t>
            </a:r>
            <a:r>
              <a:rPr lang="en-US" sz="2800" strike="noStrike" dirty="0" err="1" smtClean="0">
                <a:solidFill>
                  <a:srgbClr val="000000"/>
                </a:solidFill>
                <a:latin typeface="Constantia"/>
              </a:rPr>
              <a:t>atau</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dalam</a:t>
            </a:r>
            <a:r>
              <a:rPr lang="en-US" sz="2800" strike="noStrike" dirty="0" smtClean="0">
                <a:solidFill>
                  <a:srgbClr val="000000"/>
                </a:solidFill>
                <a:latin typeface="Constantia"/>
              </a:rPr>
              <a:t> </a:t>
            </a:r>
            <a:r>
              <a:rPr lang="en-US" sz="2800" strike="noStrike" dirty="0" err="1" smtClean="0">
                <a:solidFill>
                  <a:srgbClr val="000000"/>
                </a:solidFill>
                <a:latin typeface="Constantia"/>
              </a:rPr>
              <a:t>bahasa</a:t>
            </a:r>
            <a:r>
              <a:rPr lang="en-US" sz="2800" strike="noStrike" dirty="0" smtClean="0">
                <a:solidFill>
                  <a:srgbClr val="000000"/>
                </a:solidFill>
                <a:latin typeface="Constantia"/>
              </a:rPr>
              <a:t> Indonesia </a:t>
            </a:r>
            <a:r>
              <a:rPr lang="en-US" sz="2800" strike="noStrike" dirty="0" err="1" smtClean="0">
                <a:solidFill>
                  <a:srgbClr val="000000"/>
                </a:solidFill>
                <a:latin typeface="Constantia"/>
              </a:rPr>
              <a:t>denda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Pada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kolom</a:t>
            </a:r>
            <a:r>
              <a:rPr lang="en-US" sz="2800" strike="noStrike" dirty="0" smtClean="0">
                <a:solidFill>
                  <a:srgbClr val="000000"/>
                </a:solidFill>
                <a:latin typeface="Constantia"/>
              </a:rPr>
              <a:t> </a:t>
            </a:r>
            <a:r>
              <a:rPr lang="en-US" sz="2800" strike="noStrike" dirty="0" err="1" smtClean="0">
                <a:solidFill>
                  <a:srgbClr val="000000"/>
                </a:solidFill>
                <a:latin typeface="Constantia"/>
              </a:rPr>
              <a:t>ini</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mengisi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nilai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denda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misalnya</a:t>
            </a:r>
            <a:r>
              <a:rPr lang="en-US" sz="2800" strike="noStrike" dirty="0" smtClean="0">
                <a:solidFill>
                  <a:srgbClr val="000000"/>
                </a:solidFill>
                <a:latin typeface="Constantia"/>
              </a:rPr>
              <a:t> 500 </a:t>
            </a:r>
            <a:r>
              <a:rPr lang="en-US" sz="2800" strike="noStrike" dirty="0" err="1" smtClean="0">
                <a:solidFill>
                  <a:srgbClr val="000000"/>
                </a:solidFill>
                <a:latin typeface="Constantia"/>
              </a:rPr>
              <a:t>atau</a:t>
            </a:r>
            <a:r>
              <a:rPr lang="en-US" sz="2800" strike="noStrike" dirty="0" smtClean="0">
                <a:solidFill>
                  <a:srgbClr val="000000"/>
                </a:solidFill>
                <a:latin typeface="Constantia"/>
              </a:rPr>
              <a:t> 1000</a:t>
            </a:r>
            <a:endParaRPr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2"/>
          <p:cNvSpPr txBox="1"/>
          <p:nvPr/>
        </p:nvSpPr>
        <p:spPr>
          <a:xfrm>
            <a:off x="381000" y="762000"/>
            <a:ext cx="8305440" cy="5562120"/>
          </a:xfrm>
          <a:prstGeom prst="rect">
            <a:avLst/>
          </a:prstGeom>
          <a:noFill/>
          <a:ln>
            <a:noFill/>
          </a:ln>
        </p:spPr>
        <p:txBody>
          <a:bodyPr lIns="90000" tIns="45000" rIns="90000" bIns="45000"/>
          <a:lstStyle/>
          <a:p>
            <a:pPr marL="514350" indent="-514350">
              <a:lnSpc>
                <a:spcPct val="100000"/>
              </a:lnSpc>
            </a:pPr>
            <a:r>
              <a:rPr lang="en-US" sz="3200" dirty="0" smtClean="0">
                <a:solidFill>
                  <a:srgbClr val="000000"/>
                </a:solidFill>
                <a:latin typeface="Constantia"/>
              </a:rPr>
              <a:t>12.	</a:t>
            </a:r>
            <a:r>
              <a:rPr lang="en-US" sz="2800" strike="noStrike" dirty="0" smtClean="0">
                <a:solidFill>
                  <a:srgbClr val="00B0F0"/>
                </a:solidFill>
                <a:latin typeface="Constantia"/>
              </a:rPr>
              <a:t>Overdue Grace </a:t>
            </a:r>
            <a:r>
              <a:rPr lang="en-US" sz="2800" strike="noStrike" dirty="0" err="1" smtClean="0">
                <a:solidFill>
                  <a:srgbClr val="00B0F0"/>
                </a:solidFill>
                <a:latin typeface="Constantia"/>
              </a:rPr>
              <a:t>Periode</a:t>
            </a:r>
            <a:r>
              <a:rPr lang="en-US" sz="2800" strike="noStrike" dirty="0" smtClean="0">
                <a:solidFill>
                  <a:srgbClr val="00B0F0"/>
                </a:solidFill>
                <a:latin typeface="Constantia"/>
              </a:rPr>
              <a:t> </a:t>
            </a:r>
            <a:r>
              <a:rPr lang="en-US" sz="2800" strike="noStrike" dirty="0" smtClean="0">
                <a:solidFill>
                  <a:srgbClr val="000000"/>
                </a:solidFill>
                <a:latin typeface="Constantia"/>
              </a:rPr>
              <a:t> </a:t>
            </a:r>
            <a:r>
              <a:rPr lang="en-US" sz="2800" strike="noStrike" dirty="0" err="1" smtClean="0">
                <a:solidFill>
                  <a:srgbClr val="000000"/>
                </a:solidFill>
                <a:latin typeface="Constantia"/>
              </a:rPr>
              <a:t>atau</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masa</a:t>
            </a:r>
            <a:r>
              <a:rPr lang="en-US" sz="2800" strike="noStrike" dirty="0" smtClean="0">
                <a:solidFill>
                  <a:srgbClr val="000000"/>
                </a:solidFill>
                <a:latin typeface="Constantia"/>
              </a:rPr>
              <a:t> </a:t>
            </a:r>
            <a:r>
              <a:rPr lang="en-US" sz="2800" strike="noStrike" dirty="0" err="1" smtClean="0">
                <a:solidFill>
                  <a:srgbClr val="000000"/>
                </a:solidFill>
                <a:latin typeface="Constantia"/>
              </a:rPr>
              <a:t>grasi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toleransi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keterlambatan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Misalkan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sebuah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perpustakaan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menerapkan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aturan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masa</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peminjaman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7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dengan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toleransi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keterlambatan</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apabila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anggota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telat</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mengembalikan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buku</a:t>
            </a:r>
            <a:r>
              <a:rPr lang="en-US" sz="2800" strike="noStrike" dirty="0" smtClean="0">
                <a:solidFill>
                  <a:srgbClr val="000000"/>
                </a:solidFill>
                <a:latin typeface="Constantia"/>
              </a:rPr>
              <a:t> </a:t>
            </a:r>
            <a:r>
              <a:rPr lang="en-US" sz="2800" strike="noStrike" dirty="0" err="1" smtClean="0">
                <a:solidFill>
                  <a:srgbClr val="000000"/>
                </a:solidFill>
                <a:latin typeface="Constantia"/>
              </a:rPr>
              <a:t>pada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ketujuh</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masih</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waktu</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sebagai</a:t>
            </a:r>
            <a:r>
              <a:rPr lang="en-US" sz="2800" strike="noStrike" dirty="0" smtClean="0">
                <a:solidFill>
                  <a:srgbClr val="000000"/>
                </a:solidFill>
                <a:latin typeface="Constantia"/>
              </a:rPr>
              <a:t> </a:t>
            </a:r>
            <a:r>
              <a:rPr lang="en-US" sz="2800" strike="noStrike" dirty="0" err="1" smtClean="0">
                <a:solidFill>
                  <a:srgbClr val="000000"/>
                </a:solidFill>
                <a:latin typeface="Constantia"/>
              </a:rPr>
              <a:t>waktu</a:t>
            </a:r>
            <a:r>
              <a:rPr lang="en-US" sz="2800" strike="noStrike" dirty="0" smtClean="0">
                <a:solidFill>
                  <a:srgbClr val="000000"/>
                </a:solidFill>
                <a:latin typeface="Constantia"/>
              </a:rPr>
              <a:t> </a:t>
            </a:r>
            <a:r>
              <a:rPr lang="en-US" sz="2800" strike="noStrike" dirty="0" err="1" smtClean="0">
                <a:solidFill>
                  <a:srgbClr val="000000"/>
                </a:solidFill>
                <a:latin typeface="Constantia"/>
              </a:rPr>
              <a:t>toleransi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Namun</a:t>
            </a:r>
            <a:r>
              <a:rPr lang="en-US" sz="2800" strike="noStrike" dirty="0" smtClean="0">
                <a:solidFill>
                  <a:srgbClr val="000000"/>
                </a:solidFill>
                <a:latin typeface="Constantia"/>
              </a:rPr>
              <a:t>, </a:t>
            </a:r>
            <a:r>
              <a:rPr lang="en-US" sz="2800" strike="noStrike" dirty="0" err="1" smtClean="0">
                <a:solidFill>
                  <a:srgbClr val="000000"/>
                </a:solidFill>
                <a:latin typeface="Constantia"/>
              </a:rPr>
              <a:t>apabila</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masa</a:t>
            </a:r>
            <a:r>
              <a:rPr lang="en-US" sz="2800" strike="noStrike" dirty="0" smtClean="0">
                <a:solidFill>
                  <a:srgbClr val="000000"/>
                </a:solidFill>
                <a:latin typeface="Constantia"/>
              </a:rPr>
              <a:t> </a:t>
            </a:r>
            <a:r>
              <a:rPr lang="en-US" sz="2800" strike="noStrike" dirty="0" err="1" smtClean="0">
                <a:solidFill>
                  <a:srgbClr val="000000"/>
                </a:solidFill>
                <a:latin typeface="Constantia"/>
              </a:rPr>
              <a:t>toleransi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selama</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tersebut</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anggota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belum</a:t>
            </a:r>
            <a:r>
              <a:rPr lang="en-US" sz="2800" strike="noStrike" dirty="0" smtClean="0">
                <a:solidFill>
                  <a:srgbClr val="000000"/>
                </a:solidFill>
                <a:latin typeface="Constantia"/>
              </a:rPr>
              <a:t> </a:t>
            </a:r>
            <a:r>
              <a:rPr lang="en-US" sz="2800" strike="noStrike" dirty="0" err="1" smtClean="0">
                <a:solidFill>
                  <a:srgbClr val="000000"/>
                </a:solidFill>
                <a:latin typeface="Constantia"/>
              </a:rPr>
              <a:t>juga</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mengembalikan</a:t>
            </a:r>
            <a:r>
              <a:rPr lang="en-US" sz="2800" strike="noStrike" dirty="0" smtClean="0">
                <a:solidFill>
                  <a:srgbClr val="000000"/>
                </a:solidFill>
                <a:latin typeface="Constantia"/>
              </a:rPr>
              <a:t>, yang </a:t>
            </a:r>
            <a:r>
              <a:rPr lang="en-US" sz="2800" strike="noStrike" dirty="0" err="1" smtClean="0">
                <a:solidFill>
                  <a:srgbClr val="000000"/>
                </a:solidFill>
                <a:latin typeface="Constantia"/>
              </a:rPr>
              <a:t>bersangkutan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baru</a:t>
            </a:r>
            <a:r>
              <a:rPr lang="en-US" sz="2800" strike="noStrike" dirty="0" smtClean="0">
                <a:solidFill>
                  <a:srgbClr val="000000"/>
                </a:solidFill>
                <a:latin typeface="Constantia"/>
              </a:rPr>
              <a:t> </a:t>
            </a:r>
            <a:r>
              <a:rPr lang="en-US" sz="2800" strike="noStrike" dirty="0" err="1" smtClean="0">
                <a:solidFill>
                  <a:srgbClr val="000000"/>
                </a:solidFill>
                <a:latin typeface="Constantia"/>
              </a:rPr>
              <a:t>akan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diberikan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sanksi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berupa</a:t>
            </a:r>
            <a:r>
              <a:rPr lang="en-US" sz="2800" strike="noStrike" dirty="0" smtClean="0">
                <a:solidFill>
                  <a:srgbClr val="000000"/>
                </a:solidFill>
                <a:latin typeface="Constantia"/>
              </a:rPr>
              <a:t> </a:t>
            </a:r>
            <a:r>
              <a:rPr lang="en-US" sz="2800" strike="noStrike" dirty="0" err="1" smtClean="0">
                <a:solidFill>
                  <a:srgbClr val="000000"/>
                </a:solidFill>
                <a:latin typeface="Constantia"/>
              </a:rPr>
              <a:t>denda</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setelah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melewati</a:t>
            </a:r>
            <a:r>
              <a:rPr lang="en-US" sz="2800" strike="noStrike" dirty="0" smtClean="0">
                <a:solidFill>
                  <a:srgbClr val="000000"/>
                </a:solidFill>
                <a:latin typeface="Constantia"/>
              </a:rPr>
              <a:t> </a:t>
            </a:r>
            <a:r>
              <a:rPr lang="en-US" sz="2800" strike="noStrike" dirty="0" err="1" smtClean="0">
                <a:solidFill>
                  <a:srgbClr val="000000"/>
                </a:solidFill>
                <a:latin typeface="Constantia"/>
              </a:rPr>
              <a:t>batas</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masa</a:t>
            </a:r>
            <a:r>
              <a:rPr lang="en-US" sz="2800" strike="noStrike" dirty="0" smtClean="0">
                <a:solidFill>
                  <a:srgbClr val="000000"/>
                </a:solidFill>
                <a:latin typeface="Constantia"/>
              </a:rPr>
              <a:t> </a:t>
            </a:r>
            <a:r>
              <a:rPr lang="en-US" sz="2800" strike="noStrike" dirty="0" err="1" smtClean="0">
                <a:solidFill>
                  <a:srgbClr val="000000"/>
                </a:solidFill>
                <a:latin typeface="Constantia"/>
              </a:rPr>
              <a:t>toleransi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pengembalian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Pengisiannya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dalam</a:t>
            </a:r>
            <a:r>
              <a:rPr lang="en-US" sz="2800" strike="noStrike" dirty="0" smtClean="0">
                <a:solidFill>
                  <a:srgbClr val="000000"/>
                </a:solidFill>
                <a:latin typeface="Constantia"/>
              </a:rPr>
              <a:t>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Misalnya</a:t>
            </a:r>
            <a:r>
              <a:rPr lang="en-US" sz="2800" strike="noStrike" dirty="0" smtClean="0">
                <a:solidFill>
                  <a:srgbClr val="000000"/>
                </a:solidFill>
                <a:latin typeface="Constantia"/>
              </a:rPr>
              <a:t> 1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isi</a:t>
            </a:r>
            <a:r>
              <a:rPr lang="en-US" sz="2800" strike="noStrike" dirty="0" smtClean="0">
                <a:solidFill>
                  <a:srgbClr val="000000"/>
                </a:solidFill>
                <a:latin typeface="Constantia"/>
              </a:rPr>
              <a:t> 1 </a:t>
            </a:r>
            <a:r>
              <a:rPr lang="en-US" sz="2800" strike="noStrike" dirty="0" err="1" smtClean="0">
                <a:solidFill>
                  <a:srgbClr val="000000"/>
                </a:solidFill>
                <a:latin typeface="Constantia"/>
              </a:rPr>
              <a:t>atau</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hari</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maka</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isi</a:t>
            </a:r>
            <a:r>
              <a:rPr lang="en-US" sz="2800" strike="noStrike" dirty="0" smtClean="0">
                <a:solidFill>
                  <a:srgbClr val="000000"/>
                </a:solidFill>
                <a:latin typeface="Constantia"/>
              </a:rPr>
              <a:t> 2</a:t>
            </a:r>
          </a:p>
          <a:p>
            <a:pPr>
              <a:lnSpc>
                <a:spcPct val="100000"/>
              </a:lnSpc>
            </a:pPr>
            <a:endParaRPr lang="en-US" sz="2800" strike="noStrike"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2"/>
          <p:cNvSpPr txBox="1"/>
          <p:nvPr/>
        </p:nvSpPr>
        <p:spPr>
          <a:xfrm>
            <a:off x="381000" y="1600200"/>
            <a:ext cx="8305440" cy="4723920"/>
          </a:xfrm>
          <a:prstGeom prst="rect">
            <a:avLst/>
          </a:prstGeom>
          <a:noFill/>
          <a:ln>
            <a:noFill/>
          </a:ln>
        </p:spPr>
        <p:txBody>
          <a:bodyPr lIns="90000" tIns="45000" rIns="90000" bIns="45000"/>
          <a:lstStyle/>
          <a:p>
            <a:pPr marL="514350" indent="-514350">
              <a:lnSpc>
                <a:spcPct val="100000"/>
              </a:lnSpc>
              <a:buAutoNum type="arabicPeriod" startAt="13"/>
            </a:pPr>
            <a:r>
              <a:rPr lang="en-US" sz="2800" strike="noStrike" dirty="0" err="1" smtClean="0">
                <a:solidFill>
                  <a:srgbClr val="000000"/>
                </a:solidFill>
                <a:latin typeface="Constantia"/>
              </a:rPr>
              <a:t>Setelah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terisi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kemudian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Save </a:t>
            </a:r>
            <a:r>
              <a:rPr lang="en-US" sz="2800" strike="noStrike" dirty="0" err="1" smtClean="0">
                <a:solidFill>
                  <a:srgbClr val="000000"/>
                </a:solidFill>
                <a:latin typeface="Constantia"/>
              </a:rPr>
              <a:t>dengan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mengklik</a:t>
            </a:r>
            <a:r>
              <a:rPr lang="en-US" sz="2800" strike="noStrike" dirty="0" smtClean="0">
                <a:solidFill>
                  <a:srgbClr val="000000"/>
                </a:solidFill>
                <a:latin typeface="Constantia"/>
              </a:rPr>
              <a:t> </a:t>
            </a:r>
            <a:r>
              <a:rPr lang="en-US" sz="2800" strike="noStrike" dirty="0" err="1" smtClean="0">
                <a:solidFill>
                  <a:srgbClr val="000000"/>
                </a:solidFill>
                <a:latin typeface="Constantia"/>
              </a:rPr>
              <a:t>tombol</a:t>
            </a:r>
            <a:r>
              <a:rPr lang="en-US" sz="2800" strike="noStrike" dirty="0" smtClean="0">
                <a:solidFill>
                  <a:srgbClr val="000000"/>
                </a:solidFill>
                <a:latin typeface="Constantia"/>
              </a:rPr>
              <a:t> </a:t>
            </a:r>
            <a:r>
              <a:rPr lang="en-US" sz="2800" strike="noStrike" dirty="0" smtClean="0">
                <a:solidFill>
                  <a:srgbClr val="00B0F0"/>
                </a:solidFill>
                <a:latin typeface="Constantia"/>
              </a:rPr>
              <a:t>Save</a:t>
            </a:r>
          </a:p>
          <a:p>
            <a:pPr marL="514350" indent="-514350">
              <a:lnSpc>
                <a:spcPct val="100000"/>
              </a:lnSpc>
              <a:buAutoNum type="arabicPeriod" startAt="13"/>
            </a:pPr>
            <a:r>
              <a:rPr lang="en-US" sz="2800" strike="noStrike" dirty="0" err="1" smtClean="0">
                <a:solidFill>
                  <a:srgbClr val="000000"/>
                </a:solidFill>
                <a:latin typeface="Constantia"/>
              </a:rPr>
              <a:t>Ulangi</a:t>
            </a:r>
            <a:r>
              <a:rPr lang="en-US" sz="2800" strike="noStrike" dirty="0" smtClean="0">
                <a:solidFill>
                  <a:srgbClr val="000000"/>
                </a:solidFill>
                <a:latin typeface="Constantia"/>
              </a:rPr>
              <a:t> </a:t>
            </a:r>
            <a:r>
              <a:rPr lang="en-US" sz="2800" strike="noStrike" dirty="0" err="1" smtClean="0">
                <a:solidFill>
                  <a:srgbClr val="000000"/>
                </a:solidFill>
                <a:latin typeface="Constantia"/>
              </a:rPr>
              <a:t>langkah</a:t>
            </a:r>
            <a:r>
              <a:rPr lang="en-US" sz="2800" strike="noStrike" dirty="0" smtClean="0">
                <a:solidFill>
                  <a:srgbClr val="000000"/>
                </a:solidFill>
                <a:latin typeface="Constantia"/>
              </a:rPr>
              <a:t> ke-2 </a:t>
            </a:r>
            <a:r>
              <a:rPr lang="en-US" sz="2800" strike="noStrike" dirty="0" err="1" smtClean="0">
                <a:solidFill>
                  <a:srgbClr val="000000"/>
                </a:solidFill>
                <a:latin typeface="Constantia"/>
              </a:rPr>
              <a:t>hingga</a:t>
            </a:r>
            <a:r>
              <a:rPr lang="en-US" sz="2800" strike="noStrike" dirty="0" smtClean="0">
                <a:solidFill>
                  <a:srgbClr val="000000"/>
                </a:solidFill>
                <a:latin typeface="Constantia"/>
              </a:rPr>
              <a:t> 13 </a:t>
            </a:r>
            <a:r>
              <a:rPr lang="en-US" sz="2800" strike="noStrike" dirty="0" err="1" smtClean="0">
                <a:solidFill>
                  <a:srgbClr val="000000"/>
                </a:solidFill>
                <a:latin typeface="Constantia"/>
              </a:rPr>
              <a:t>untuk</a:t>
            </a:r>
            <a:r>
              <a:rPr lang="en-US" sz="2800" strike="noStrike" dirty="0" smtClean="0">
                <a:solidFill>
                  <a:srgbClr val="000000"/>
                </a:solidFill>
                <a:latin typeface="Constantia"/>
              </a:rPr>
              <a:t> </a:t>
            </a:r>
            <a:r>
              <a:rPr lang="en-US" sz="2800" strike="noStrike" dirty="0" err="1" smtClean="0">
                <a:solidFill>
                  <a:srgbClr val="000000"/>
                </a:solidFill>
                <a:latin typeface="Constantia"/>
              </a:rPr>
              <a:t>mingisi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tipe</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anggota</a:t>
            </a:r>
            <a:r>
              <a:rPr lang="en-US" sz="2800" strike="noStrike" dirty="0" smtClean="0">
                <a:solidFill>
                  <a:srgbClr val="000000"/>
                </a:solidFill>
                <a:latin typeface="Constantia"/>
              </a:rPr>
              <a:t> yang lain</a:t>
            </a:r>
          </a:p>
          <a:p>
            <a:pPr marL="514350" indent="-514350">
              <a:lnSpc>
                <a:spcPct val="100000"/>
              </a:lnSpc>
              <a:buAutoNum type="arabicPeriod" startAt="13"/>
            </a:pPr>
            <a:r>
              <a:rPr lang="en-US" sz="2800" strike="noStrike" dirty="0" err="1" smtClean="0">
                <a:solidFill>
                  <a:srgbClr val="000000"/>
                </a:solidFill>
                <a:latin typeface="Constantia"/>
              </a:rPr>
              <a:t>Catatan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penting</a:t>
            </a:r>
            <a:r>
              <a:rPr lang="en-US" sz="2800" strike="noStrike" dirty="0" smtClean="0">
                <a:solidFill>
                  <a:srgbClr val="000000"/>
                </a:solidFill>
                <a:latin typeface="Constantia"/>
              </a:rPr>
              <a:t>: </a:t>
            </a:r>
            <a:r>
              <a:rPr lang="en-US" sz="2800" strike="noStrike" dirty="0" err="1" smtClean="0">
                <a:solidFill>
                  <a:srgbClr val="000000"/>
                </a:solidFill>
                <a:latin typeface="Constantia"/>
              </a:rPr>
              <a:t>apabila</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dalam</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pengisian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kolom-kolom</a:t>
            </a:r>
            <a:r>
              <a:rPr lang="en-US" sz="2800" strike="noStrike" dirty="0" smtClean="0">
                <a:solidFill>
                  <a:srgbClr val="000000"/>
                </a:solidFill>
                <a:latin typeface="Constantia"/>
              </a:rPr>
              <a:t> </a:t>
            </a:r>
            <a:r>
              <a:rPr lang="en-US" sz="2800" strike="noStrike" dirty="0" err="1" smtClean="0">
                <a:solidFill>
                  <a:srgbClr val="000000"/>
                </a:solidFill>
                <a:latin typeface="Constantia"/>
              </a:rPr>
              <a:t>tersebut</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a:t>
            </a:r>
            <a:r>
              <a:rPr lang="en-US" sz="2800" strike="noStrike" dirty="0" smtClean="0">
                <a:solidFill>
                  <a:srgbClr val="000000"/>
                </a:solidFill>
                <a:latin typeface="Constantia"/>
              </a:rPr>
              <a:t> yang </a:t>
            </a:r>
            <a:r>
              <a:rPr lang="en-US" sz="2800" strike="noStrike" dirty="0" err="1" smtClean="0">
                <a:solidFill>
                  <a:srgbClr val="000000"/>
                </a:solidFill>
                <a:latin typeface="Constantia"/>
              </a:rPr>
              <a:t>tidak</a:t>
            </a:r>
            <a:r>
              <a:rPr lang="en-US" sz="2800" strike="noStrike" dirty="0" smtClean="0">
                <a:solidFill>
                  <a:srgbClr val="000000"/>
                </a:solidFill>
                <a:latin typeface="Constantia"/>
              </a:rPr>
              <a:t> </a:t>
            </a:r>
            <a:r>
              <a:rPr lang="en-US" sz="2800" strike="noStrike" dirty="0" err="1" smtClean="0">
                <a:solidFill>
                  <a:srgbClr val="000000"/>
                </a:solidFill>
                <a:latin typeface="Constantia"/>
              </a:rPr>
              <a:t>kita</a:t>
            </a:r>
            <a:r>
              <a:rPr lang="en-US" sz="2800" strike="noStrike" dirty="0" smtClean="0">
                <a:solidFill>
                  <a:srgbClr val="000000"/>
                </a:solidFill>
                <a:latin typeface="Constantia"/>
              </a:rPr>
              <a:t> </a:t>
            </a:r>
            <a:r>
              <a:rPr lang="en-US" sz="2800" strike="noStrike" dirty="0" err="1" smtClean="0">
                <a:solidFill>
                  <a:srgbClr val="000000"/>
                </a:solidFill>
                <a:latin typeface="Constantia"/>
              </a:rPr>
              <a:t>isi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maka</a:t>
            </a:r>
            <a:r>
              <a:rPr lang="en-US" sz="2800" strike="noStrike" dirty="0" smtClean="0">
                <a:solidFill>
                  <a:srgbClr val="000000"/>
                </a:solidFill>
                <a:latin typeface="Constantia"/>
              </a:rPr>
              <a:t> </a:t>
            </a:r>
            <a:r>
              <a:rPr lang="en-US" sz="2800" strike="noStrike" dirty="0" err="1" smtClean="0">
                <a:solidFill>
                  <a:srgbClr val="000000"/>
                </a:solidFill>
                <a:latin typeface="Constantia"/>
              </a:rPr>
              <a:t>isilah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dengan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angka</a:t>
            </a:r>
            <a:r>
              <a:rPr lang="en-US" sz="2800" strike="noStrike" dirty="0" smtClean="0">
                <a:solidFill>
                  <a:srgbClr val="000000"/>
                </a:solidFill>
                <a:latin typeface="Constantia"/>
              </a:rPr>
              <a:t> 0 (</a:t>
            </a:r>
            <a:r>
              <a:rPr lang="en-US" sz="2800" strike="noStrike" dirty="0" err="1" smtClean="0">
                <a:solidFill>
                  <a:srgbClr val="000000"/>
                </a:solidFill>
                <a:latin typeface="Constantia"/>
              </a:rPr>
              <a:t>jangan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dikosongkan</a:t>
            </a:r>
            <a:r>
              <a:rPr lang="en-US" sz="2800" strike="noStrike" dirty="0" smtClean="0">
                <a:solidFill>
                  <a:srgbClr val="000000"/>
                </a:solidFill>
                <a:latin typeface="Constantia"/>
              </a:rPr>
              <a:t>)</a:t>
            </a:r>
            <a:endParaRPr lang="en-US" sz="2800" strike="noStrike" dirty="0">
              <a:solidFill>
                <a:srgbClr val="000000"/>
              </a:solidFill>
              <a:latin typeface="Constanti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pPr>
            <a:r>
              <a:rPr lang="en-US" sz="2600" strike="noStrike" dirty="0">
                <a:solidFill>
                  <a:srgbClr val="000000"/>
                </a:solidFill>
                <a:latin typeface="Constantia"/>
              </a:rPr>
              <a:t> </a:t>
            </a:r>
            <a:endParaRPr/>
          </a:p>
        </p:txBody>
      </p:sp>
      <p:sp>
        <p:nvSpPr>
          <p:cNvPr id="4" name="TextShape 1"/>
          <p:cNvSpPr txBox="1"/>
          <p:nvPr/>
        </p:nvSpPr>
        <p:spPr>
          <a:xfrm>
            <a:off x="457200" y="685800"/>
            <a:ext cx="8229240" cy="685800"/>
          </a:xfrm>
          <a:prstGeom prst="rect">
            <a:avLst/>
          </a:prstGeom>
          <a:noFill/>
          <a:ln>
            <a:noFill/>
          </a:ln>
        </p:spPr>
        <p:txBody>
          <a:bodyPr lIns="0" tIns="45000" rIns="0" bIns="0" anchor="b"/>
          <a:lstStyle/>
          <a:p>
            <a:pPr algn="ctr">
              <a:lnSpc>
                <a:spcPct val="100000"/>
              </a:lnSpc>
            </a:pPr>
            <a:r>
              <a:rPr lang="en-US" sz="4400" strike="noStrike" dirty="0" smtClean="0">
                <a:solidFill>
                  <a:srgbClr val="04617B"/>
                </a:solidFill>
                <a:latin typeface="Calibri"/>
              </a:rPr>
              <a:t> </a:t>
            </a:r>
            <a:r>
              <a:rPr lang="en-US" sz="4000" strike="noStrike" dirty="0" err="1" smtClean="0">
                <a:solidFill>
                  <a:srgbClr val="04617B"/>
                </a:solidFill>
                <a:latin typeface="Constantia" pitchFamily="18" charset="0"/>
              </a:rPr>
              <a:t>Mendefenisikan</a:t>
            </a:r>
            <a:r>
              <a:rPr lang="en-US" sz="4000" strike="noStrike" dirty="0" smtClean="0">
                <a:solidFill>
                  <a:srgbClr val="04617B"/>
                </a:solidFill>
                <a:latin typeface="Constantia" pitchFamily="18" charset="0"/>
              </a:rPr>
              <a:t> </a:t>
            </a:r>
            <a:r>
              <a:rPr lang="en-US" sz="4000" strike="noStrike" dirty="0" err="1" smtClean="0">
                <a:solidFill>
                  <a:srgbClr val="04617B"/>
                </a:solidFill>
                <a:latin typeface="Constantia" pitchFamily="18" charset="0"/>
              </a:rPr>
              <a:t>Aturan</a:t>
            </a:r>
            <a:r>
              <a:rPr lang="en-US" sz="4000" strike="noStrike" dirty="0" smtClean="0">
                <a:solidFill>
                  <a:srgbClr val="04617B"/>
                </a:solidFill>
                <a:latin typeface="Constantia" pitchFamily="18" charset="0"/>
              </a:rPr>
              <a:t> </a:t>
            </a:r>
            <a:r>
              <a:rPr lang="en-US" sz="4000" strike="noStrike" dirty="0" err="1" smtClean="0">
                <a:solidFill>
                  <a:srgbClr val="04617B"/>
                </a:solidFill>
                <a:latin typeface="Constantia" pitchFamily="18" charset="0"/>
              </a:rPr>
              <a:t>Peminjaman</a:t>
            </a:r>
            <a:endParaRPr lang="en-US" sz="4000" strike="noStrike" dirty="0" smtClean="0">
              <a:solidFill>
                <a:srgbClr val="04617B"/>
              </a:solidFill>
              <a:latin typeface="Constantia" pitchFamily="18" charset="0"/>
            </a:endParaRPr>
          </a:p>
        </p:txBody>
      </p:sp>
      <p:graphicFrame>
        <p:nvGraphicFramePr>
          <p:cNvPr id="5" name="Table 4"/>
          <p:cNvGraphicFramePr>
            <a:graphicFrameLocks noGrp="1"/>
          </p:cNvGraphicFramePr>
          <p:nvPr/>
        </p:nvGraphicFramePr>
        <p:xfrm>
          <a:off x="685801" y="1828799"/>
          <a:ext cx="7619999" cy="2815987"/>
        </p:xfrm>
        <a:graphic>
          <a:graphicData uri="http://schemas.openxmlformats.org/drawingml/2006/table">
            <a:tbl>
              <a:tblPr firstRow="1" bandRow="1">
                <a:tableStyleId>{5C22544A-7EE6-4342-B048-85BDC9FD1C3A}</a:tableStyleId>
              </a:tblPr>
              <a:tblGrid>
                <a:gridCol w="1505185"/>
                <a:gridCol w="1505185"/>
                <a:gridCol w="1505185"/>
                <a:gridCol w="1732844"/>
                <a:gridCol w="1371600"/>
              </a:tblGrid>
              <a:tr h="712867">
                <a:tc>
                  <a:txBody>
                    <a:bodyPr/>
                    <a:lstStyle/>
                    <a:p>
                      <a:pPr algn="ctr"/>
                      <a:r>
                        <a:rPr lang="en-US" dirty="0" err="1" smtClean="0"/>
                        <a:t>Tipe</a:t>
                      </a:r>
                      <a:r>
                        <a:rPr lang="en-US" dirty="0" smtClean="0"/>
                        <a:t> </a:t>
                      </a:r>
                      <a:r>
                        <a:rPr lang="en-US" dirty="0" err="1" smtClean="0"/>
                        <a:t>Anggota</a:t>
                      </a:r>
                      <a:r>
                        <a:rPr lang="en-US" dirty="0" smtClean="0"/>
                        <a:t> </a:t>
                      </a:r>
                      <a:endParaRPr lang="en-US" dirty="0"/>
                    </a:p>
                  </a:txBody>
                  <a:tcPr/>
                </a:tc>
                <a:tc>
                  <a:txBody>
                    <a:bodyPr/>
                    <a:lstStyle/>
                    <a:p>
                      <a:pPr algn="ctr"/>
                      <a:r>
                        <a:rPr lang="en-US" dirty="0" err="1" smtClean="0"/>
                        <a:t>Tipe</a:t>
                      </a:r>
                      <a:r>
                        <a:rPr lang="en-US" dirty="0" smtClean="0"/>
                        <a:t> </a:t>
                      </a:r>
                      <a:r>
                        <a:rPr lang="en-US" dirty="0" err="1" smtClean="0"/>
                        <a:t>Koleksi</a:t>
                      </a:r>
                      <a:r>
                        <a:rPr lang="en-US" dirty="0" smtClean="0"/>
                        <a:t> </a:t>
                      </a:r>
                      <a:endParaRPr lang="en-US" dirty="0"/>
                    </a:p>
                  </a:txBody>
                  <a:tcPr/>
                </a:tc>
                <a:tc>
                  <a:txBody>
                    <a:bodyPr/>
                    <a:lstStyle/>
                    <a:p>
                      <a:r>
                        <a:rPr lang="en-US" dirty="0" smtClean="0"/>
                        <a:t>Max </a:t>
                      </a:r>
                      <a:r>
                        <a:rPr lang="en-US" dirty="0" err="1" smtClean="0"/>
                        <a:t>Pinjam</a:t>
                      </a:r>
                      <a:r>
                        <a:rPr lang="en-US" dirty="0" smtClean="0"/>
                        <a:t> </a:t>
                      </a:r>
                      <a:endParaRPr lang="en-US" dirty="0"/>
                    </a:p>
                  </a:txBody>
                  <a:tcPr/>
                </a:tc>
                <a:tc>
                  <a:txBody>
                    <a:bodyPr/>
                    <a:lstStyle/>
                    <a:p>
                      <a:pPr algn="ctr"/>
                      <a:r>
                        <a:rPr lang="en-US" dirty="0" smtClean="0"/>
                        <a:t> Lama </a:t>
                      </a:r>
                      <a:r>
                        <a:rPr lang="en-US" dirty="0" err="1" smtClean="0"/>
                        <a:t>Peminjaman</a:t>
                      </a:r>
                      <a:r>
                        <a:rPr lang="en-US" dirty="0" smtClean="0"/>
                        <a:t> </a:t>
                      </a:r>
                      <a:endParaRPr lang="en-US" dirty="0"/>
                    </a:p>
                  </a:txBody>
                  <a:tcPr/>
                </a:tc>
                <a:tc>
                  <a:txBody>
                    <a:bodyPr/>
                    <a:lstStyle/>
                    <a:p>
                      <a:r>
                        <a:rPr lang="en-US" dirty="0" err="1" smtClean="0"/>
                        <a:t>Denda</a:t>
                      </a:r>
                      <a:r>
                        <a:rPr lang="en-US" dirty="0" smtClean="0"/>
                        <a:t>/</a:t>
                      </a:r>
                      <a:r>
                        <a:rPr lang="en-US" dirty="0" err="1" smtClean="0"/>
                        <a:t>hari</a:t>
                      </a:r>
                      <a:endParaRPr lang="en-US" dirty="0"/>
                    </a:p>
                  </a:txBody>
                  <a:tcPr/>
                </a:tc>
              </a:tr>
              <a:tr h="348853">
                <a:tc>
                  <a:txBody>
                    <a:bodyPr/>
                    <a:lstStyle/>
                    <a:p>
                      <a:r>
                        <a:rPr lang="en-US" dirty="0" smtClean="0"/>
                        <a:t>Basic </a:t>
                      </a:r>
                      <a:endParaRPr lang="en-US" dirty="0"/>
                    </a:p>
                  </a:txBody>
                  <a:tcPr/>
                </a:tc>
                <a:tc>
                  <a:txBody>
                    <a:bodyPr/>
                    <a:lstStyle/>
                    <a:p>
                      <a:r>
                        <a:rPr lang="en-US" dirty="0" smtClean="0"/>
                        <a:t> </a:t>
                      </a:r>
                      <a:r>
                        <a:rPr lang="en-US" dirty="0" err="1" smtClean="0"/>
                        <a:t>Buku</a:t>
                      </a:r>
                      <a:r>
                        <a:rPr lang="en-US" dirty="0" smtClean="0"/>
                        <a:t> </a:t>
                      </a:r>
                      <a:endParaRPr lang="en-US" dirty="0"/>
                    </a:p>
                  </a:txBody>
                  <a:tcPr/>
                </a:tc>
                <a:tc>
                  <a:txBody>
                    <a:bodyPr/>
                    <a:lstStyle/>
                    <a:p>
                      <a:r>
                        <a:rPr lang="en-US" dirty="0" smtClean="0"/>
                        <a:t>1 item  </a:t>
                      </a:r>
                      <a:endParaRPr lang="en-US" dirty="0"/>
                    </a:p>
                  </a:txBody>
                  <a:tcPr/>
                </a:tc>
                <a:tc>
                  <a:txBody>
                    <a:bodyPr/>
                    <a:lstStyle/>
                    <a:p>
                      <a:r>
                        <a:rPr lang="en-US" dirty="0" smtClean="0"/>
                        <a:t>21 </a:t>
                      </a:r>
                      <a:r>
                        <a:rPr lang="en-US" dirty="0" err="1" smtClean="0"/>
                        <a:t>hari</a:t>
                      </a:r>
                      <a:r>
                        <a:rPr lang="en-US" dirty="0" smtClean="0"/>
                        <a:t>  </a:t>
                      </a:r>
                      <a:endParaRPr lang="en-US" dirty="0"/>
                    </a:p>
                  </a:txBody>
                  <a:tcPr/>
                </a:tc>
                <a:tc>
                  <a:txBody>
                    <a:bodyPr/>
                    <a:lstStyle/>
                    <a:p>
                      <a:r>
                        <a:rPr lang="en-US" dirty="0" smtClean="0"/>
                        <a:t> 1.000 </a:t>
                      </a:r>
                      <a:endParaRPr lang="en-US" dirty="0"/>
                    </a:p>
                  </a:txBody>
                  <a:tcPr/>
                </a:tc>
              </a:tr>
              <a:tr h="348853">
                <a:tc>
                  <a:txBody>
                    <a:bodyPr/>
                    <a:lstStyle/>
                    <a:p>
                      <a:endParaRPr lang="en-US" dirty="0"/>
                    </a:p>
                  </a:txBody>
                  <a:tcPr/>
                </a:tc>
                <a:tc>
                  <a:txBody>
                    <a:bodyPr/>
                    <a:lstStyle/>
                    <a:p>
                      <a:r>
                        <a:rPr lang="en-US" dirty="0" smtClean="0"/>
                        <a:t>Audio Visual </a:t>
                      </a:r>
                      <a:endParaRPr lang="en-US" dirty="0"/>
                    </a:p>
                  </a:txBody>
                  <a:tcPr/>
                </a:tc>
                <a:tc>
                  <a:txBody>
                    <a:bodyPr/>
                    <a:lstStyle/>
                    <a:p>
                      <a:r>
                        <a:rPr lang="en-US" dirty="0" smtClean="0"/>
                        <a:t>1 item/set </a:t>
                      </a:r>
                      <a:endParaRPr lang="en-US" dirty="0"/>
                    </a:p>
                  </a:txBody>
                  <a:tcPr/>
                </a:tc>
                <a:tc>
                  <a:txBody>
                    <a:bodyPr/>
                    <a:lstStyle/>
                    <a:p>
                      <a:r>
                        <a:rPr lang="en-US" dirty="0" smtClean="0"/>
                        <a:t>7 </a:t>
                      </a:r>
                      <a:r>
                        <a:rPr lang="en-US" dirty="0" err="1" smtClean="0"/>
                        <a:t>hari</a:t>
                      </a:r>
                      <a:r>
                        <a:rPr lang="en-US" dirty="0" smtClean="0"/>
                        <a:t> </a:t>
                      </a:r>
                      <a:endParaRPr lang="en-US" dirty="0"/>
                    </a:p>
                  </a:txBody>
                  <a:tcPr/>
                </a:tc>
                <a:tc>
                  <a:txBody>
                    <a:bodyPr/>
                    <a:lstStyle/>
                    <a:p>
                      <a:r>
                        <a:rPr lang="en-US" baseline="0" dirty="0" smtClean="0"/>
                        <a:t> </a:t>
                      </a:r>
                      <a:r>
                        <a:rPr lang="en-US" dirty="0" smtClean="0"/>
                        <a:t>1.500</a:t>
                      </a:r>
                      <a:endParaRPr lang="en-US" dirty="0"/>
                    </a:p>
                  </a:txBody>
                  <a:tcPr/>
                </a:tc>
              </a:tr>
              <a:tr h="348853">
                <a:tc>
                  <a:txBody>
                    <a:bodyPr/>
                    <a:lstStyle/>
                    <a:p>
                      <a:r>
                        <a:rPr lang="en-US" dirty="0" smtClean="0"/>
                        <a:t>Regular</a:t>
                      </a:r>
                      <a:endParaRPr lang="en-US" dirty="0"/>
                    </a:p>
                  </a:txBody>
                  <a:tcPr/>
                </a:tc>
                <a:tc>
                  <a:txBody>
                    <a:bodyPr/>
                    <a:lstStyle/>
                    <a:p>
                      <a:r>
                        <a:rPr lang="en-US" dirty="0" err="1" smtClean="0"/>
                        <a:t>Buku</a:t>
                      </a:r>
                      <a:r>
                        <a:rPr lang="en-US" dirty="0" smtClean="0"/>
                        <a:t> </a:t>
                      </a:r>
                      <a:endParaRPr lang="en-US" dirty="0"/>
                    </a:p>
                  </a:txBody>
                  <a:tcPr/>
                </a:tc>
                <a:tc>
                  <a:txBody>
                    <a:bodyPr/>
                    <a:lstStyle/>
                    <a:p>
                      <a:r>
                        <a:rPr lang="en-US" dirty="0" smtClean="0"/>
                        <a:t>2 item</a:t>
                      </a:r>
                      <a:endParaRPr lang="en-US" dirty="0"/>
                    </a:p>
                  </a:txBody>
                  <a:tcPr/>
                </a:tc>
                <a:tc>
                  <a:txBody>
                    <a:bodyPr/>
                    <a:lstStyle/>
                    <a:p>
                      <a:r>
                        <a:rPr lang="en-US" dirty="0" smtClean="0"/>
                        <a:t>21 </a:t>
                      </a:r>
                      <a:r>
                        <a:rPr lang="en-US" dirty="0" err="1" smtClean="0"/>
                        <a:t>hari</a:t>
                      </a:r>
                      <a:endParaRPr lang="en-US" dirty="0"/>
                    </a:p>
                  </a:txBody>
                  <a:tcPr/>
                </a:tc>
                <a:tc>
                  <a:txBody>
                    <a:bodyPr/>
                    <a:lstStyle/>
                    <a:p>
                      <a:r>
                        <a:rPr lang="en-US" baseline="0" dirty="0" smtClean="0"/>
                        <a:t> </a:t>
                      </a:r>
                      <a:r>
                        <a:rPr lang="en-US" dirty="0" smtClean="0"/>
                        <a:t>1.000</a:t>
                      </a:r>
                    </a:p>
                    <a:p>
                      <a:endParaRPr lang="en-US" dirty="0"/>
                    </a:p>
                  </a:txBody>
                  <a:tcPr/>
                </a:tc>
              </a:tr>
              <a:tr h="348853">
                <a:tc>
                  <a:txBody>
                    <a:bodyPr/>
                    <a:lstStyle/>
                    <a:p>
                      <a:endParaRPr lang="en-US" dirty="0"/>
                    </a:p>
                  </a:txBody>
                  <a:tcPr/>
                </a:tc>
                <a:tc>
                  <a:txBody>
                    <a:bodyPr/>
                    <a:lstStyle/>
                    <a:p>
                      <a:r>
                        <a:rPr lang="en-US" dirty="0" smtClean="0"/>
                        <a:t>Audio Visual </a:t>
                      </a:r>
                      <a:endParaRPr lang="en-US" dirty="0"/>
                    </a:p>
                  </a:txBody>
                  <a:tcPr/>
                </a:tc>
                <a:tc>
                  <a:txBody>
                    <a:bodyPr/>
                    <a:lstStyle/>
                    <a:p>
                      <a:r>
                        <a:rPr lang="en-US" dirty="0" smtClean="0"/>
                        <a:t>1 item/set </a:t>
                      </a:r>
                      <a:endParaRPr lang="en-US" dirty="0"/>
                    </a:p>
                  </a:txBody>
                  <a:tcPr/>
                </a:tc>
                <a:tc>
                  <a:txBody>
                    <a:bodyPr/>
                    <a:lstStyle/>
                    <a:p>
                      <a:r>
                        <a:rPr lang="en-US" dirty="0" smtClean="0"/>
                        <a:t>7 </a:t>
                      </a:r>
                      <a:r>
                        <a:rPr lang="en-US" dirty="0" err="1" smtClean="0"/>
                        <a:t>hari</a:t>
                      </a:r>
                      <a:r>
                        <a:rPr lang="en-US" dirty="0" smtClean="0"/>
                        <a:t> </a:t>
                      </a:r>
                    </a:p>
                  </a:txBody>
                  <a:tcPr/>
                </a:tc>
                <a:tc>
                  <a:txBody>
                    <a:bodyPr/>
                    <a:lstStyle/>
                    <a:p>
                      <a:r>
                        <a:rPr lang="en-US" baseline="0" dirty="0" smtClean="0"/>
                        <a:t> </a:t>
                      </a:r>
                      <a:r>
                        <a:rPr lang="en-US" dirty="0" smtClean="0"/>
                        <a:t>1.500</a:t>
                      </a:r>
                      <a:endParaRPr lang="en-US" dirty="0"/>
                    </a:p>
                  </a:txBody>
                  <a:tcPr/>
                </a:tc>
              </a:tr>
              <a:tr h="348853">
                <a:tc>
                  <a:txBody>
                    <a:bodyPr/>
                    <a:lstStyle/>
                    <a:p>
                      <a:r>
                        <a:rPr lang="de-DE" dirty="0" smtClean="0"/>
                        <a:t>Premium </a:t>
                      </a:r>
                      <a:endParaRPr lang="en-US" dirty="0"/>
                    </a:p>
                  </a:txBody>
                  <a:tcPr/>
                </a:tc>
                <a:tc>
                  <a:txBody>
                    <a:bodyPr/>
                    <a:lstStyle/>
                    <a:p>
                      <a:r>
                        <a:rPr lang="de-DE" dirty="0" smtClean="0"/>
                        <a:t>Buku </a:t>
                      </a:r>
                      <a:endParaRPr lang="en-US" dirty="0"/>
                    </a:p>
                  </a:txBody>
                  <a:tcPr/>
                </a:tc>
                <a:tc>
                  <a:txBody>
                    <a:bodyPr/>
                    <a:lstStyle/>
                    <a:p>
                      <a:r>
                        <a:rPr lang="de-DE" dirty="0" smtClean="0"/>
                        <a:t>3 item </a:t>
                      </a:r>
                      <a:endParaRPr lang="en-US" dirty="0"/>
                    </a:p>
                  </a:txBody>
                  <a:tcPr/>
                </a:tc>
                <a:tc>
                  <a:txBody>
                    <a:bodyPr/>
                    <a:lstStyle/>
                    <a:p>
                      <a:r>
                        <a:rPr lang="de-DE" dirty="0" smtClean="0"/>
                        <a:t>21 hari</a:t>
                      </a:r>
                      <a:endParaRPr lang="en-US" dirty="0"/>
                    </a:p>
                  </a:txBody>
                  <a:tcPr/>
                </a:tc>
                <a:tc>
                  <a:txBody>
                    <a:bodyPr/>
                    <a:lstStyle/>
                    <a:p>
                      <a:r>
                        <a:rPr lang="de-DE" baseline="0" dirty="0" smtClean="0"/>
                        <a:t>  </a:t>
                      </a:r>
                      <a:r>
                        <a:rPr lang="de-DE" dirty="0" smtClean="0"/>
                        <a:t>1.000 </a:t>
                      </a:r>
                      <a:endParaRPr lang="en-US" dirty="0" smtClean="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457200" y="533520"/>
            <a:ext cx="8229240" cy="5790960"/>
          </a:xfrm>
          <a:prstGeom prst="rect">
            <a:avLst/>
          </a:prstGeom>
          <a:noFill/>
          <a:ln>
            <a:noFill/>
          </a:ln>
        </p:spPr>
        <p:txBody>
          <a:bodyPr lIns="90000" tIns="45000" rIns="90000" bIns="45000"/>
          <a:lstStyle/>
          <a:p>
            <a:pPr>
              <a:lnSpc>
                <a:spcPct val="100000"/>
              </a:lnSpc>
            </a:pPr>
            <a:r>
              <a:rPr lang="en-US" sz="3200" strike="noStrike" dirty="0" err="1" smtClean="0">
                <a:solidFill>
                  <a:srgbClr val="000000"/>
                </a:solidFill>
                <a:latin typeface="Constantia"/>
              </a:rPr>
              <a:t>Untuk</a:t>
            </a:r>
            <a:r>
              <a:rPr lang="en-US" sz="3200" strike="noStrike" dirty="0" smtClean="0">
                <a:solidFill>
                  <a:srgbClr val="000000"/>
                </a:solidFill>
                <a:latin typeface="Constantia"/>
              </a:rPr>
              <a:t> </a:t>
            </a:r>
            <a:r>
              <a:rPr lang="en-US" sz="3200" strike="noStrike" dirty="0" err="1" smtClean="0">
                <a:solidFill>
                  <a:srgbClr val="000000"/>
                </a:solidFill>
                <a:latin typeface="Constantia"/>
              </a:rPr>
              <a:t>mendefenisikan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aturan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tersebut</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SLiMS</a:t>
            </a:r>
            <a:r>
              <a:rPr lang="en-US" sz="3200" strike="noStrike" dirty="0" smtClean="0">
                <a:solidFill>
                  <a:srgbClr val="000000"/>
                </a:solidFill>
                <a:latin typeface="Constantia"/>
              </a:rPr>
              <a:t>, </a:t>
            </a:r>
            <a:r>
              <a:rPr lang="en-US" sz="3200" strike="noStrike" dirty="0" err="1" smtClean="0">
                <a:solidFill>
                  <a:srgbClr val="000000"/>
                </a:solidFill>
                <a:latin typeface="Constantia"/>
              </a:rPr>
              <a:t>caranya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adalah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sebagai</a:t>
            </a:r>
            <a:r>
              <a:rPr lang="en-US" sz="3200" strike="noStrike" dirty="0" smtClean="0">
                <a:solidFill>
                  <a:srgbClr val="000000"/>
                </a:solidFill>
                <a:latin typeface="Constantia"/>
              </a:rPr>
              <a:t> </a:t>
            </a:r>
            <a:r>
              <a:rPr lang="en-US" sz="3200" strike="noStrike" dirty="0" err="1" smtClean="0">
                <a:solidFill>
                  <a:srgbClr val="000000"/>
                </a:solidFill>
                <a:latin typeface="Constantia"/>
              </a:rPr>
              <a:t>berikut</a:t>
            </a:r>
            <a:r>
              <a:rPr lang="en-US" sz="3200" strike="noStrike" dirty="0" smtClean="0">
                <a:solidFill>
                  <a:srgbClr val="000000"/>
                </a:solidFill>
                <a:latin typeface="Constantia"/>
              </a:rPr>
              <a:t>:</a:t>
            </a:r>
          </a:p>
          <a:p>
            <a:pPr marL="514350" indent="-514350">
              <a:lnSpc>
                <a:spcPct val="100000"/>
              </a:lnSpc>
              <a:buAutoNum type="arabicPeriod"/>
            </a:pPr>
            <a:r>
              <a:rPr lang="en-US" sz="3200" strike="noStrike" dirty="0" err="1" smtClean="0">
                <a:solidFill>
                  <a:srgbClr val="000000"/>
                </a:solidFill>
                <a:latin typeface="Constantia"/>
              </a:rPr>
              <a:t>Masuk</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a:t>
            </a:r>
            <a:r>
              <a:rPr lang="en-US" sz="3200" strike="noStrike" dirty="0" smtClean="0">
                <a:solidFill>
                  <a:srgbClr val="000000"/>
                </a:solidFill>
                <a:latin typeface="Constantia"/>
              </a:rPr>
              <a:t> Menu </a:t>
            </a:r>
            <a:r>
              <a:rPr lang="en-US" sz="3200" strike="noStrike" dirty="0" smtClean="0">
                <a:solidFill>
                  <a:srgbClr val="00B0F0"/>
                </a:solidFill>
                <a:latin typeface="Constantia"/>
              </a:rPr>
              <a:t>Circulation</a:t>
            </a:r>
            <a:r>
              <a:rPr lang="en-US" sz="3200" strike="noStrike" dirty="0" smtClean="0">
                <a:solidFill>
                  <a:srgbClr val="000000"/>
                </a:solidFill>
                <a:latin typeface="Constantia"/>
              </a:rPr>
              <a:t> / </a:t>
            </a:r>
            <a:r>
              <a:rPr lang="en-US" sz="3200" strike="noStrike" dirty="0" err="1" smtClean="0">
                <a:solidFill>
                  <a:srgbClr val="000000"/>
                </a:solidFill>
                <a:latin typeface="Constantia"/>
              </a:rPr>
              <a:t>Sirkulasi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sub menu </a:t>
            </a:r>
            <a:r>
              <a:rPr lang="en-US" sz="3200" strike="noStrike" dirty="0" smtClean="0">
                <a:solidFill>
                  <a:srgbClr val="00B0F0"/>
                </a:solidFill>
                <a:latin typeface="Constantia"/>
              </a:rPr>
              <a:t>Loan Rules</a:t>
            </a:r>
            <a:r>
              <a:rPr lang="en-US" sz="3200" strike="noStrike" dirty="0" smtClean="0">
                <a:solidFill>
                  <a:srgbClr val="000000"/>
                </a:solidFill>
                <a:latin typeface="Constantia"/>
              </a:rPr>
              <a:t>/</a:t>
            </a:r>
            <a:r>
              <a:rPr lang="en-US" sz="3200" strike="noStrike" dirty="0" err="1" smtClean="0">
                <a:solidFill>
                  <a:srgbClr val="000000"/>
                </a:solidFill>
                <a:latin typeface="Constantia"/>
              </a:rPr>
              <a:t>Aturan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Peminjaman</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sebelah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kiri</a:t>
            </a:r>
            <a:r>
              <a:rPr lang="en-US" sz="3200" strike="noStrike" dirty="0" smtClean="0">
                <a:solidFill>
                  <a:srgbClr val="000000"/>
                </a:solidFill>
                <a:latin typeface="Constantia"/>
              </a:rPr>
              <a:t>.</a:t>
            </a:r>
          </a:p>
          <a:p>
            <a:pPr marL="514350" indent="-514350">
              <a:lnSpc>
                <a:spcPct val="100000"/>
              </a:lnSpc>
              <a:buAutoNum type="arabicPeriod"/>
            </a:pP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smtClean="0">
                <a:solidFill>
                  <a:srgbClr val="00B0F0"/>
                </a:solidFill>
                <a:latin typeface="Constantia"/>
              </a:rPr>
              <a:t>Add New Loan Rules</a:t>
            </a:r>
            <a:r>
              <a:rPr lang="en-US" sz="3200" strike="noStrike" dirty="0" smtClean="0">
                <a:solidFill>
                  <a:srgbClr val="000000"/>
                </a:solidFill>
                <a:latin typeface="Constantia"/>
              </a:rPr>
              <a:t>/</a:t>
            </a:r>
            <a:r>
              <a:rPr lang="en-US" sz="3200" strike="noStrike" dirty="0" err="1" smtClean="0">
                <a:solidFill>
                  <a:srgbClr val="000000"/>
                </a:solidFill>
                <a:latin typeface="Constantia"/>
              </a:rPr>
              <a:t>Tambah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Aturan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Peminjaman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Baru</a:t>
            </a:r>
            <a:endParaRPr lang="en-US" sz="3200" strike="noStrike" dirty="0" smtClean="0">
              <a:solidFill>
                <a:srgbClr val="000000"/>
              </a:solidFill>
              <a:latin typeface="Constantia"/>
            </a:endParaRPr>
          </a:p>
          <a:p>
            <a:pPr marL="514350" indent="-514350">
              <a:lnSpc>
                <a:spcPct val="100000"/>
              </a:lnSpc>
              <a:buAutoNum type="arabicPeriod"/>
            </a:pPr>
            <a:r>
              <a:rPr lang="en-US" sz="3200" strike="noStrike" dirty="0" err="1" smtClean="0">
                <a:solidFill>
                  <a:srgbClr val="000000"/>
                </a:solidFill>
                <a:latin typeface="Constantia"/>
              </a:rPr>
              <a:t>Selanjutnya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ada</a:t>
            </a:r>
            <a:r>
              <a:rPr lang="en-US" sz="3200" strike="noStrike" dirty="0" smtClean="0">
                <a:solidFill>
                  <a:srgbClr val="000000"/>
                </a:solidFill>
                <a:latin typeface="Constantia"/>
              </a:rPr>
              <a:t> 8 </a:t>
            </a:r>
            <a:r>
              <a:rPr lang="en-US" sz="3200" strike="noStrike" dirty="0" err="1" smtClean="0">
                <a:solidFill>
                  <a:srgbClr val="000000"/>
                </a:solidFill>
                <a:latin typeface="Constantia"/>
              </a:rPr>
              <a:t>kolom</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isian</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harus</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pertama</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pilih</a:t>
            </a:r>
            <a:r>
              <a:rPr lang="en-US" sz="3200" strike="noStrike" dirty="0" smtClean="0">
                <a:solidFill>
                  <a:srgbClr val="000000"/>
                </a:solidFill>
                <a:latin typeface="Constantia"/>
              </a:rPr>
              <a:t> </a:t>
            </a:r>
            <a:r>
              <a:rPr lang="en-US" sz="3200" strike="noStrike" dirty="0" err="1" smtClean="0">
                <a:solidFill>
                  <a:srgbClr val="000000"/>
                </a:solidFill>
                <a:latin typeface="Constantia"/>
              </a:rPr>
              <a:t>tipe</a:t>
            </a:r>
            <a:r>
              <a:rPr lang="en-US" sz="3200" strike="noStrike" dirty="0" smtClean="0">
                <a:solidFill>
                  <a:srgbClr val="000000"/>
                </a:solidFill>
                <a:latin typeface="Constantia"/>
              </a:rPr>
              <a:t> </a:t>
            </a:r>
            <a:r>
              <a:rPr lang="en-US" sz="3200" strike="noStrike" dirty="0" err="1" smtClean="0">
                <a:solidFill>
                  <a:srgbClr val="000000"/>
                </a:solidFill>
                <a:latin typeface="Constantia"/>
              </a:rPr>
              <a:t>anggota</a:t>
            </a:r>
            <a:r>
              <a:rPr lang="en-US" sz="3200" strike="noStrike" dirty="0" smtClean="0">
                <a:solidFill>
                  <a:srgbClr val="000000"/>
                </a:solidFill>
                <a:latin typeface="Constantia"/>
              </a:rPr>
              <a:t> Basic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smtClean="0">
                <a:solidFill>
                  <a:srgbClr val="00B0F0"/>
                </a:solidFill>
                <a:latin typeface="Constantia"/>
              </a:rPr>
              <a:t>Member Type</a:t>
            </a:r>
          </a:p>
          <a:p>
            <a:pPr marL="514350" indent="-514350">
              <a:lnSpc>
                <a:spcPct val="100000"/>
              </a:lnSpc>
              <a:buAutoNum type="arabicPeriod"/>
            </a:pP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pilih</a:t>
            </a:r>
            <a:r>
              <a:rPr lang="en-US" sz="3200" strike="noStrike" dirty="0" smtClean="0">
                <a:solidFill>
                  <a:srgbClr val="000000"/>
                </a:solidFill>
                <a:latin typeface="Constantia"/>
              </a:rPr>
              <a:t> </a:t>
            </a:r>
            <a:r>
              <a:rPr lang="en-US" sz="3200" strike="noStrike" dirty="0" err="1" smtClean="0">
                <a:solidFill>
                  <a:srgbClr val="000000"/>
                </a:solidFill>
                <a:latin typeface="Constantia"/>
              </a:rPr>
              <a:t>tipe</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koleksi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smtClean="0">
                <a:solidFill>
                  <a:srgbClr val="00B0F0"/>
                </a:solidFill>
                <a:latin typeface="Constantia"/>
              </a:rPr>
              <a:t>Collection Type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457200" y="533520"/>
            <a:ext cx="8229240" cy="5790960"/>
          </a:xfrm>
          <a:prstGeom prst="rect">
            <a:avLst/>
          </a:prstGeom>
          <a:noFill/>
          <a:ln>
            <a:noFill/>
          </a:ln>
        </p:spPr>
        <p:txBody>
          <a:bodyPr lIns="90000" tIns="45000" rIns="90000" bIns="45000"/>
          <a:lstStyle/>
          <a:p>
            <a:pPr marL="514350" indent="-514350">
              <a:lnSpc>
                <a:spcPct val="100000"/>
              </a:lnSpc>
            </a:pPr>
            <a:r>
              <a:rPr lang="en-US" sz="3200" strike="noStrike" dirty="0" smtClean="0">
                <a:solidFill>
                  <a:srgbClr val="000000"/>
                </a:solidFill>
                <a:latin typeface="Constantia"/>
              </a:rPr>
              <a:t>5</a:t>
            </a:r>
            <a:r>
              <a:rPr lang="en-US" sz="3200" strike="noStrike" dirty="0" smtClean="0">
                <a:solidFill>
                  <a:srgbClr val="000000"/>
                </a:solidFill>
                <a:latin typeface="Constantia"/>
              </a:rPr>
              <a:t>.	GMD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pilih</a:t>
            </a:r>
            <a:r>
              <a:rPr lang="en-US" sz="3200" strike="noStrike" dirty="0" smtClean="0">
                <a:solidFill>
                  <a:srgbClr val="000000"/>
                </a:solidFill>
                <a:latin typeface="Constantia"/>
              </a:rPr>
              <a:t> </a:t>
            </a:r>
            <a:r>
              <a:rPr lang="en-US" sz="3200" strike="noStrike" dirty="0" smtClean="0">
                <a:solidFill>
                  <a:srgbClr val="00B0F0"/>
                </a:solidFill>
                <a:latin typeface="Constantia"/>
              </a:rPr>
              <a:t>All</a:t>
            </a:r>
            <a:r>
              <a:rPr lang="en-US" sz="3200" strike="noStrike" dirty="0" smtClean="0">
                <a:solidFill>
                  <a:srgbClr val="000000"/>
                </a:solidFill>
                <a:latin typeface="Constantia"/>
              </a:rPr>
              <a:t> </a:t>
            </a:r>
            <a:r>
              <a:rPr lang="en-US" sz="3200" strike="noStrike" dirty="0" err="1" smtClean="0">
                <a:solidFill>
                  <a:srgbClr val="000000"/>
                </a:solidFill>
                <a:latin typeface="Constantia"/>
              </a:rPr>
              <a:t>saja</a:t>
            </a:r>
            <a:endParaRPr lang="en-US" sz="3200" strike="noStrike" dirty="0" smtClean="0">
              <a:solidFill>
                <a:srgbClr val="000000"/>
              </a:solidFill>
              <a:latin typeface="Constantia"/>
            </a:endParaRPr>
          </a:p>
          <a:p>
            <a:pPr marL="514350" indent="-514350">
              <a:lnSpc>
                <a:spcPct val="100000"/>
              </a:lnSpc>
            </a:pPr>
            <a:r>
              <a:rPr lang="en-US" sz="3200" strike="noStrike" dirty="0" smtClean="0">
                <a:solidFill>
                  <a:srgbClr val="000000"/>
                </a:solidFill>
                <a:latin typeface="Constantia"/>
              </a:rPr>
              <a:t>6. Loan Limit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dengan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angka</a:t>
            </a:r>
            <a:r>
              <a:rPr lang="en-US" sz="3200" strike="noStrike" dirty="0" smtClean="0">
                <a:solidFill>
                  <a:srgbClr val="000000"/>
                </a:solidFill>
                <a:latin typeface="Constantia"/>
              </a:rPr>
              <a:t> 1</a:t>
            </a:r>
          </a:p>
          <a:p>
            <a:pPr marL="514350" indent="-514350">
              <a:lnSpc>
                <a:spcPct val="100000"/>
              </a:lnSpc>
            </a:pPr>
            <a:r>
              <a:rPr lang="en-US" sz="3200" strike="noStrike" dirty="0" smtClean="0">
                <a:solidFill>
                  <a:srgbClr val="000000"/>
                </a:solidFill>
                <a:latin typeface="Constantia"/>
              </a:rPr>
              <a:t>7. Loan </a:t>
            </a:r>
            <a:r>
              <a:rPr lang="en-US" sz="3200" strike="noStrike" dirty="0" err="1" smtClean="0">
                <a:solidFill>
                  <a:srgbClr val="000000"/>
                </a:solidFill>
                <a:latin typeface="Constantia"/>
              </a:rPr>
              <a:t>Periode</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21</a:t>
            </a:r>
          </a:p>
          <a:p>
            <a:pPr marL="514350" indent="-514350">
              <a:lnSpc>
                <a:spcPct val="100000"/>
              </a:lnSpc>
            </a:pPr>
            <a:r>
              <a:rPr lang="en-US" sz="3200" strike="noStrike" dirty="0" smtClean="0">
                <a:solidFill>
                  <a:srgbClr val="000000"/>
                </a:solidFill>
                <a:latin typeface="Constantia"/>
              </a:rPr>
              <a:t>8. Fine Each Day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1000</a:t>
            </a:r>
          </a:p>
          <a:p>
            <a:pPr marL="514350" indent="-514350">
              <a:lnSpc>
                <a:spcPct val="100000"/>
              </a:lnSpc>
            </a:pPr>
            <a:r>
              <a:rPr lang="en-US" sz="3200" strike="noStrike" dirty="0" smtClean="0">
                <a:solidFill>
                  <a:srgbClr val="000000"/>
                </a:solidFill>
                <a:latin typeface="Constantia"/>
              </a:rPr>
              <a:t>9. Overdue Grace Period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kosongkan</a:t>
            </a:r>
            <a:endParaRPr lang="en-US" sz="3200" strike="noStrike" dirty="0" smtClean="0">
              <a:solidFill>
                <a:srgbClr val="000000"/>
              </a:solidFill>
              <a:latin typeface="Constantia"/>
            </a:endParaRPr>
          </a:p>
          <a:p>
            <a:pPr marL="514350" indent="-514350">
              <a:lnSpc>
                <a:spcPct val="100000"/>
              </a:lnSpc>
            </a:pPr>
            <a:r>
              <a:rPr lang="en-US" sz="3200" strike="noStrike" dirty="0" smtClean="0">
                <a:solidFill>
                  <a:srgbClr val="000000"/>
                </a:solidFill>
                <a:latin typeface="Constantia"/>
              </a:rPr>
              <a:t>10. Save</a:t>
            </a:r>
          </a:p>
          <a:p>
            <a:pPr marL="514350" indent="-514350">
              <a:lnSpc>
                <a:spcPct val="100000"/>
              </a:lnSpc>
            </a:pPr>
            <a:r>
              <a:rPr lang="en-US" sz="3200" strike="noStrike" dirty="0" smtClean="0">
                <a:solidFill>
                  <a:srgbClr val="000000"/>
                </a:solidFill>
                <a:latin typeface="Constantia"/>
              </a:rPr>
              <a:t>11. </a:t>
            </a:r>
            <a:r>
              <a:rPr lang="en-US" sz="3200" strike="noStrike" dirty="0" err="1" smtClean="0">
                <a:solidFill>
                  <a:srgbClr val="000000"/>
                </a:solidFill>
                <a:latin typeface="Constantia"/>
              </a:rPr>
              <a:t>Ulangi</a:t>
            </a:r>
            <a:r>
              <a:rPr lang="en-US" sz="3200" strike="noStrike" dirty="0" smtClean="0">
                <a:solidFill>
                  <a:srgbClr val="000000"/>
                </a:solidFill>
                <a:latin typeface="Constantia"/>
              </a:rPr>
              <a:t> </a:t>
            </a:r>
            <a:r>
              <a:rPr lang="en-US" sz="3200" strike="noStrike" dirty="0" err="1" smtClean="0">
                <a:solidFill>
                  <a:srgbClr val="000000"/>
                </a:solidFill>
                <a:latin typeface="Constantia"/>
              </a:rPr>
              <a:t>langkah</a:t>
            </a:r>
            <a:r>
              <a:rPr lang="en-US" sz="3200" strike="noStrike" dirty="0" smtClean="0">
                <a:solidFill>
                  <a:srgbClr val="000000"/>
                </a:solidFill>
                <a:latin typeface="Constantia"/>
              </a:rPr>
              <a:t> 2 </a:t>
            </a:r>
            <a:r>
              <a:rPr lang="en-US" sz="3200" strike="noStrike" dirty="0" err="1" smtClean="0">
                <a:solidFill>
                  <a:srgbClr val="000000"/>
                </a:solidFill>
                <a:latin typeface="Constantia"/>
              </a:rPr>
              <a:t>sampai</a:t>
            </a:r>
            <a:r>
              <a:rPr lang="en-US" sz="3200" strike="noStrike" dirty="0" smtClean="0">
                <a:solidFill>
                  <a:srgbClr val="000000"/>
                </a:solidFill>
                <a:latin typeface="Constantia"/>
              </a:rPr>
              <a:t> 3 , </a:t>
            </a: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pilih</a:t>
            </a:r>
            <a:r>
              <a:rPr lang="en-US" sz="3200" strike="noStrike" dirty="0" smtClean="0">
                <a:solidFill>
                  <a:srgbClr val="000000"/>
                </a:solidFill>
                <a:latin typeface="Constantia"/>
              </a:rPr>
              <a:t> </a:t>
            </a:r>
            <a:r>
              <a:rPr lang="en-US" sz="3200" strike="noStrike" dirty="0" err="1" smtClean="0">
                <a:solidFill>
                  <a:srgbClr val="000000"/>
                </a:solidFill>
                <a:latin typeface="Constantia"/>
              </a:rPr>
              <a:t>tipe</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koleksi</a:t>
            </a:r>
            <a:r>
              <a:rPr lang="en-US" sz="3200" strike="noStrike" dirty="0" smtClean="0">
                <a:solidFill>
                  <a:srgbClr val="000000"/>
                </a:solidFill>
                <a:latin typeface="Constantia"/>
              </a:rPr>
              <a:t> Audio Visual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Collection Type</a:t>
            </a:r>
          </a:p>
          <a:p>
            <a:pPr marL="514350" indent="-514350">
              <a:lnSpc>
                <a:spcPct val="100000"/>
              </a:lnSpc>
            </a:pPr>
            <a:r>
              <a:rPr lang="en-US" sz="3200" strike="noStrike" dirty="0" smtClean="0">
                <a:solidFill>
                  <a:srgbClr val="000000"/>
                </a:solidFill>
                <a:latin typeface="Constantia"/>
              </a:rPr>
              <a:t>12. GMD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pilih</a:t>
            </a:r>
            <a:r>
              <a:rPr lang="en-US" sz="3200" strike="noStrike" dirty="0" smtClean="0">
                <a:solidFill>
                  <a:srgbClr val="000000"/>
                </a:solidFill>
                <a:latin typeface="Constantia"/>
              </a:rPr>
              <a:t> All </a:t>
            </a:r>
            <a:r>
              <a:rPr lang="en-US" sz="3200" strike="noStrike" dirty="0" err="1" smtClean="0">
                <a:solidFill>
                  <a:srgbClr val="000000"/>
                </a:solidFill>
                <a:latin typeface="Constantia"/>
              </a:rPr>
              <a:t>saja</a:t>
            </a:r>
            <a:endParaRPr lang="en-US" sz="3200" strike="noStrike" dirty="0" smtClean="0">
              <a:solidFill>
                <a:srgbClr val="000000"/>
              </a:solidFill>
              <a:latin typeface="Constantia"/>
            </a:endParaRPr>
          </a:p>
          <a:p>
            <a:pPr marL="514350" indent="-514350">
              <a:lnSpc>
                <a:spcPct val="100000"/>
              </a:lnSpc>
            </a:pPr>
            <a:endParaRPr lang="en-US" sz="3200" strike="noStrike" dirty="0">
              <a:solidFill>
                <a:srgbClr val="000000"/>
              </a:solidFill>
              <a:latin typeface="Constant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304800" y="990600"/>
            <a:ext cx="8381640" cy="533400"/>
          </a:xfrm>
          <a:prstGeom prst="rect">
            <a:avLst/>
          </a:prstGeom>
          <a:noFill/>
          <a:ln>
            <a:noFill/>
          </a:ln>
        </p:spPr>
        <p:txBody>
          <a:bodyPr lIns="0" tIns="45000" rIns="0" bIns="0" anchor="b"/>
          <a:lstStyle/>
          <a:p>
            <a:pPr>
              <a:lnSpc>
                <a:spcPct val="100000"/>
              </a:lnSpc>
            </a:pPr>
            <a:endParaRPr lang="en-US" sz="5400" strike="noStrike" dirty="0" smtClean="0">
              <a:solidFill>
                <a:srgbClr val="000000"/>
              </a:solidFill>
              <a:latin typeface="Constantia"/>
            </a:endParaRPr>
          </a:p>
          <a:p>
            <a:pPr>
              <a:lnSpc>
                <a:spcPct val="100000"/>
              </a:lnSpc>
            </a:pPr>
            <a:endParaRPr lang="en-US" sz="5400" dirty="0">
              <a:solidFill>
                <a:srgbClr val="000000"/>
              </a:solidFill>
              <a:latin typeface="Constantia"/>
            </a:endParaRPr>
          </a:p>
          <a:p>
            <a:pPr>
              <a:lnSpc>
                <a:spcPct val="100000"/>
              </a:lnSpc>
            </a:pPr>
            <a:r>
              <a:rPr lang="en-US" sz="5400" strike="noStrike" dirty="0" err="1" smtClean="0">
                <a:solidFill>
                  <a:schemeClr val="accent1"/>
                </a:solidFill>
                <a:latin typeface="Constantia"/>
              </a:rPr>
              <a:t>Persiapan</a:t>
            </a:r>
            <a:r>
              <a:rPr lang="en-US" sz="5400" strike="noStrike" dirty="0" smtClean="0">
                <a:solidFill>
                  <a:schemeClr val="accent1"/>
                </a:solidFill>
                <a:latin typeface="Constantia"/>
              </a:rPr>
              <a:t> </a:t>
            </a:r>
            <a:r>
              <a:rPr lang="en-US" sz="5400" strike="noStrike" dirty="0" err="1" smtClean="0">
                <a:solidFill>
                  <a:schemeClr val="accent1"/>
                </a:solidFill>
                <a:latin typeface="Constantia"/>
              </a:rPr>
              <a:t>Sebelum</a:t>
            </a:r>
            <a:r>
              <a:rPr lang="en-US" sz="5400" strike="noStrike" dirty="0" smtClean="0">
                <a:solidFill>
                  <a:schemeClr val="accent1"/>
                </a:solidFill>
                <a:latin typeface="Constantia"/>
              </a:rPr>
              <a:t> </a:t>
            </a:r>
            <a:r>
              <a:rPr lang="en-US" sz="5400" strike="noStrike" dirty="0" err="1" smtClean="0">
                <a:solidFill>
                  <a:schemeClr val="accent1"/>
                </a:solidFill>
                <a:latin typeface="Constantia"/>
              </a:rPr>
              <a:t>Menggunakan</a:t>
            </a:r>
            <a:r>
              <a:rPr lang="en-US" sz="5400" strike="noStrike" dirty="0" smtClean="0">
                <a:solidFill>
                  <a:schemeClr val="accent1"/>
                </a:solidFill>
                <a:latin typeface="Constantia"/>
              </a:rPr>
              <a:t> </a:t>
            </a:r>
            <a:r>
              <a:rPr lang="en-US" sz="5400" strike="noStrike" dirty="0" err="1" smtClean="0">
                <a:solidFill>
                  <a:schemeClr val="accent1"/>
                </a:solidFill>
                <a:latin typeface="Constantia"/>
              </a:rPr>
              <a:t>SLiMS</a:t>
            </a:r>
            <a:endParaRPr lang="en-US" sz="5400" strike="noStrike" dirty="0">
              <a:solidFill>
                <a:schemeClr val="accent1"/>
              </a:solidFill>
              <a:latin typeface="Constantia"/>
            </a:endParaRPr>
          </a:p>
        </p:txBody>
      </p:sp>
      <p:sp>
        <p:nvSpPr>
          <p:cNvPr id="91"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pPr>
            <a:endParaRPr lang="en-US" sz="2600" strike="noStrike" dirty="0">
              <a:solidFill>
                <a:srgbClr val="000000"/>
              </a:solidFill>
              <a:latin typeface="Constantia"/>
            </a:endParaRPr>
          </a:p>
        </p:txBody>
      </p:sp>
      <p:sp>
        <p:nvSpPr>
          <p:cNvPr id="4" name="Rectangle 3"/>
          <p:cNvSpPr/>
          <p:nvPr/>
        </p:nvSpPr>
        <p:spPr>
          <a:xfrm>
            <a:off x="304800" y="1752600"/>
            <a:ext cx="8305800" cy="5016758"/>
          </a:xfrm>
          <a:prstGeom prst="rect">
            <a:avLst/>
          </a:prstGeom>
        </p:spPr>
        <p:txBody>
          <a:bodyPr wrap="square">
            <a:spAutoFit/>
          </a:bodyPr>
          <a:lstStyle/>
          <a:p>
            <a:r>
              <a:rPr lang="en-US" sz="3200" dirty="0"/>
              <a:t>H</a:t>
            </a:r>
            <a:r>
              <a:rPr lang="en-US" sz="3200" dirty="0" smtClean="0"/>
              <a:t>al-</a:t>
            </a:r>
            <a:r>
              <a:rPr lang="en-US" sz="3200" dirty="0" err="1" smtClean="0"/>
              <a:t>hal</a:t>
            </a:r>
            <a:r>
              <a:rPr lang="en-US" sz="3200" dirty="0" smtClean="0"/>
              <a:t> yang </a:t>
            </a:r>
            <a:r>
              <a:rPr lang="en-US" sz="3200" dirty="0" err="1" smtClean="0"/>
              <a:t>perlu</a:t>
            </a:r>
            <a:r>
              <a:rPr lang="en-US" sz="3200" dirty="0" smtClean="0"/>
              <a:t> </a:t>
            </a:r>
            <a:r>
              <a:rPr lang="en-US" sz="3200" dirty="0" err="1" smtClean="0"/>
              <a:t>disiapkan</a:t>
            </a:r>
            <a:r>
              <a:rPr lang="en-US" sz="3200" dirty="0" smtClean="0"/>
              <a:t> </a:t>
            </a:r>
            <a:r>
              <a:rPr lang="en-US" sz="3200" dirty="0" err="1" smtClean="0"/>
              <a:t>dan</a:t>
            </a:r>
            <a:r>
              <a:rPr lang="en-US" sz="3200" dirty="0" smtClean="0"/>
              <a:t> </a:t>
            </a:r>
            <a:r>
              <a:rPr lang="en-US" sz="3200" dirty="0" err="1" smtClean="0"/>
              <a:t>didefenisikan</a:t>
            </a:r>
            <a:r>
              <a:rPr lang="en-US" sz="3200" dirty="0" smtClean="0"/>
              <a:t> </a:t>
            </a:r>
            <a:r>
              <a:rPr lang="en-US" sz="3200" dirty="0" err="1" smtClean="0"/>
              <a:t>sebelum</a:t>
            </a:r>
            <a:r>
              <a:rPr lang="en-US" sz="3200" dirty="0" smtClean="0"/>
              <a:t> </a:t>
            </a:r>
            <a:r>
              <a:rPr lang="en-US" sz="3200" dirty="0" err="1" smtClean="0"/>
              <a:t>menggunakan</a:t>
            </a:r>
            <a:r>
              <a:rPr lang="en-US" sz="3200" dirty="0" smtClean="0"/>
              <a:t> </a:t>
            </a:r>
            <a:r>
              <a:rPr lang="en-US" sz="3200" dirty="0" err="1" smtClean="0"/>
              <a:t>aplikasi</a:t>
            </a:r>
            <a:r>
              <a:rPr lang="en-US" sz="3200" dirty="0" smtClean="0"/>
              <a:t> </a:t>
            </a:r>
            <a:r>
              <a:rPr lang="en-US" sz="3200" dirty="0" err="1" smtClean="0"/>
              <a:t>SLiMS</a:t>
            </a:r>
            <a:r>
              <a:rPr lang="en-US" sz="3200" dirty="0" smtClean="0"/>
              <a:t>:</a:t>
            </a:r>
          </a:p>
          <a:p>
            <a:pPr marL="514350" indent="-514350">
              <a:buFont typeface="+mj-lt"/>
              <a:buAutoNum type="arabicPeriod"/>
            </a:pPr>
            <a:r>
              <a:rPr lang="en-US" sz="3200" dirty="0" err="1" smtClean="0"/>
              <a:t>Jenis</a:t>
            </a:r>
            <a:r>
              <a:rPr lang="en-US" sz="3200" dirty="0" smtClean="0"/>
              <a:t> </a:t>
            </a:r>
            <a:r>
              <a:rPr lang="en-US" sz="3200" dirty="0" err="1" smtClean="0"/>
              <a:t>tipe</a:t>
            </a:r>
            <a:r>
              <a:rPr lang="en-US" sz="3200" dirty="0" smtClean="0"/>
              <a:t> </a:t>
            </a:r>
            <a:r>
              <a:rPr lang="en-US" sz="3200" dirty="0" err="1" smtClean="0"/>
              <a:t>koleksi</a:t>
            </a:r>
            <a:r>
              <a:rPr lang="en-US" sz="3200" dirty="0" smtClean="0"/>
              <a:t> yang </a:t>
            </a:r>
            <a:r>
              <a:rPr lang="en-US" sz="3200" dirty="0" err="1" smtClean="0"/>
              <a:t>ada</a:t>
            </a:r>
            <a:r>
              <a:rPr lang="en-US" sz="3200" dirty="0" smtClean="0"/>
              <a:t> </a:t>
            </a:r>
            <a:r>
              <a:rPr lang="en-US" sz="3200" dirty="0" err="1" smtClean="0"/>
              <a:t>di</a:t>
            </a:r>
            <a:r>
              <a:rPr lang="en-US" sz="3200" dirty="0" smtClean="0"/>
              <a:t> </a:t>
            </a:r>
            <a:r>
              <a:rPr lang="en-US" sz="3200" dirty="0" err="1" smtClean="0"/>
              <a:t>perpustakaan</a:t>
            </a:r>
            <a:r>
              <a:rPr lang="en-US" sz="3200" dirty="0" smtClean="0"/>
              <a:t>.</a:t>
            </a:r>
          </a:p>
          <a:p>
            <a:pPr marL="514350" indent="-514350">
              <a:buFont typeface="+mj-lt"/>
              <a:buAutoNum type="arabicPeriod"/>
            </a:pPr>
            <a:r>
              <a:rPr lang="en-US" sz="3200" dirty="0" err="1" smtClean="0"/>
              <a:t>Jenis</a:t>
            </a:r>
            <a:r>
              <a:rPr lang="en-US" sz="3200" dirty="0" smtClean="0"/>
              <a:t>/</a:t>
            </a:r>
            <a:r>
              <a:rPr lang="en-US" sz="3200" dirty="0" err="1" smtClean="0"/>
              <a:t>tipe</a:t>
            </a:r>
            <a:r>
              <a:rPr lang="en-US" sz="3200" dirty="0" smtClean="0"/>
              <a:t> </a:t>
            </a:r>
            <a:r>
              <a:rPr lang="en-US" sz="3200" dirty="0" err="1" smtClean="0"/>
              <a:t>keanggotaan</a:t>
            </a:r>
            <a:r>
              <a:rPr lang="en-US" sz="3200" dirty="0" smtClean="0"/>
              <a:t> yang </a:t>
            </a:r>
            <a:r>
              <a:rPr lang="en-US" sz="3200" dirty="0" err="1" smtClean="0"/>
              <a:t>ada</a:t>
            </a:r>
            <a:r>
              <a:rPr lang="en-US" sz="3200" dirty="0" smtClean="0"/>
              <a:t> </a:t>
            </a:r>
            <a:r>
              <a:rPr lang="en-US" sz="3200" dirty="0" err="1" smtClean="0"/>
              <a:t>di</a:t>
            </a:r>
            <a:r>
              <a:rPr lang="en-US" sz="3200" dirty="0" smtClean="0"/>
              <a:t>    </a:t>
            </a:r>
            <a:r>
              <a:rPr lang="en-US" sz="3200" dirty="0" err="1" smtClean="0"/>
              <a:t>perpustakaan</a:t>
            </a:r>
            <a:r>
              <a:rPr lang="en-US" sz="3200" dirty="0" smtClean="0"/>
              <a:t>.</a:t>
            </a:r>
          </a:p>
          <a:p>
            <a:pPr marL="514350" indent="-514350">
              <a:buFont typeface="+mj-lt"/>
              <a:buAutoNum type="arabicPeriod"/>
            </a:pPr>
            <a:r>
              <a:rPr lang="en-US" sz="3200" dirty="0" err="1" smtClean="0"/>
              <a:t>Aturan</a:t>
            </a:r>
            <a:r>
              <a:rPr lang="en-US" sz="3200" dirty="0" smtClean="0"/>
              <a:t> </a:t>
            </a:r>
            <a:r>
              <a:rPr lang="en-US" sz="3200" dirty="0" err="1" smtClean="0"/>
              <a:t>peminjaman</a:t>
            </a:r>
            <a:r>
              <a:rPr lang="en-US" sz="3200" dirty="0" smtClean="0"/>
              <a:t> yang </a:t>
            </a:r>
            <a:r>
              <a:rPr lang="en-US" sz="3200" dirty="0" err="1" smtClean="0"/>
              <a:t>ada</a:t>
            </a:r>
            <a:r>
              <a:rPr lang="en-US" sz="3200" dirty="0" smtClean="0"/>
              <a:t> </a:t>
            </a:r>
            <a:r>
              <a:rPr lang="en-US" sz="3200" dirty="0" err="1" smtClean="0"/>
              <a:t>di</a:t>
            </a:r>
            <a:r>
              <a:rPr lang="en-US" sz="3200" dirty="0" smtClean="0"/>
              <a:t> </a:t>
            </a:r>
            <a:r>
              <a:rPr lang="en-US" sz="3200" dirty="0" err="1" smtClean="0"/>
              <a:t>perpustakaan</a:t>
            </a:r>
            <a:r>
              <a:rPr lang="en-US" sz="3200" dirty="0" smtClean="0"/>
              <a:t>.</a:t>
            </a:r>
          </a:p>
          <a:p>
            <a:r>
              <a:rPr lang="en-US" sz="3200" dirty="0" smtClean="0"/>
              <a:t>4. </a:t>
            </a:r>
            <a:r>
              <a:rPr lang="en-US" sz="3200" dirty="0" err="1" smtClean="0"/>
              <a:t>Kelompok</a:t>
            </a:r>
            <a:r>
              <a:rPr lang="en-US" sz="3200" dirty="0" smtClean="0"/>
              <a:t> </a:t>
            </a:r>
            <a:r>
              <a:rPr lang="en-US" sz="3200" dirty="0" err="1" smtClean="0"/>
              <a:t>dan</a:t>
            </a:r>
            <a:r>
              <a:rPr lang="en-US" sz="3200" dirty="0" smtClean="0"/>
              <a:t> </a:t>
            </a:r>
            <a:r>
              <a:rPr lang="en-US" sz="3200" dirty="0" err="1" smtClean="0"/>
              <a:t>pengguna</a:t>
            </a:r>
            <a:r>
              <a:rPr lang="en-US" sz="3200" dirty="0" smtClean="0"/>
              <a:t> </a:t>
            </a:r>
            <a:r>
              <a:rPr lang="en-US" sz="3200" dirty="0" err="1" smtClean="0"/>
              <a:t>aplikasi</a:t>
            </a:r>
            <a:r>
              <a:rPr lang="en-US" sz="3200" dirty="0" smtClean="0"/>
              <a:t>.</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457200" y="533520"/>
            <a:ext cx="8229240" cy="5790960"/>
          </a:xfrm>
          <a:prstGeom prst="rect">
            <a:avLst/>
          </a:prstGeom>
          <a:noFill/>
          <a:ln>
            <a:noFill/>
          </a:ln>
        </p:spPr>
        <p:txBody>
          <a:bodyPr lIns="90000" tIns="45000" rIns="90000" bIns="45000"/>
          <a:lstStyle/>
          <a:p>
            <a:pPr marL="514350" indent="-514350">
              <a:lnSpc>
                <a:spcPct val="100000"/>
              </a:lnSpc>
            </a:pPr>
            <a:r>
              <a:rPr lang="en-US" sz="3200" strike="noStrike" dirty="0" smtClean="0">
                <a:solidFill>
                  <a:srgbClr val="000000"/>
                </a:solidFill>
                <a:latin typeface="Constantia"/>
              </a:rPr>
              <a:t>13</a:t>
            </a:r>
            <a:r>
              <a:rPr lang="en-US" sz="3200" strike="noStrike" dirty="0" smtClean="0">
                <a:solidFill>
                  <a:srgbClr val="000000"/>
                </a:solidFill>
                <a:latin typeface="Constantia"/>
              </a:rPr>
              <a:t>. Loan Limit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1</a:t>
            </a:r>
          </a:p>
          <a:p>
            <a:pPr marL="514350" indent="-514350">
              <a:lnSpc>
                <a:spcPct val="100000"/>
              </a:lnSpc>
            </a:pPr>
            <a:r>
              <a:rPr lang="en-US" sz="3200" strike="noStrike" dirty="0" smtClean="0">
                <a:solidFill>
                  <a:srgbClr val="000000"/>
                </a:solidFill>
                <a:latin typeface="Constantia"/>
              </a:rPr>
              <a:t>14. Loan Period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7</a:t>
            </a:r>
          </a:p>
          <a:p>
            <a:pPr marL="514350" indent="-514350">
              <a:lnSpc>
                <a:spcPct val="100000"/>
              </a:lnSpc>
            </a:pPr>
            <a:r>
              <a:rPr lang="en-US" sz="3200" strike="noStrike" dirty="0" smtClean="0">
                <a:solidFill>
                  <a:srgbClr val="000000"/>
                </a:solidFill>
                <a:latin typeface="Constantia"/>
              </a:rPr>
              <a:t>15. Fine Each Day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1500</a:t>
            </a:r>
          </a:p>
          <a:p>
            <a:pPr marL="514350" indent="-514350">
              <a:lnSpc>
                <a:spcPct val="100000"/>
              </a:lnSpc>
            </a:pPr>
            <a:r>
              <a:rPr lang="en-US" sz="3200" strike="noStrike" dirty="0" smtClean="0">
                <a:solidFill>
                  <a:srgbClr val="000000"/>
                </a:solidFill>
                <a:latin typeface="Constantia"/>
              </a:rPr>
              <a:t>16. Overdue Grace Period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kosongkan</a:t>
            </a:r>
            <a:endParaRPr lang="en-US" sz="3200" strike="noStrike" dirty="0" smtClean="0">
              <a:solidFill>
                <a:srgbClr val="000000"/>
              </a:solidFill>
              <a:latin typeface="Constantia"/>
            </a:endParaRPr>
          </a:p>
          <a:p>
            <a:pPr marL="514350" indent="-514350">
              <a:lnSpc>
                <a:spcPct val="100000"/>
              </a:lnSpc>
            </a:pPr>
            <a:r>
              <a:rPr lang="en-US" sz="3200" strike="noStrike" dirty="0" smtClean="0">
                <a:solidFill>
                  <a:srgbClr val="000000"/>
                </a:solidFill>
                <a:latin typeface="Constantia"/>
              </a:rPr>
              <a:t>17. Save</a:t>
            </a:r>
          </a:p>
          <a:p>
            <a:pPr marL="514350" indent="-514350">
              <a:lnSpc>
                <a:spcPct val="100000"/>
              </a:lnSpc>
            </a:pPr>
            <a:r>
              <a:rPr lang="en-US" sz="3200" strike="noStrike" dirty="0" smtClean="0">
                <a:solidFill>
                  <a:srgbClr val="000000"/>
                </a:solidFill>
                <a:latin typeface="Constantia"/>
              </a:rPr>
              <a:t>18. Dan </a:t>
            </a:r>
            <a:r>
              <a:rPr lang="en-US" sz="3200" strike="noStrike" dirty="0" err="1" smtClean="0">
                <a:solidFill>
                  <a:srgbClr val="000000"/>
                </a:solidFill>
                <a:latin typeface="Constantia"/>
              </a:rPr>
              <a:t>seterusnya</a:t>
            </a:r>
            <a:endParaRPr lang="en-US" sz="3200" strike="noStrike" dirty="0" smtClean="0">
              <a:solidFill>
                <a:srgbClr val="000000"/>
              </a:solidFill>
              <a:latin typeface="Constantia"/>
            </a:endParaRPr>
          </a:p>
          <a:p>
            <a:pPr marL="514350" indent="-514350">
              <a:lnSpc>
                <a:spcPct val="100000"/>
              </a:lnSpc>
            </a:pPr>
            <a:r>
              <a:rPr lang="en-US" sz="3200" strike="noStrike" dirty="0" smtClean="0">
                <a:solidFill>
                  <a:srgbClr val="000000"/>
                </a:solidFill>
                <a:latin typeface="Constantia"/>
              </a:rPr>
              <a:t>19. </a:t>
            </a:r>
            <a:r>
              <a:rPr lang="en-US" sz="3200" strike="noStrike" dirty="0" err="1" smtClean="0">
                <a:solidFill>
                  <a:srgbClr val="000000"/>
                </a:solidFill>
                <a:latin typeface="Constantia"/>
              </a:rPr>
              <a:t>Catatan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penting</a:t>
            </a:r>
            <a:r>
              <a:rPr lang="en-US" sz="3200" strike="noStrike" dirty="0" smtClean="0">
                <a:solidFill>
                  <a:srgbClr val="000000"/>
                </a:solidFill>
                <a:latin typeface="Constantia"/>
              </a:rPr>
              <a:t>: </a:t>
            </a:r>
            <a:r>
              <a:rPr lang="en-US" sz="3200" strike="noStrike" dirty="0" err="1" smtClean="0">
                <a:solidFill>
                  <a:srgbClr val="000000"/>
                </a:solidFill>
                <a:latin typeface="Constantia"/>
              </a:rPr>
              <a:t>apabila</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dalam</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pengisian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kolom-kolom</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tersebut</a:t>
            </a:r>
            <a:r>
              <a:rPr lang="en-US" sz="3200" strike="noStrike" dirty="0" smtClean="0">
                <a:solidFill>
                  <a:srgbClr val="000000"/>
                </a:solidFill>
                <a:latin typeface="Constantia"/>
              </a:rPr>
              <a:t> </a:t>
            </a:r>
            <a:r>
              <a:rPr lang="en-US" sz="3200" strike="noStrike" dirty="0" err="1" smtClean="0">
                <a:solidFill>
                  <a:srgbClr val="000000"/>
                </a:solidFill>
                <a:latin typeface="Constantia"/>
              </a:rPr>
              <a:t>ada</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tidak</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maka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isilah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dengan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angka</a:t>
            </a:r>
            <a:r>
              <a:rPr lang="en-US" sz="3200" strike="noStrike" dirty="0" smtClean="0">
                <a:solidFill>
                  <a:srgbClr val="000000"/>
                </a:solidFill>
                <a:latin typeface="Constantia"/>
              </a:rPr>
              <a:t> 0 (</a:t>
            </a:r>
            <a:r>
              <a:rPr lang="en-US" sz="3200" strike="noStrike" dirty="0" err="1" smtClean="0">
                <a:solidFill>
                  <a:srgbClr val="000000"/>
                </a:solidFill>
                <a:latin typeface="Constantia"/>
              </a:rPr>
              <a:t>jangan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dikosongkan</a:t>
            </a:r>
            <a:r>
              <a:rPr lang="en-US" sz="3200" strike="noStrike" dirty="0" smtClean="0">
                <a:solidFill>
                  <a:srgbClr val="000000"/>
                </a:solidFill>
                <a:latin typeface="Constantia"/>
              </a:rPr>
              <a:t>)</a:t>
            </a:r>
          </a:p>
          <a:p>
            <a:pPr marL="514350" indent="-514350">
              <a:lnSpc>
                <a:spcPct val="100000"/>
              </a:lnSpc>
              <a:buAutoNum type="arabicPeriod"/>
            </a:pPr>
            <a:endParaRPr lang="en-US" sz="3200" strike="noStrike" dirty="0">
              <a:solidFill>
                <a:srgbClr val="000000"/>
              </a:solidFill>
              <a:latin typeface="Constanti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533400" y="1600200"/>
            <a:ext cx="8153040" cy="4724280"/>
          </a:xfrm>
          <a:prstGeom prst="rect">
            <a:avLst/>
          </a:prstGeom>
          <a:noFill/>
          <a:ln>
            <a:noFill/>
          </a:ln>
        </p:spPr>
        <p:txBody>
          <a:bodyPr lIns="90000" tIns="45000" rIns="90000" bIns="45000"/>
          <a:lstStyle/>
          <a:p>
            <a:pPr marL="514350" indent="-514350">
              <a:lnSpc>
                <a:spcPct val="100000"/>
              </a:lnSpc>
            </a:pPr>
            <a:r>
              <a:rPr lang="en-US" sz="2800" strike="noStrike" dirty="0" err="1" smtClean="0">
                <a:solidFill>
                  <a:srgbClr val="000000"/>
                </a:solidFill>
                <a:latin typeface="Constantia"/>
              </a:rPr>
              <a:t>Pembagian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kelompok</a:t>
            </a:r>
            <a:r>
              <a:rPr lang="en-US" sz="2800" strike="noStrike" dirty="0" smtClean="0">
                <a:solidFill>
                  <a:srgbClr val="000000"/>
                </a:solidFill>
                <a:latin typeface="Constantia"/>
              </a:rPr>
              <a:t> yang </a:t>
            </a:r>
            <a:r>
              <a:rPr lang="en-US" sz="2800" strike="noStrike" dirty="0" err="1" smtClean="0">
                <a:solidFill>
                  <a:srgbClr val="000000"/>
                </a:solidFill>
                <a:latin typeface="Constantia"/>
              </a:rPr>
              <a:t>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maksud</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dalam</a:t>
            </a:r>
            <a:r>
              <a:rPr lang="en-US" sz="2800" strike="noStrike" dirty="0" smtClean="0">
                <a:solidFill>
                  <a:srgbClr val="000000"/>
                </a:solidFill>
                <a:latin typeface="Constantia"/>
              </a:rPr>
              <a:t> </a:t>
            </a:r>
            <a:r>
              <a:rPr lang="en-US" sz="2800" strike="noStrike" dirty="0" err="1" smtClean="0">
                <a:solidFill>
                  <a:srgbClr val="000000"/>
                </a:solidFill>
                <a:latin typeface="Constantia"/>
              </a:rPr>
              <a:t>aplikasi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ini</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adalah</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kelompok</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kerja</a:t>
            </a:r>
            <a:r>
              <a:rPr lang="en-US" sz="2800" strike="noStrike" dirty="0" smtClean="0">
                <a:solidFill>
                  <a:srgbClr val="000000"/>
                </a:solidFill>
                <a:latin typeface="Constantia"/>
              </a:rPr>
              <a:t> yang </a:t>
            </a:r>
            <a:r>
              <a:rPr lang="en-US" sz="2800" strike="noStrike" dirty="0" err="1" smtClean="0">
                <a:solidFill>
                  <a:srgbClr val="000000"/>
                </a:solidFill>
                <a:latin typeface="Constantia"/>
              </a:rPr>
              <a:t>sesuai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dengan</a:t>
            </a:r>
            <a:r>
              <a:rPr lang="en-US" sz="2800" strike="noStrike" dirty="0" smtClean="0">
                <a:solidFill>
                  <a:srgbClr val="000000"/>
                </a:solidFill>
                <a:latin typeface="Constantia"/>
              </a:rPr>
              <a:t> job desk </a:t>
            </a:r>
            <a:r>
              <a:rPr lang="en-US" sz="2800" strike="noStrike" dirty="0" err="1" smtClean="0">
                <a:solidFill>
                  <a:srgbClr val="000000"/>
                </a:solidFill>
                <a:latin typeface="Constantia"/>
              </a:rPr>
              <a:t>masing-masing</a:t>
            </a:r>
            <a:r>
              <a:rPr lang="en-US" sz="2800" strike="noStrike" dirty="0" smtClean="0">
                <a:solidFill>
                  <a:srgbClr val="000000"/>
                </a:solidFill>
                <a:latin typeface="Constantia"/>
              </a:rPr>
              <a:t> </a:t>
            </a:r>
            <a:r>
              <a:rPr lang="en-US" sz="2800" strike="noStrike" dirty="0" err="1" smtClean="0">
                <a:solidFill>
                  <a:srgbClr val="000000"/>
                </a:solidFill>
                <a:latin typeface="Constantia"/>
              </a:rPr>
              <a:t>staf</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Sebagai</a:t>
            </a:r>
            <a:r>
              <a:rPr lang="en-US" sz="2800" strike="noStrike" dirty="0" smtClean="0">
                <a:solidFill>
                  <a:srgbClr val="000000"/>
                </a:solidFill>
                <a:latin typeface="Constantia"/>
              </a:rPr>
              <a:t> </a:t>
            </a:r>
            <a:r>
              <a:rPr lang="en-US" sz="2800" strike="noStrike" dirty="0" err="1" smtClean="0">
                <a:solidFill>
                  <a:srgbClr val="000000"/>
                </a:solidFill>
                <a:latin typeface="Constantia"/>
              </a:rPr>
              <a:t>contoh</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seperti</a:t>
            </a:r>
            <a:r>
              <a:rPr lang="en-US" sz="2800" strike="noStrike" dirty="0" smtClean="0">
                <a:solidFill>
                  <a:srgbClr val="000000"/>
                </a:solidFill>
                <a:latin typeface="Constantia"/>
              </a:rPr>
              <a:t> </a:t>
            </a:r>
            <a:r>
              <a:rPr lang="en-US" sz="2800" strike="noStrike" dirty="0" err="1" smtClean="0">
                <a:solidFill>
                  <a:srgbClr val="000000"/>
                </a:solidFill>
                <a:latin typeface="Constantia"/>
              </a:rPr>
              <a:t>ini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bagian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perpustakaan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membagi</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kelompok</a:t>
            </a:r>
            <a:r>
              <a:rPr lang="en-US" sz="2800" strike="noStrike" dirty="0" smtClean="0">
                <a:solidFill>
                  <a:srgbClr val="000000"/>
                </a:solidFill>
                <a:latin typeface="Constantia"/>
              </a:rPr>
              <a:t>, </a:t>
            </a:r>
            <a:r>
              <a:rPr lang="en-US" sz="2800" strike="noStrike" dirty="0" err="1" smtClean="0">
                <a:solidFill>
                  <a:srgbClr val="000000"/>
                </a:solidFill>
                <a:latin typeface="Constantia"/>
              </a:rPr>
              <a:t>yaitu</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kelompok</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pengolahan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koleksi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kelompok</a:t>
            </a:r>
            <a:r>
              <a:rPr lang="en-US" sz="2800" strike="noStrike" dirty="0" smtClean="0">
                <a:solidFill>
                  <a:srgbClr val="000000"/>
                </a:solidFill>
                <a:latin typeface="Constantia"/>
              </a:rPr>
              <a:t> </a:t>
            </a:r>
            <a:r>
              <a:rPr lang="en-US" sz="2800" strike="noStrike" dirty="0" err="1" smtClean="0">
                <a:solidFill>
                  <a:srgbClr val="000000"/>
                </a:solidFill>
                <a:latin typeface="Constantia"/>
              </a:rPr>
              <a:t>sirkulasi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dalam</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kelompok</a:t>
            </a:r>
            <a:r>
              <a:rPr lang="en-US" sz="2800" strike="noStrike" dirty="0" smtClean="0">
                <a:solidFill>
                  <a:srgbClr val="000000"/>
                </a:solidFill>
                <a:latin typeface="Constantia"/>
              </a:rPr>
              <a:t> </a:t>
            </a:r>
            <a:r>
              <a:rPr lang="en-US" sz="2800" strike="noStrike" dirty="0" err="1" smtClean="0">
                <a:solidFill>
                  <a:srgbClr val="000000"/>
                </a:solidFill>
                <a:latin typeface="Constantia"/>
              </a:rPr>
              <a:t>pengolahan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koleksi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orang</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bernama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Ani</a:t>
            </a:r>
            <a:r>
              <a:rPr lang="en-US" sz="2800" strike="noStrike" dirty="0" smtClean="0">
                <a:solidFill>
                  <a:srgbClr val="000000"/>
                </a:solidFill>
                <a:latin typeface="Constantia"/>
              </a:rPr>
              <a:t>, </a:t>
            </a:r>
            <a:r>
              <a:rPr lang="en-US" sz="2800" strike="noStrike" dirty="0" err="1" smtClean="0">
                <a:solidFill>
                  <a:srgbClr val="000000"/>
                </a:solidFill>
                <a:latin typeface="Constantia"/>
              </a:rPr>
              <a:t>sedangkan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kelompok</a:t>
            </a:r>
            <a:r>
              <a:rPr lang="en-US" sz="2800" strike="noStrike" dirty="0" smtClean="0">
                <a:solidFill>
                  <a:srgbClr val="000000"/>
                </a:solidFill>
                <a:latin typeface="Constantia"/>
              </a:rPr>
              <a:t> </a:t>
            </a:r>
            <a:r>
              <a:rPr lang="en-US" sz="2800" strike="noStrike" dirty="0" err="1" smtClean="0">
                <a:solidFill>
                  <a:srgbClr val="000000"/>
                </a:solidFill>
                <a:latin typeface="Constantia"/>
              </a:rPr>
              <a:t>sirkulasi</a:t>
            </a:r>
            <a:r>
              <a:rPr lang="en-US" sz="2800" strike="noStrike" dirty="0" smtClean="0">
                <a:solidFill>
                  <a:srgbClr val="000000"/>
                </a:solidFill>
                <a:latin typeface="Constantia"/>
              </a:rPr>
              <a:t> </a:t>
            </a:r>
            <a:r>
              <a:rPr lang="en-US" sz="2800" strike="noStrike" dirty="0" err="1" smtClean="0">
                <a:solidFill>
                  <a:srgbClr val="000000"/>
                </a:solidFill>
                <a:latin typeface="Constantia"/>
              </a:rPr>
              <a:t>ada</a:t>
            </a:r>
            <a:r>
              <a:rPr lang="en-US" sz="2800" strike="noStrike" dirty="0" smtClean="0">
                <a:solidFill>
                  <a:srgbClr val="000000"/>
                </a:solidFill>
                <a:latin typeface="Constantia"/>
              </a:rPr>
              <a:t> 2 </a:t>
            </a:r>
            <a:r>
              <a:rPr lang="en-US" sz="2800" strike="noStrike" dirty="0" err="1" smtClean="0">
                <a:solidFill>
                  <a:srgbClr val="000000"/>
                </a:solidFill>
                <a:latin typeface="Constantia"/>
              </a:rPr>
              <a:t>orang</a:t>
            </a:r>
            <a:r>
              <a:rPr lang="en-US" sz="2800" strike="noStrike" dirty="0" smtClean="0">
                <a:solidFill>
                  <a:srgbClr val="000000"/>
                </a:solidFill>
                <a:latin typeface="Constantia"/>
              </a:rPr>
              <a:t> </a:t>
            </a:r>
            <a:r>
              <a:rPr lang="en-US" sz="2800" strike="noStrike" dirty="0" err="1" smtClean="0">
                <a:solidFill>
                  <a:srgbClr val="000000"/>
                </a:solidFill>
                <a:latin typeface="Constantia"/>
              </a:rPr>
              <a:t>bernama</a:t>
            </a:r>
            <a:r>
              <a:rPr lang="en-US" sz="2800" strike="noStrike" dirty="0" smtClean="0">
                <a:solidFill>
                  <a:srgbClr val="000000"/>
                </a:solidFill>
                <a:latin typeface="Constantia"/>
              </a:rPr>
              <a:t> </a:t>
            </a:r>
            <a:r>
              <a:rPr lang="en-US" sz="2800" strike="noStrike" dirty="0" err="1" smtClean="0">
                <a:solidFill>
                  <a:srgbClr val="000000"/>
                </a:solidFill>
                <a:latin typeface="Constantia"/>
              </a:rPr>
              <a:t>Andi</a:t>
            </a:r>
            <a:r>
              <a:rPr lang="en-US" sz="2800" strike="noStrike" dirty="0" smtClean="0">
                <a:solidFill>
                  <a:srgbClr val="000000"/>
                </a:solidFill>
                <a:latin typeface="Constantia"/>
              </a:rPr>
              <a:t> </a:t>
            </a:r>
            <a:r>
              <a:rPr lang="en-US" sz="2800" strike="noStrike" dirty="0" err="1" smtClean="0">
                <a:solidFill>
                  <a:srgbClr val="000000"/>
                </a:solidFill>
                <a:latin typeface="Constantia"/>
              </a:rPr>
              <a:t>dan</a:t>
            </a:r>
            <a:r>
              <a:rPr lang="en-US" sz="2800" strike="noStrike" dirty="0" smtClean="0">
                <a:solidFill>
                  <a:srgbClr val="000000"/>
                </a:solidFill>
                <a:latin typeface="Constantia"/>
              </a:rPr>
              <a:t> </a:t>
            </a:r>
            <a:r>
              <a:rPr lang="en-US" sz="2800" strike="noStrike" dirty="0" err="1" smtClean="0">
                <a:solidFill>
                  <a:srgbClr val="000000"/>
                </a:solidFill>
                <a:latin typeface="Constantia"/>
              </a:rPr>
              <a:t>Yeni</a:t>
            </a:r>
            <a:r>
              <a:rPr lang="en-US" sz="2800" strike="noStrike" dirty="0" smtClean="0">
                <a:solidFill>
                  <a:srgbClr val="000000"/>
                </a:solidFill>
                <a:latin typeface="Constantia"/>
              </a:rPr>
              <a:t>.</a:t>
            </a:r>
          </a:p>
          <a:p>
            <a:pPr marL="514350" indent="-514350">
              <a:lnSpc>
                <a:spcPct val="100000"/>
              </a:lnSpc>
            </a:pPr>
            <a:endParaRPr lang="en-US" sz="3200" strike="noStrike" dirty="0">
              <a:solidFill>
                <a:srgbClr val="000000"/>
              </a:solidFill>
              <a:latin typeface="Constantia"/>
            </a:endParaRPr>
          </a:p>
        </p:txBody>
      </p:sp>
      <p:sp>
        <p:nvSpPr>
          <p:cNvPr id="3" name="TextShape 1"/>
          <p:cNvSpPr txBox="1"/>
          <p:nvPr/>
        </p:nvSpPr>
        <p:spPr>
          <a:xfrm>
            <a:off x="533400" y="304800"/>
            <a:ext cx="8153040" cy="762000"/>
          </a:xfrm>
          <a:prstGeom prst="rect">
            <a:avLst/>
          </a:prstGeom>
          <a:noFill/>
          <a:ln>
            <a:noFill/>
          </a:ln>
        </p:spPr>
        <p:txBody>
          <a:bodyPr lIns="0" tIns="45000" rIns="0" bIns="0" anchor="b"/>
          <a:lstStyle/>
          <a:p>
            <a:pPr algn="ctr">
              <a:lnSpc>
                <a:spcPct val="100000"/>
              </a:lnSpc>
            </a:pPr>
            <a:r>
              <a:rPr lang="en-US" sz="3600" strike="noStrike" dirty="0" err="1" smtClean="0">
                <a:solidFill>
                  <a:srgbClr val="04617B"/>
                </a:solidFill>
                <a:latin typeface="Calibri"/>
              </a:rPr>
              <a:t>Membagi</a:t>
            </a:r>
            <a:r>
              <a:rPr lang="en-US" sz="3600" strike="noStrike" dirty="0" smtClean="0">
                <a:solidFill>
                  <a:srgbClr val="04617B"/>
                </a:solidFill>
                <a:latin typeface="Calibri"/>
              </a:rPr>
              <a:t> </a:t>
            </a:r>
            <a:r>
              <a:rPr lang="en-US" sz="3600" strike="noStrike" dirty="0" err="1" smtClean="0">
                <a:solidFill>
                  <a:srgbClr val="04617B"/>
                </a:solidFill>
                <a:latin typeface="Calibri"/>
              </a:rPr>
              <a:t>Kelompok</a:t>
            </a:r>
            <a:r>
              <a:rPr lang="en-US" sz="3600" strike="noStrike" dirty="0" smtClean="0">
                <a:solidFill>
                  <a:srgbClr val="04617B"/>
                </a:solidFill>
                <a:latin typeface="Calibri"/>
              </a:rPr>
              <a:t> </a:t>
            </a:r>
            <a:r>
              <a:rPr lang="en-US" sz="3600" strike="noStrike" dirty="0" err="1" smtClean="0">
                <a:solidFill>
                  <a:srgbClr val="04617B"/>
                </a:solidFill>
                <a:latin typeface="Calibri"/>
              </a:rPr>
              <a:t>dan</a:t>
            </a:r>
            <a:r>
              <a:rPr lang="en-US" sz="3600" strike="noStrike" dirty="0" smtClean="0">
                <a:solidFill>
                  <a:srgbClr val="04617B"/>
                </a:solidFill>
                <a:latin typeface="Calibri"/>
              </a:rPr>
              <a:t> </a:t>
            </a:r>
            <a:r>
              <a:rPr lang="en-US" sz="3600" strike="noStrike" dirty="0" err="1" smtClean="0">
                <a:solidFill>
                  <a:srgbClr val="04617B"/>
                </a:solidFill>
                <a:latin typeface="Calibri"/>
              </a:rPr>
              <a:t>Pengguna</a:t>
            </a:r>
            <a:r>
              <a:rPr lang="en-US" sz="3600" strike="noStrike" dirty="0" smtClean="0">
                <a:solidFill>
                  <a:srgbClr val="04617B"/>
                </a:solidFill>
                <a:latin typeface="Calibri"/>
              </a:rPr>
              <a:t> </a:t>
            </a:r>
            <a:r>
              <a:rPr lang="en-US" sz="3600" strike="noStrike" dirty="0" err="1" smtClean="0">
                <a:solidFill>
                  <a:srgbClr val="04617B"/>
                </a:solidFill>
                <a:latin typeface="Calibri"/>
              </a:rPr>
              <a:t>Aplikasi</a:t>
            </a:r>
            <a:endParaRPr lang="en-US" sz="3600" strike="noStrike" dirty="0">
              <a:solidFill>
                <a:srgbClr val="04617B"/>
              </a:solidFill>
              <a:latin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457200" y="704160"/>
            <a:ext cx="8229240" cy="1142640"/>
          </a:xfrm>
          <a:prstGeom prst="rect">
            <a:avLst/>
          </a:prstGeom>
          <a:noFill/>
          <a:ln>
            <a:noFill/>
          </a:ln>
        </p:spPr>
        <p:txBody>
          <a:bodyPr lIns="0" tIns="45000" rIns="0" bIns="0" anchor="b"/>
          <a:lstStyle/>
          <a:p>
            <a:endParaRPr/>
          </a:p>
        </p:txBody>
      </p:sp>
      <p:sp>
        <p:nvSpPr>
          <p:cNvPr id="113"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pPr>
            <a:endParaRPr/>
          </a:p>
        </p:txBody>
      </p:sp>
      <p:sp>
        <p:nvSpPr>
          <p:cNvPr id="4" name="Rectangle 3"/>
          <p:cNvSpPr/>
          <p:nvPr/>
        </p:nvSpPr>
        <p:spPr>
          <a:xfrm>
            <a:off x="457200" y="457200"/>
            <a:ext cx="8305800" cy="5324535"/>
          </a:xfrm>
          <a:prstGeom prst="rect">
            <a:avLst/>
          </a:prstGeom>
        </p:spPr>
        <p:txBody>
          <a:bodyPr wrap="square">
            <a:spAutoFit/>
          </a:bodyPr>
          <a:lstStyle/>
          <a:p>
            <a:r>
              <a:rPr lang="en-US" sz="2000" dirty="0" err="1" smtClean="0">
                <a:latin typeface="Constantia" pitchFamily="18" charset="0"/>
              </a:rPr>
              <a:t>Untuk</a:t>
            </a:r>
            <a:r>
              <a:rPr lang="en-US" sz="2000" dirty="0" smtClean="0">
                <a:latin typeface="Constantia" pitchFamily="18" charset="0"/>
              </a:rPr>
              <a:t> </a:t>
            </a:r>
            <a:r>
              <a:rPr lang="en-US" sz="2000" dirty="0" err="1" smtClean="0">
                <a:latin typeface="Constantia" pitchFamily="18" charset="0"/>
              </a:rPr>
              <a:t>mendenisikan</a:t>
            </a:r>
            <a:r>
              <a:rPr lang="en-US" sz="2000" dirty="0" smtClean="0">
                <a:latin typeface="Constantia" pitchFamily="18" charset="0"/>
              </a:rPr>
              <a:t> </a:t>
            </a:r>
            <a:r>
              <a:rPr lang="en-US" sz="2000" dirty="0" err="1" smtClean="0">
                <a:latin typeface="Constantia" pitchFamily="18" charset="0"/>
              </a:rPr>
              <a:t>hal</a:t>
            </a:r>
            <a:r>
              <a:rPr lang="en-US" sz="2000" dirty="0" smtClean="0">
                <a:latin typeface="Constantia" pitchFamily="18" charset="0"/>
              </a:rPr>
              <a:t> </a:t>
            </a:r>
            <a:r>
              <a:rPr lang="en-US" sz="2000" dirty="0" err="1" smtClean="0">
                <a:latin typeface="Constantia" pitchFamily="18" charset="0"/>
              </a:rPr>
              <a:t>tersebut</a:t>
            </a:r>
            <a:r>
              <a:rPr lang="en-US" sz="2000" dirty="0" smtClean="0">
                <a:latin typeface="Constantia" pitchFamily="18" charset="0"/>
              </a:rPr>
              <a:t> </a:t>
            </a:r>
            <a:r>
              <a:rPr lang="en-US" sz="2000" dirty="0" err="1" smtClean="0">
                <a:latin typeface="Constantia" pitchFamily="18" charset="0"/>
              </a:rPr>
              <a:t>pada</a:t>
            </a:r>
            <a:r>
              <a:rPr lang="en-US" sz="2000" dirty="0" smtClean="0">
                <a:latin typeface="Constantia" pitchFamily="18" charset="0"/>
              </a:rPr>
              <a:t> </a:t>
            </a:r>
            <a:r>
              <a:rPr lang="en-US" sz="2000" dirty="0" err="1" smtClean="0">
                <a:latin typeface="Constantia" pitchFamily="18" charset="0"/>
              </a:rPr>
              <a:t>aplikasi</a:t>
            </a:r>
            <a:r>
              <a:rPr lang="en-US" sz="2000" dirty="0" smtClean="0">
                <a:latin typeface="Constantia" pitchFamily="18" charset="0"/>
              </a:rPr>
              <a:t> </a:t>
            </a:r>
            <a:r>
              <a:rPr lang="en-US" sz="2000" dirty="0" err="1" smtClean="0">
                <a:latin typeface="Constantia" pitchFamily="18" charset="0"/>
              </a:rPr>
              <a:t>SLiMS</a:t>
            </a:r>
            <a:r>
              <a:rPr lang="en-US" sz="2000" dirty="0" smtClean="0">
                <a:latin typeface="Constantia" pitchFamily="18" charset="0"/>
              </a:rPr>
              <a:t>, </a:t>
            </a:r>
            <a:r>
              <a:rPr lang="en-US" sz="2000" dirty="0" err="1" smtClean="0">
                <a:latin typeface="Constantia" pitchFamily="18" charset="0"/>
              </a:rPr>
              <a:t>maka</a:t>
            </a:r>
            <a:r>
              <a:rPr lang="en-US" sz="2000" dirty="0" smtClean="0">
                <a:latin typeface="Constantia" pitchFamily="18" charset="0"/>
              </a:rPr>
              <a:t> </a:t>
            </a:r>
            <a:r>
              <a:rPr lang="en-US" sz="2000" dirty="0" err="1" smtClean="0">
                <a:latin typeface="Constantia" pitchFamily="18" charset="0"/>
              </a:rPr>
              <a:t>kita</a:t>
            </a:r>
            <a:r>
              <a:rPr lang="en-US" sz="2000" dirty="0" smtClean="0">
                <a:latin typeface="Constantia" pitchFamily="18" charset="0"/>
              </a:rPr>
              <a:t> </a:t>
            </a:r>
            <a:r>
              <a:rPr lang="en-US" sz="2000" dirty="0" err="1" smtClean="0">
                <a:latin typeface="Constantia" pitchFamily="18" charset="0"/>
              </a:rPr>
              <a:t>harus</a:t>
            </a:r>
            <a:r>
              <a:rPr lang="en-US" sz="2000" dirty="0" smtClean="0">
                <a:latin typeface="Constantia" pitchFamily="18" charset="0"/>
              </a:rPr>
              <a:t> </a:t>
            </a:r>
            <a:r>
              <a:rPr lang="en-US" sz="2000" dirty="0" err="1" smtClean="0">
                <a:latin typeface="Constantia" pitchFamily="18" charset="0"/>
              </a:rPr>
              <a:t>membuat</a:t>
            </a:r>
            <a:r>
              <a:rPr lang="en-US" sz="2000" dirty="0" smtClean="0">
                <a:latin typeface="Constantia" pitchFamily="18" charset="0"/>
              </a:rPr>
              <a:t> </a:t>
            </a:r>
            <a:r>
              <a:rPr lang="en-US" sz="2000" dirty="0" err="1" smtClean="0">
                <a:latin typeface="Constantia" pitchFamily="18" charset="0"/>
              </a:rPr>
              <a:t>Kelompok</a:t>
            </a:r>
            <a:r>
              <a:rPr lang="en-US" sz="2000" dirty="0" smtClean="0">
                <a:latin typeface="Constantia" pitchFamily="18" charset="0"/>
              </a:rPr>
              <a:t> </a:t>
            </a:r>
            <a:r>
              <a:rPr lang="en-US" sz="2000" dirty="0" err="1" smtClean="0">
                <a:latin typeface="Constantia" pitchFamily="18" charset="0"/>
              </a:rPr>
              <a:t>terlebih</a:t>
            </a:r>
            <a:r>
              <a:rPr lang="en-US" sz="2000" dirty="0" smtClean="0">
                <a:latin typeface="Constantia" pitchFamily="18" charset="0"/>
              </a:rPr>
              <a:t> </a:t>
            </a:r>
            <a:r>
              <a:rPr lang="en-US" sz="2000" dirty="0" err="1" smtClean="0">
                <a:latin typeface="Constantia" pitchFamily="18" charset="0"/>
              </a:rPr>
              <a:t>dahulu</a:t>
            </a:r>
            <a:r>
              <a:rPr lang="en-US" sz="2000" dirty="0" smtClean="0">
                <a:latin typeface="Constantia" pitchFamily="18" charset="0"/>
              </a:rPr>
              <a:t>. </a:t>
            </a:r>
            <a:r>
              <a:rPr lang="en-US" sz="2000" dirty="0" err="1" smtClean="0">
                <a:latin typeface="Constantia" pitchFamily="18" charset="0"/>
              </a:rPr>
              <a:t>caranya</a:t>
            </a:r>
            <a:r>
              <a:rPr lang="en-US" sz="2000" dirty="0" smtClean="0">
                <a:latin typeface="Constantia" pitchFamily="18" charset="0"/>
              </a:rPr>
              <a:t> </a:t>
            </a:r>
            <a:r>
              <a:rPr lang="en-US" sz="2000" dirty="0" err="1" smtClean="0">
                <a:latin typeface="Constantia" pitchFamily="18" charset="0"/>
              </a:rPr>
              <a:t>adalah</a:t>
            </a:r>
            <a:r>
              <a:rPr lang="en-US" sz="2000" dirty="0" smtClean="0">
                <a:latin typeface="Constantia" pitchFamily="18" charset="0"/>
              </a:rPr>
              <a:t> </a:t>
            </a:r>
            <a:r>
              <a:rPr lang="en-US" sz="2000" dirty="0" err="1" smtClean="0">
                <a:latin typeface="Constantia" pitchFamily="18" charset="0"/>
              </a:rPr>
              <a:t>sebagai</a:t>
            </a:r>
            <a:r>
              <a:rPr lang="en-US" sz="2000" dirty="0" smtClean="0">
                <a:latin typeface="Constantia" pitchFamily="18" charset="0"/>
              </a:rPr>
              <a:t> </a:t>
            </a:r>
            <a:r>
              <a:rPr lang="en-US" sz="2000" dirty="0" err="1" smtClean="0">
                <a:latin typeface="Constantia" pitchFamily="18" charset="0"/>
              </a:rPr>
              <a:t>berikut</a:t>
            </a:r>
            <a:r>
              <a:rPr lang="en-US" sz="2000" dirty="0" smtClean="0">
                <a:latin typeface="Constantia" pitchFamily="18" charset="0"/>
              </a:rPr>
              <a:t>:</a:t>
            </a:r>
          </a:p>
          <a:p>
            <a:r>
              <a:rPr lang="en-US" sz="2000" dirty="0" smtClean="0">
                <a:latin typeface="Constantia" pitchFamily="18" charset="0"/>
              </a:rPr>
              <a:t>1. </a:t>
            </a:r>
            <a:r>
              <a:rPr lang="en-US" sz="2000" dirty="0" err="1" smtClean="0">
                <a:latin typeface="Constantia" pitchFamily="18" charset="0"/>
              </a:rPr>
              <a:t>Klik</a:t>
            </a:r>
            <a:r>
              <a:rPr lang="en-US" sz="2000" dirty="0" smtClean="0">
                <a:latin typeface="Constantia" pitchFamily="18" charset="0"/>
              </a:rPr>
              <a:t> Menu System</a:t>
            </a:r>
          </a:p>
          <a:p>
            <a:r>
              <a:rPr lang="en-US" sz="2000" dirty="0" smtClean="0">
                <a:latin typeface="Constantia" pitchFamily="18" charset="0"/>
              </a:rPr>
              <a:t>2. </a:t>
            </a:r>
            <a:r>
              <a:rPr lang="en-US" sz="2000" dirty="0" err="1" smtClean="0">
                <a:latin typeface="Constantia" pitchFamily="18" charset="0"/>
              </a:rPr>
              <a:t>Klik</a:t>
            </a:r>
            <a:r>
              <a:rPr lang="en-US" sz="2000" dirty="0" smtClean="0">
                <a:latin typeface="Constantia" pitchFamily="18" charset="0"/>
              </a:rPr>
              <a:t> Sub Menu User Group yang </a:t>
            </a:r>
            <a:r>
              <a:rPr lang="en-US" sz="2000" dirty="0" err="1" smtClean="0">
                <a:latin typeface="Constantia" pitchFamily="18" charset="0"/>
              </a:rPr>
              <a:t>ada</a:t>
            </a:r>
            <a:r>
              <a:rPr lang="en-US" sz="2000" dirty="0" smtClean="0">
                <a:latin typeface="Constantia" pitchFamily="18" charset="0"/>
              </a:rPr>
              <a:t> </a:t>
            </a:r>
            <a:r>
              <a:rPr lang="en-US" sz="2000" dirty="0" err="1" smtClean="0">
                <a:latin typeface="Constantia" pitchFamily="18" charset="0"/>
              </a:rPr>
              <a:t>disebelah</a:t>
            </a:r>
            <a:r>
              <a:rPr lang="en-US" sz="2000" dirty="0" smtClean="0">
                <a:latin typeface="Constantia" pitchFamily="18" charset="0"/>
              </a:rPr>
              <a:t> </a:t>
            </a:r>
            <a:r>
              <a:rPr lang="en-US" sz="2000" dirty="0" err="1" smtClean="0">
                <a:latin typeface="Constantia" pitchFamily="18" charset="0"/>
              </a:rPr>
              <a:t>kiri</a:t>
            </a:r>
            <a:endParaRPr lang="en-US" sz="2000" dirty="0" smtClean="0">
              <a:latin typeface="Constantia" pitchFamily="18" charset="0"/>
            </a:endParaRPr>
          </a:p>
          <a:p>
            <a:r>
              <a:rPr lang="en-US" sz="2000" dirty="0" smtClean="0">
                <a:latin typeface="Constantia" pitchFamily="18" charset="0"/>
              </a:rPr>
              <a:t>3. </a:t>
            </a:r>
            <a:r>
              <a:rPr lang="en-US" sz="2000" dirty="0" err="1" smtClean="0">
                <a:latin typeface="Constantia" pitchFamily="18" charset="0"/>
              </a:rPr>
              <a:t>Klik</a:t>
            </a:r>
            <a:r>
              <a:rPr lang="en-US" sz="2000" dirty="0" smtClean="0">
                <a:latin typeface="Constantia" pitchFamily="18" charset="0"/>
              </a:rPr>
              <a:t> Add New Group</a:t>
            </a:r>
          </a:p>
          <a:p>
            <a:r>
              <a:rPr lang="en-US" sz="2000" dirty="0" smtClean="0">
                <a:latin typeface="Constantia" pitchFamily="18" charset="0"/>
              </a:rPr>
              <a:t>4. </a:t>
            </a:r>
            <a:r>
              <a:rPr lang="en-US" sz="2000" dirty="0" err="1" smtClean="0">
                <a:latin typeface="Constantia" pitchFamily="18" charset="0"/>
              </a:rPr>
              <a:t>Kemudian</a:t>
            </a:r>
            <a:r>
              <a:rPr lang="en-US" sz="2000" dirty="0" smtClean="0">
                <a:latin typeface="Constantia" pitchFamily="18" charset="0"/>
              </a:rPr>
              <a:t> </a:t>
            </a:r>
            <a:r>
              <a:rPr lang="en-US" sz="2000" dirty="0" err="1" smtClean="0">
                <a:latin typeface="Constantia" pitchFamily="18" charset="0"/>
              </a:rPr>
              <a:t>isi</a:t>
            </a:r>
            <a:r>
              <a:rPr lang="en-US" sz="2000" dirty="0" smtClean="0">
                <a:latin typeface="Constantia" pitchFamily="18" charset="0"/>
              </a:rPr>
              <a:t> Group Name </a:t>
            </a:r>
            <a:r>
              <a:rPr lang="en-US" sz="2000" dirty="0" err="1" smtClean="0">
                <a:latin typeface="Constantia" pitchFamily="18" charset="0"/>
              </a:rPr>
              <a:t>misalnya</a:t>
            </a:r>
            <a:r>
              <a:rPr lang="en-US" sz="2000" dirty="0" smtClean="0">
                <a:latin typeface="Constantia" pitchFamily="18" charset="0"/>
              </a:rPr>
              <a:t> </a:t>
            </a:r>
            <a:r>
              <a:rPr lang="en-US" sz="2000" dirty="0" err="1" smtClean="0">
                <a:latin typeface="Constantia" pitchFamily="18" charset="0"/>
              </a:rPr>
              <a:t>Pengolahan</a:t>
            </a:r>
            <a:r>
              <a:rPr lang="en-US" sz="2000" dirty="0" smtClean="0">
                <a:latin typeface="Constantia" pitchFamily="18" charset="0"/>
              </a:rPr>
              <a:t> </a:t>
            </a:r>
            <a:r>
              <a:rPr lang="en-US" sz="2000" dirty="0" err="1" smtClean="0">
                <a:latin typeface="Constantia" pitchFamily="18" charset="0"/>
              </a:rPr>
              <a:t>Koleksi</a:t>
            </a:r>
            <a:endParaRPr lang="en-US" sz="2000" dirty="0" smtClean="0">
              <a:latin typeface="Constantia" pitchFamily="18" charset="0"/>
            </a:endParaRPr>
          </a:p>
          <a:p>
            <a:r>
              <a:rPr lang="en-US" sz="2000" dirty="0" smtClean="0">
                <a:latin typeface="Constantia" pitchFamily="18" charset="0"/>
              </a:rPr>
              <a:t>5. </a:t>
            </a:r>
            <a:r>
              <a:rPr lang="en-US" sz="2000" dirty="0" err="1" smtClean="0">
                <a:latin typeface="Constantia" pitchFamily="18" charset="0"/>
              </a:rPr>
              <a:t>Kemudian</a:t>
            </a:r>
            <a:r>
              <a:rPr lang="en-US" sz="2000" dirty="0" smtClean="0">
                <a:latin typeface="Constantia" pitchFamily="18" charset="0"/>
              </a:rPr>
              <a:t> </a:t>
            </a:r>
            <a:r>
              <a:rPr lang="en-US" sz="2000" dirty="0" err="1" smtClean="0">
                <a:latin typeface="Constantia" pitchFamily="18" charset="0"/>
              </a:rPr>
              <a:t>tentukan</a:t>
            </a:r>
            <a:r>
              <a:rPr lang="en-US" sz="2000" dirty="0" smtClean="0">
                <a:latin typeface="Constantia" pitchFamily="18" charset="0"/>
              </a:rPr>
              <a:t> </a:t>
            </a:r>
            <a:r>
              <a:rPr lang="en-US" sz="2000" dirty="0" err="1" smtClean="0">
                <a:latin typeface="Constantia" pitchFamily="18" charset="0"/>
              </a:rPr>
              <a:t>Priviledge</a:t>
            </a:r>
            <a:r>
              <a:rPr lang="en-US" sz="2000" dirty="0" smtClean="0">
                <a:latin typeface="Constantia" pitchFamily="18" charset="0"/>
              </a:rPr>
              <a:t> </a:t>
            </a:r>
            <a:r>
              <a:rPr lang="en-US" sz="2000" dirty="0" err="1" smtClean="0">
                <a:latin typeface="Constantia" pitchFamily="18" charset="0"/>
              </a:rPr>
              <a:t>sesuai</a:t>
            </a:r>
            <a:r>
              <a:rPr lang="en-US" sz="2000" dirty="0" smtClean="0">
                <a:latin typeface="Constantia" pitchFamily="18" charset="0"/>
              </a:rPr>
              <a:t> </a:t>
            </a:r>
            <a:r>
              <a:rPr lang="en-US" sz="2000" dirty="0" err="1" smtClean="0">
                <a:latin typeface="Constantia" pitchFamily="18" charset="0"/>
              </a:rPr>
              <a:t>dengan</a:t>
            </a:r>
            <a:r>
              <a:rPr lang="en-US" sz="2000" dirty="0" smtClean="0">
                <a:latin typeface="Constantia" pitchFamily="18" charset="0"/>
              </a:rPr>
              <a:t> job desk </a:t>
            </a:r>
            <a:r>
              <a:rPr lang="en-US" sz="2000" dirty="0" err="1" smtClean="0">
                <a:latin typeface="Constantia" pitchFamily="18" charset="0"/>
              </a:rPr>
              <a:t>kelompok</a:t>
            </a:r>
            <a:r>
              <a:rPr lang="en-US" sz="2000" dirty="0" smtClean="0">
                <a:latin typeface="Constantia" pitchFamily="18" charset="0"/>
              </a:rPr>
              <a:t> </a:t>
            </a:r>
            <a:r>
              <a:rPr lang="en-US" sz="2000" dirty="0" err="1" smtClean="0">
                <a:latin typeface="Constantia" pitchFamily="18" charset="0"/>
              </a:rPr>
              <a:t>ini</a:t>
            </a:r>
            <a:r>
              <a:rPr lang="en-US" sz="2000" dirty="0" smtClean="0">
                <a:latin typeface="Constantia" pitchFamily="18" charset="0"/>
              </a:rPr>
              <a:t> </a:t>
            </a:r>
            <a:r>
              <a:rPr lang="en-US" sz="2000" dirty="0" err="1" smtClean="0">
                <a:latin typeface="Constantia" pitchFamily="18" charset="0"/>
              </a:rPr>
              <a:t>dalam</a:t>
            </a:r>
            <a:r>
              <a:rPr lang="en-US" sz="2000" dirty="0" smtClean="0">
                <a:latin typeface="Constantia" pitchFamily="18" charset="0"/>
              </a:rPr>
              <a:t> </a:t>
            </a:r>
            <a:r>
              <a:rPr lang="en-US" sz="2000" dirty="0" err="1" smtClean="0">
                <a:latin typeface="Constantia" pitchFamily="18" charset="0"/>
              </a:rPr>
              <a:t>menggunakan</a:t>
            </a:r>
            <a:r>
              <a:rPr lang="en-US" sz="2000" dirty="0" smtClean="0">
                <a:latin typeface="Constantia" pitchFamily="18" charset="0"/>
              </a:rPr>
              <a:t> </a:t>
            </a:r>
            <a:r>
              <a:rPr lang="en-US" sz="2000" dirty="0" err="1" smtClean="0">
                <a:latin typeface="Constantia" pitchFamily="18" charset="0"/>
              </a:rPr>
              <a:t>aplikasi</a:t>
            </a:r>
            <a:r>
              <a:rPr lang="en-US" sz="2000" dirty="0" smtClean="0">
                <a:latin typeface="Constantia" pitchFamily="18" charset="0"/>
              </a:rPr>
              <a:t> </a:t>
            </a:r>
            <a:r>
              <a:rPr lang="en-US" sz="2000" dirty="0" err="1" smtClean="0">
                <a:latin typeface="Constantia" pitchFamily="18" charset="0"/>
              </a:rPr>
              <a:t>SLiMS</a:t>
            </a:r>
            <a:endParaRPr lang="en-US" sz="2000" dirty="0" smtClean="0">
              <a:latin typeface="Constantia" pitchFamily="18" charset="0"/>
            </a:endParaRPr>
          </a:p>
          <a:p>
            <a:r>
              <a:rPr lang="en-US" sz="2000" dirty="0" smtClean="0">
                <a:latin typeface="Constantia" pitchFamily="18" charset="0"/>
              </a:rPr>
              <a:t>6. </a:t>
            </a:r>
            <a:r>
              <a:rPr lang="en-US" sz="2000" dirty="0" err="1" smtClean="0">
                <a:latin typeface="Constantia" pitchFamily="18" charset="0"/>
              </a:rPr>
              <a:t>Contreng</a:t>
            </a:r>
            <a:r>
              <a:rPr lang="en-US" sz="2000" dirty="0" smtClean="0">
                <a:latin typeface="Constantia" pitchFamily="18" charset="0"/>
              </a:rPr>
              <a:t> read and write </a:t>
            </a:r>
            <a:r>
              <a:rPr lang="en-US" sz="2000" dirty="0" err="1" smtClean="0">
                <a:latin typeface="Constantia" pitchFamily="18" charset="0"/>
              </a:rPr>
              <a:t>pada</a:t>
            </a:r>
            <a:r>
              <a:rPr lang="en-US" sz="2000" dirty="0" smtClean="0">
                <a:latin typeface="Constantia" pitchFamily="18" charset="0"/>
              </a:rPr>
              <a:t> Bibliography, Master File, Stock Take, Reporting, </a:t>
            </a:r>
            <a:r>
              <a:rPr lang="en-US" sz="2000" dirty="0" err="1" smtClean="0">
                <a:latin typeface="Constantia" pitchFamily="18" charset="0"/>
              </a:rPr>
              <a:t>dan</a:t>
            </a:r>
            <a:r>
              <a:rPr lang="en-US" sz="2000" dirty="0" smtClean="0">
                <a:latin typeface="Constantia" pitchFamily="18" charset="0"/>
              </a:rPr>
              <a:t> Serial Control</a:t>
            </a:r>
          </a:p>
          <a:p>
            <a:r>
              <a:rPr lang="en-US" sz="2000" dirty="0" smtClean="0">
                <a:latin typeface="Constantia" pitchFamily="18" charset="0"/>
              </a:rPr>
              <a:t>7. </a:t>
            </a:r>
            <a:r>
              <a:rPr lang="en-US" sz="2000" dirty="0" err="1" smtClean="0">
                <a:latin typeface="Constantia" pitchFamily="18" charset="0"/>
              </a:rPr>
              <a:t>Contreng</a:t>
            </a:r>
            <a:r>
              <a:rPr lang="en-US" sz="2000" dirty="0" smtClean="0">
                <a:latin typeface="Constantia" pitchFamily="18" charset="0"/>
              </a:rPr>
              <a:t> read </a:t>
            </a:r>
            <a:r>
              <a:rPr lang="en-US" sz="2000" dirty="0" err="1" smtClean="0">
                <a:latin typeface="Constantia" pitchFamily="18" charset="0"/>
              </a:rPr>
              <a:t>pada</a:t>
            </a:r>
            <a:r>
              <a:rPr lang="en-US" sz="2000" dirty="0" smtClean="0">
                <a:latin typeface="Constantia" pitchFamily="18" charset="0"/>
              </a:rPr>
              <a:t> Circulation, Membership</a:t>
            </a:r>
          </a:p>
          <a:p>
            <a:r>
              <a:rPr lang="en-US" sz="2000" dirty="0" smtClean="0">
                <a:latin typeface="Constantia" pitchFamily="18" charset="0"/>
              </a:rPr>
              <a:t>8. Save</a:t>
            </a:r>
          </a:p>
          <a:p>
            <a:r>
              <a:rPr lang="en-US" sz="2000" dirty="0" smtClean="0">
                <a:latin typeface="Constantia" pitchFamily="18" charset="0"/>
              </a:rPr>
              <a:t>9. Kita </a:t>
            </a:r>
            <a:r>
              <a:rPr lang="en-US" sz="2000" dirty="0" err="1" smtClean="0">
                <a:latin typeface="Constantia" pitchFamily="18" charset="0"/>
              </a:rPr>
              <a:t>ulangi</a:t>
            </a:r>
            <a:r>
              <a:rPr lang="en-US" sz="2000" dirty="0" smtClean="0">
                <a:latin typeface="Constantia" pitchFamily="18" charset="0"/>
              </a:rPr>
              <a:t> </a:t>
            </a:r>
            <a:r>
              <a:rPr lang="en-US" sz="2000" dirty="0" err="1" smtClean="0">
                <a:latin typeface="Constantia" pitchFamily="18" charset="0"/>
              </a:rPr>
              <a:t>langkah</a:t>
            </a:r>
            <a:r>
              <a:rPr lang="en-US" sz="2000" dirty="0" smtClean="0">
                <a:latin typeface="Constantia" pitchFamily="18" charset="0"/>
              </a:rPr>
              <a:t> </a:t>
            </a:r>
            <a:r>
              <a:rPr lang="en-US" sz="2000" dirty="0" err="1" smtClean="0">
                <a:latin typeface="Constantia" pitchFamily="18" charset="0"/>
              </a:rPr>
              <a:t>ke</a:t>
            </a:r>
            <a:r>
              <a:rPr lang="en-US" sz="2000" dirty="0" smtClean="0">
                <a:latin typeface="Constantia" pitchFamily="18" charset="0"/>
              </a:rPr>
              <a:t> 3,</a:t>
            </a:r>
          </a:p>
          <a:p>
            <a:r>
              <a:rPr lang="en-US" sz="2000" dirty="0" smtClean="0">
                <a:latin typeface="Constantia" pitchFamily="18" charset="0"/>
              </a:rPr>
              <a:t>10. </a:t>
            </a:r>
            <a:r>
              <a:rPr lang="en-US" sz="2000" dirty="0" err="1" smtClean="0">
                <a:latin typeface="Constantia" pitchFamily="18" charset="0"/>
              </a:rPr>
              <a:t>Kemudian</a:t>
            </a:r>
            <a:r>
              <a:rPr lang="en-US" sz="2000" dirty="0" smtClean="0">
                <a:latin typeface="Constantia" pitchFamily="18" charset="0"/>
              </a:rPr>
              <a:t> </a:t>
            </a:r>
            <a:r>
              <a:rPr lang="en-US" sz="2000" dirty="0" err="1" smtClean="0">
                <a:latin typeface="Constantia" pitchFamily="18" charset="0"/>
              </a:rPr>
              <a:t>isi</a:t>
            </a:r>
            <a:r>
              <a:rPr lang="en-US" sz="2000" dirty="0" smtClean="0">
                <a:latin typeface="Constantia" pitchFamily="18" charset="0"/>
              </a:rPr>
              <a:t> Group Name </a:t>
            </a:r>
            <a:r>
              <a:rPr lang="en-US" sz="2000" dirty="0" err="1" smtClean="0">
                <a:latin typeface="Constantia" pitchFamily="18" charset="0"/>
              </a:rPr>
              <a:t>misalnya</a:t>
            </a:r>
            <a:r>
              <a:rPr lang="en-US" sz="2000" dirty="0" smtClean="0">
                <a:latin typeface="Constantia" pitchFamily="18" charset="0"/>
              </a:rPr>
              <a:t> </a:t>
            </a:r>
            <a:r>
              <a:rPr lang="en-US" sz="2000" dirty="0" err="1" smtClean="0">
                <a:latin typeface="Constantia" pitchFamily="18" charset="0"/>
              </a:rPr>
              <a:t>Sirkulasi</a:t>
            </a:r>
            <a:endParaRPr lang="en-US" sz="2000" dirty="0" smtClean="0">
              <a:latin typeface="Constantia" pitchFamily="18" charset="0"/>
            </a:endParaRPr>
          </a:p>
          <a:p>
            <a:r>
              <a:rPr lang="en-US" sz="2000" dirty="0" smtClean="0">
                <a:latin typeface="Constantia" pitchFamily="18" charset="0"/>
              </a:rPr>
              <a:t>11. </a:t>
            </a:r>
            <a:r>
              <a:rPr lang="en-US" sz="2000" dirty="0" err="1" smtClean="0">
                <a:latin typeface="Constantia" pitchFamily="18" charset="0"/>
              </a:rPr>
              <a:t>Contreng</a:t>
            </a:r>
            <a:r>
              <a:rPr lang="en-US" sz="2000" dirty="0" smtClean="0">
                <a:latin typeface="Constantia" pitchFamily="18" charset="0"/>
              </a:rPr>
              <a:t> read and write </a:t>
            </a:r>
            <a:r>
              <a:rPr lang="en-US" sz="2000" dirty="0" err="1" smtClean="0">
                <a:latin typeface="Constantia" pitchFamily="18" charset="0"/>
              </a:rPr>
              <a:t>pada</a:t>
            </a:r>
            <a:r>
              <a:rPr lang="en-US" sz="2000" dirty="0" smtClean="0">
                <a:latin typeface="Constantia" pitchFamily="18" charset="0"/>
              </a:rPr>
              <a:t> Circulation, Membership, Reporting, Stock Take,</a:t>
            </a:r>
          </a:p>
          <a:p>
            <a:r>
              <a:rPr lang="en-US" sz="2000" dirty="0" smtClean="0">
                <a:latin typeface="Constantia" pitchFamily="18" charset="0"/>
              </a:rPr>
              <a:t>12. </a:t>
            </a:r>
            <a:r>
              <a:rPr lang="en-US" sz="2000" dirty="0" err="1" smtClean="0">
                <a:latin typeface="Constantia" pitchFamily="18" charset="0"/>
              </a:rPr>
              <a:t>Contreng</a:t>
            </a:r>
            <a:r>
              <a:rPr lang="en-US" sz="2000" dirty="0" smtClean="0">
                <a:latin typeface="Constantia" pitchFamily="18" charset="0"/>
              </a:rPr>
              <a:t> read </a:t>
            </a:r>
            <a:r>
              <a:rPr lang="en-US" sz="2000" dirty="0" err="1" smtClean="0">
                <a:latin typeface="Constantia" pitchFamily="18" charset="0"/>
              </a:rPr>
              <a:t>pada</a:t>
            </a:r>
            <a:r>
              <a:rPr lang="en-US" sz="2000" dirty="0" smtClean="0">
                <a:latin typeface="Constantia" pitchFamily="18" charset="0"/>
              </a:rPr>
              <a:t> Bibliography, Master File, </a:t>
            </a:r>
            <a:r>
              <a:rPr lang="en-US" sz="2000" dirty="0" err="1" smtClean="0">
                <a:latin typeface="Constantia" pitchFamily="18" charset="0"/>
              </a:rPr>
              <a:t>dan</a:t>
            </a:r>
            <a:r>
              <a:rPr lang="en-US" sz="2000" dirty="0" smtClean="0">
                <a:latin typeface="Constantia" pitchFamily="18" charset="0"/>
              </a:rPr>
              <a:t> Serial Control</a:t>
            </a:r>
            <a:endParaRPr lang="en-US" sz="2000" dirty="0">
              <a:latin typeface="Constant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914400"/>
            <a:ext cx="7010400" cy="4401205"/>
          </a:xfrm>
          <a:prstGeom prst="rect">
            <a:avLst/>
          </a:prstGeom>
        </p:spPr>
        <p:txBody>
          <a:bodyPr wrap="square">
            <a:spAutoFit/>
          </a:bodyPr>
          <a:lstStyle/>
          <a:p>
            <a:r>
              <a:rPr lang="en-US" sz="2800" dirty="0" err="1" smtClean="0">
                <a:latin typeface="Constantia" pitchFamily="18" charset="0"/>
              </a:rPr>
              <a:t>Apabila</a:t>
            </a:r>
            <a:r>
              <a:rPr lang="en-US" sz="2800" dirty="0" smtClean="0">
                <a:latin typeface="Constantia" pitchFamily="18" charset="0"/>
              </a:rPr>
              <a:t> </a:t>
            </a:r>
            <a:r>
              <a:rPr lang="en-US" sz="2800" dirty="0" err="1" smtClean="0">
                <a:latin typeface="Constantia" pitchFamily="18" charset="0"/>
              </a:rPr>
              <a:t>telah</a:t>
            </a:r>
            <a:r>
              <a:rPr lang="en-US" sz="2800" dirty="0" smtClean="0">
                <a:latin typeface="Constantia" pitchFamily="18" charset="0"/>
              </a:rPr>
              <a:t> </a:t>
            </a:r>
            <a:r>
              <a:rPr lang="en-US" sz="2800" dirty="0" err="1" smtClean="0">
                <a:latin typeface="Constantia" pitchFamily="18" charset="0"/>
              </a:rPr>
              <a:t>selesai</a:t>
            </a:r>
            <a:r>
              <a:rPr lang="en-US" sz="2800" dirty="0" smtClean="0">
                <a:latin typeface="Constantia" pitchFamily="18" charset="0"/>
              </a:rPr>
              <a:t> </a:t>
            </a:r>
            <a:r>
              <a:rPr lang="en-US" sz="2800" dirty="0" err="1" smtClean="0">
                <a:latin typeface="Constantia" pitchFamily="18" charset="0"/>
              </a:rPr>
              <a:t>mendefinisikan</a:t>
            </a:r>
            <a:r>
              <a:rPr lang="en-US" sz="2800" dirty="0" smtClean="0">
                <a:latin typeface="Constantia" pitchFamily="18" charset="0"/>
              </a:rPr>
              <a:t> </a:t>
            </a:r>
            <a:r>
              <a:rPr lang="en-US" sz="2800" dirty="0" err="1" smtClean="0">
                <a:latin typeface="Constantia" pitchFamily="18" charset="0"/>
              </a:rPr>
              <a:t>tipe</a:t>
            </a:r>
            <a:r>
              <a:rPr lang="en-US" sz="2800" dirty="0" smtClean="0">
                <a:latin typeface="Constantia" pitchFamily="18" charset="0"/>
              </a:rPr>
              <a:t> </a:t>
            </a:r>
            <a:r>
              <a:rPr lang="en-US" sz="2800" dirty="0" err="1" smtClean="0">
                <a:latin typeface="Constantia" pitchFamily="18" charset="0"/>
              </a:rPr>
              <a:t>koleksi</a:t>
            </a:r>
            <a:r>
              <a:rPr lang="en-US" sz="2800" dirty="0" smtClean="0">
                <a:latin typeface="Constantia" pitchFamily="18" charset="0"/>
              </a:rPr>
              <a:t>, </a:t>
            </a:r>
            <a:r>
              <a:rPr lang="en-US" sz="2800" dirty="0" err="1" smtClean="0">
                <a:latin typeface="Constantia" pitchFamily="18" charset="0"/>
              </a:rPr>
              <a:t>tipe</a:t>
            </a:r>
            <a:r>
              <a:rPr lang="en-US" sz="2800" dirty="0" smtClean="0">
                <a:latin typeface="Constantia" pitchFamily="18" charset="0"/>
              </a:rPr>
              <a:t> </a:t>
            </a:r>
            <a:r>
              <a:rPr lang="en-US" sz="2800" dirty="0" err="1" smtClean="0">
                <a:latin typeface="Constantia" pitchFamily="18" charset="0"/>
              </a:rPr>
              <a:t>keanggotan</a:t>
            </a:r>
            <a:r>
              <a:rPr lang="en-US" sz="2800" dirty="0" smtClean="0">
                <a:latin typeface="Constantia" pitchFamily="18" charset="0"/>
              </a:rPr>
              <a:t>, </a:t>
            </a:r>
            <a:r>
              <a:rPr lang="en-US" sz="2800" dirty="0" err="1" smtClean="0">
                <a:latin typeface="Constantia" pitchFamily="18" charset="0"/>
              </a:rPr>
              <a:t>aturan</a:t>
            </a:r>
            <a:r>
              <a:rPr lang="en-US" sz="2800" dirty="0" smtClean="0">
                <a:latin typeface="Constantia" pitchFamily="18" charset="0"/>
              </a:rPr>
              <a:t> </a:t>
            </a:r>
            <a:r>
              <a:rPr lang="en-US" sz="2800" dirty="0" err="1" smtClean="0">
                <a:latin typeface="Constantia" pitchFamily="18" charset="0"/>
              </a:rPr>
              <a:t>peminjaman</a:t>
            </a:r>
            <a:r>
              <a:rPr lang="en-US" sz="2800" dirty="0" smtClean="0">
                <a:latin typeface="Constantia" pitchFamily="18" charset="0"/>
              </a:rPr>
              <a:t>, </a:t>
            </a:r>
            <a:r>
              <a:rPr lang="en-US" sz="2800" dirty="0" err="1" smtClean="0">
                <a:latin typeface="Constantia" pitchFamily="18" charset="0"/>
              </a:rPr>
              <a:t>kelompok</a:t>
            </a:r>
            <a:r>
              <a:rPr lang="en-US" sz="2800" dirty="0" smtClean="0">
                <a:latin typeface="Constantia" pitchFamily="18" charset="0"/>
              </a:rPr>
              <a:t> user, </a:t>
            </a:r>
            <a:r>
              <a:rPr lang="en-US" sz="2800" dirty="0" err="1" smtClean="0">
                <a:latin typeface="Constantia" pitchFamily="18" charset="0"/>
              </a:rPr>
              <a:t>dan</a:t>
            </a:r>
            <a:r>
              <a:rPr lang="en-US" sz="2800" dirty="0" smtClean="0">
                <a:latin typeface="Constantia" pitchFamily="18" charset="0"/>
              </a:rPr>
              <a:t> user </a:t>
            </a:r>
            <a:r>
              <a:rPr lang="en-US" sz="2800" dirty="0" err="1" smtClean="0">
                <a:latin typeface="Constantia" pitchFamily="18" charset="0"/>
              </a:rPr>
              <a:t>pada</a:t>
            </a:r>
            <a:r>
              <a:rPr lang="en-US" sz="2800" dirty="0" smtClean="0">
                <a:latin typeface="Constantia" pitchFamily="18" charset="0"/>
              </a:rPr>
              <a:t> </a:t>
            </a:r>
            <a:r>
              <a:rPr lang="en-US" sz="2800" dirty="0" err="1" smtClean="0">
                <a:latin typeface="Constantia" pitchFamily="18" charset="0"/>
              </a:rPr>
              <a:t>SLiMS</a:t>
            </a:r>
            <a:r>
              <a:rPr lang="en-US" sz="2800" dirty="0" smtClean="0">
                <a:latin typeface="Constantia" pitchFamily="18" charset="0"/>
              </a:rPr>
              <a:t>, </a:t>
            </a:r>
            <a:r>
              <a:rPr lang="en-US" sz="2800" dirty="0" err="1" smtClean="0">
                <a:latin typeface="Constantia" pitchFamily="18" charset="0"/>
              </a:rPr>
              <a:t>maka</a:t>
            </a:r>
            <a:r>
              <a:rPr lang="en-US" sz="2800" dirty="0" smtClean="0">
                <a:latin typeface="Constantia" pitchFamily="18" charset="0"/>
              </a:rPr>
              <a:t> </a:t>
            </a:r>
            <a:r>
              <a:rPr lang="en-US" sz="2800" dirty="0" err="1" smtClean="0">
                <a:latin typeface="Constantia" pitchFamily="18" charset="0"/>
              </a:rPr>
              <a:t>secara</a:t>
            </a:r>
            <a:r>
              <a:rPr lang="en-US" sz="2800" dirty="0" smtClean="0">
                <a:latin typeface="Constantia" pitchFamily="18" charset="0"/>
              </a:rPr>
              <a:t> </a:t>
            </a:r>
            <a:r>
              <a:rPr lang="en-US" sz="2800" dirty="0" err="1" smtClean="0">
                <a:latin typeface="Constantia" pitchFamily="18" charset="0"/>
              </a:rPr>
              <a:t>umum</a:t>
            </a:r>
            <a:r>
              <a:rPr lang="en-US" sz="2800" dirty="0" smtClean="0">
                <a:latin typeface="Constantia" pitchFamily="18" charset="0"/>
              </a:rPr>
              <a:t> </a:t>
            </a:r>
            <a:r>
              <a:rPr lang="en-US" sz="2800" dirty="0" err="1" smtClean="0">
                <a:latin typeface="Constantia" pitchFamily="18" charset="0"/>
              </a:rPr>
              <a:t>aplikasi</a:t>
            </a:r>
            <a:r>
              <a:rPr lang="en-US" sz="2800" dirty="0" smtClean="0">
                <a:latin typeface="Constantia" pitchFamily="18" charset="0"/>
              </a:rPr>
              <a:t> </a:t>
            </a:r>
            <a:r>
              <a:rPr lang="en-US" sz="2800" dirty="0" err="1" smtClean="0">
                <a:latin typeface="Constantia" pitchFamily="18" charset="0"/>
              </a:rPr>
              <a:t>ini</a:t>
            </a:r>
            <a:r>
              <a:rPr lang="en-US" sz="2800" dirty="0" smtClean="0">
                <a:latin typeface="Constantia" pitchFamily="18" charset="0"/>
              </a:rPr>
              <a:t> </a:t>
            </a:r>
            <a:r>
              <a:rPr lang="en-US" sz="2800" dirty="0" err="1" smtClean="0">
                <a:latin typeface="Constantia" pitchFamily="18" charset="0"/>
              </a:rPr>
              <a:t>sudah</a:t>
            </a:r>
            <a:r>
              <a:rPr lang="en-US" sz="2800" dirty="0" smtClean="0">
                <a:latin typeface="Constantia" pitchFamily="18" charset="0"/>
              </a:rPr>
              <a:t> </a:t>
            </a:r>
            <a:r>
              <a:rPr lang="en-US" sz="2800" dirty="0" err="1" smtClean="0">
                <a:latin typeface="Constantia" pitchFamily="18" charset="0"/>
              </a:rPr>
              <a:t>dapat</a:t>
            </a:r>
            <a:r>
              <a:rPr lang="en-US" sz="2800" dirty="0" smtClean="0">
                <a:latin typeface="Constantia" pitchFamily="18" charset="0"/>
              </a:rPr>
              <a:t> </a:t>
            </a:r>
            <a:r>
              <a:rPr lang="en-US" sz="2800" dirty="0" err="1" smtClean="0">
                <a:latin typeface="Constantia" pitchFamily="18" charset="0"/>
              </a:rPr>
              <a:t>digunakan</a:t>
            </a:r>
            <a:r>
              <a:rPr lang="en-US" sz="2800" dirty="0" smtClean="0">
                <a:latin typeface="Constantia" pitchFamily="18" charset="0"/>
              </a:rPr>
              <a:t> </a:t>
            </a:r>
            <a:r>
              <a:rPr lang="en-US" sz="2800" dirty="0" err="1" smtClean="0">
                <a:latin typeface="Constantia" pitchFamily="18" charset="0"/>
              </a:rPr>
              <a:t>untuk</a:t>
            </a:r>
            <a:r>
              <a:rPr lang="en-US" sz="2800" dirty="0" smtClean="0">
                <a:latin typeface="Constantia" pitchFamily="18" charset="0"/>
              </a:rPr>
              <a:t> </a:t>
            </a:r>
            <a:r>
              <a:rPr lang="en-US" sz="2800" dirty="0" err="1" smtClean="0">
                <a:latin typeface="Constantia" pitchFamily="18" charset="0"/>
              </a:rPr>
              <a:t>mengatur</a:t>
            </a:r>
            <a:r>
              <a:rPr lang="en-US" sz="2800" dirty="0" smtClean="0">
                <a:latin typeface="Constantia" pitchFamily="18" charset="0"/>
              </a:rPr>
              <a:t> </a:t>
            </a:r>
            <a:r>
              <a:rPr lang="en-US" sz="2800" dirty="0" err="1" smtClean="0">
                <a:latin typeface="Constantia" pitchFamily="18" charset="0"/>
              </a:rPr>
              <a:t>manajemen</a:t>
            </a:r>
            <a:r>
              <a:rPr lang="en-US" sz="2800" dirty="0" smtClean="0">
                <a:latin typeface="Constantia" pitchFamily="18" charset="0"/>
              </a:rPr>
              <a:t> </a:t>
            </a:r>
            <a:r>
              <a:rPr lang="en-US" sz="2800" dirty="0" err="1" smtClean="0">
                <a:latin typeface="Constantia" pitchFamily="18" charset="0"/>
              </a:rPr>
              <a:t>operasional</a:t>
            </a:r>
            <a:r>
              <a:rPr lang="en-US" sz="2800" dirty="0" smtClean="0">
                <a:latin typeface="Constantia" pitchFamily="18" charset="0"/>
              </a:rPr>
              <a:t> </a:t>
            </a:r>
            <a:r>
              <a:rPr lang="en-US" sz="2800" dirty="0" err="1" smtClean="0">
                <a:latin typeface="Constantia" pitchFamily="18" charset="0"/>
              </a:rPr>
              <a:t>perpustakaan</a:t>
            </a:r>
            <a:r>
              <a:rPr lang="en-US" sz="2800" dirty="0" smtClean="0">
                <a:latin typeface="Constantia" pitchFamily="18" charset="0"/>
              </a:rPr>
              <a:t> </a:t>
            </a:r>
            <a:r>
              <a:rPr lang="en-US" sz="2800" dirty="0" err="1" smtClean="0">
                <a:latin typeface="Constantia" pitchFamily="18" charset="0"/>
              </a:rPr>
              <a:t>mulai</a:t>
            </a:r>
            <a:r>
              <a:rPr lang="en-US" sz="2800" dirty="0" smtClean="0">
                <a:latin typeface="Constantia" pitchFamily="18" charset="0"/>
              </a:rPr>
              <a:t> </a:t>
            </a:r>
            <a:r>
              <a:rPr lang="en-US" sz="2800" dirty="0" err="1" smtClean="0">
                <a:latin typeface="Constantia" pitchFamily="18" charset="0"/>
              </a:rPr>
              <a:t>dari</a:t>
            </a:r>
            <a:r>
              <a:rPr lang="en-US" sz="2800" dirty="0" smtClean="0">
                <a:latin typeface="Constantia" pitchFamily="18" charset="0"/>
              </a:rPr>
              <a:t> </a:t>
            </a:r>
            <a:r>
              <a:rPr lang="en-US" sz="2800" dirty="0" err="1" smtClean="0">
                <a:latin typeface="Constantia" pitchFamily="18" charset="0"/>
              </a:rPr>
              <a:t>pengolahan</a:t>
            </a:r>
            <a:r>
              <a:rPr lang="en-US" sz="2800" dirty="0" smtClean="0">
                <a:latin typeface="Constantia" pitchFamily="18" charset="0"/>
              </a:rPr>
              <a:t> </a:t>
            </a:r>
            <a:r>
              <a:rPr lang="en-US" sz="2800" dirty="0" err="1" smtClean="0">
                <a:latin typeface="Constantia" pitchFamily="18" charset="0"/>
              </a:rPr>
              <a:t>koleksi</a:t>
            </a:r>
            <a:r>
              <a:rPr lang="en-US" sz="2800" dirty="0" smtClean="0">
                <a:latin typeface="Constantia" pitchFamily="18" charset="0"/>
              </a:rPr>
              <a:t>, </a:t>
            </a:r>
            <a:r>
              <a:rPr lang="en-US" sz="2800" dirty="0" err="1" smtClean="0">
                <a:latin typeface="Constantia" pitchFamily="18" charset="0"/>
              </a:rPr>
              <a:t>layanan</a:t>
            </a:r>
            <a:r>
              <a:rPr lang="en-US" sz="2800" dirty="0" smtClean="0">
                <a:latin typeface="Constantia" pitchFamily="18" charset="0"/>
              </a:rPr>
              <a:t> </a:t>
            </a:r>
            <a:r>
              <a:rPr lang="en-US" sz="2800" dirty="0" err="1" smtClean="0">
                <a:latin typeface="Constantia" pitchFamily="18" charset="0"/>
              </a:rPr>
              <a:t>peminjaman</a:t>
            </a:r>
            <a:r>
              <a:rPr lang="en-US" sz="2800" dirty="0" smtClean="0">
                <a:latin typeface="Constantia" pitchFamily="18" charset="0"/>
              </a:rPr>
              <a:t> </a:t>
            </a:r>
            <a:r>
              <a:rPr lang="en-US" sz="2800" dirty="0" err="1" smtClean="0">
                <a:latin typeface="Constantia" pitchFamily="18" charset="0"/>
              </a:rPr>
              <a:t>dan</a:t>
            </a:r>
            <a:r>
              <a:rPr lang="en-US" sz="2800" dirty="0" smtClean="0">
                <a:latin typeface="Constantia" pitchFamily="18" charset="0"/>
              </a:rPr>
              <a:t> </a:t>
            </a:r>
            <a:r>
              <a:rPr lang="en-US" sz="2800" dirty="0" err="1" smtClean="0">
                <a:latin typeface="Constantia" pitchFamily="18" charset="0"/>
              </a:rPr>
              <a:t>pengembalian</a:t>
            </a:r>
            <a:r>
              <a:rPr lang="en-US" sz="2800" dirty="0" smtClean="0">
                <a:latin typeface="Constantia" pitchFamily="18" charset="0"/>
              </a:rPr>
              <a:t>, </a:t>
            </a:r>
            <a:r>
              <a:rPr lang="en-US" sz="2800" dirty="0" err="1" smtClean="0">
                <a:latin typeface="Constantia" pitchFamily="18" charset="0"/>
              </a:rPr>
              <a:t>stockopname</a:t>
            </a:r>
            <a:r>
              <a:rPr lang="en-US" sz="2800" dirty="0" smtClean="0">
                <a:latin typeface="Constantia" pitchFamily="18" charset="0"/>
              </a:rPr>
              <a:t>, </a:t>
            </a:r>
            <a:r>
              <a:rPr lang="en-US" sz="2800" dirty="0" err="1" smtClean="0">
                <a:latin typeface="Constantia" pitchFamily="18" charset="0"/>
              </a:rPr>
              <a:t>hingga</a:t>
            </a:r>
            <a:r>
              <a:rPr lang="en-US" sz="2800" dirty="0" smtClean="0">
                <a:latin typeface="Constantia" pitchFamily="18" charset="0"/>
              </a:rPr>
              <a:t> </a:t>
            </a:r>
            <a:r>
              <a:rPr lang="en-US" sz="2800" dirty="0" err="1" smtClean="0">
                <a:latin typeface="Constantia" pitchFamily="18" charset="0"/>
              </a:rPr>
              <a:t>membuat</a:t>
            </a:r>
            <a:r>
              <a:rPr lang="en-US" sz="2800" dirty="0" smtClean="0">
                <a:latin typeface="Constantia" pitchFamily="18" charset="0"/>
              </a:rPr>
              <a:t> </a:t>
            </a:r>
            <a:r>
              <a:rPr lang="en-US" sz="2800" dirty="0" err="1" smtClean="0">
                <a:latin typeface="Constantia" pitchFamily="18" charset="0"/>
              </a:rPr>
              <a:t>laporan</a:t>
            </a:r>
            <a:r>
              <a:rPr lang="en-US" sz="2800" dirty="0" smtClean="0">
                <a:latin typeface="Constantia" pitchFamily="18" charset="0"/>
              </a:rPr>
              <a:t> </a:t>
            </a:r>
            <a:r>
              <a:rPr lang="en-US" sz="2800" dirty="0" err="1" smtClean="0">
                <a:latin typeface="Constantia" pitchFamily="18" charset="0"/>
              </a:rPr>
              <a:t>statistik</a:t>
            </a:r>
            <a:r>
              <a:rPr lang="en-US" sz="2800" dirty="0" smtClean="0">
                <a:latin typeface="Constantia" pitchFamily="18" charset="0"/>
              </a:rPr>
              <a:t> </a:t>
            </a:r>
            <a:r>
              <a:rPr lang="en-US" sz="2800" dirty="0" err="1" smtClean="0">
                <a:latin typeface="Constantia" pitchFamily="18" charset="0"/>
              </a:rPr>
              <a:t>perpustakaan</a:t>
            </a:r>
            <a:r>
              <a:rPr lang="en-US" sz="2800" dirty="0" smtClean="0">
                <a:latin typeface="Constantia" pitchFamily="18" charset="0"/>
              </a:rPr>
              <a:t>.</a:t>
            </a:r>
            <a:endParaRPr lang="en-US" sz="2800" dirty="0">
              <a:latin typeface="Constant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smtClean="0">
                <a:solidFill>
                  <a:schemeClr val="accent1"/>
                </a:solidFill>
              </a:rPr>
              <a:t>Mengolah</a:t>
            </a:r>
            <a:r>
              <a:rPr lang="en-US" sz="4400" dirty="0" smtClean="0">
                <a:solidFill>
                  <a:schemeClr val="accent1"/>
                </a:solidFill>
              </a:rPr>
              <a:t> </a:t>
            </a:r>
            <a:r>
              <a:rPr lang="en-US" sz="4400" dirty="0" err="1" smtClean="0">
                <a:solidFill>
                  <a:schemeClr val="accent1"/>
                </a:solidFill>
              </a:rPr>
              <a:t>Koleksi</a:t>
            </a:r>
            <a:r>
              <a:rPr lang="en-US" sz="4400" dirty="0" smtClean="0">
                <a:solidFill>
                  <a:schemeClr val="accent1"/>
                </a:solidFill>
              </a:rPr>
              <a:t> </a:t>
            </a:r>
            <a:r>
              <a:rPr lang="en-US" sz="4400" dirty="0" err="1" smtClean="0">
                <a:solidFill>
                  <a:schemeClr val="accent1"/>
                </a:solidFill>
              </a:rPr>
              <a:t>di</a:t>
            </a:r>
            <a:r>
              <a:rPr lang="en-US" sz="4400" dirty="0" smtClean="0">
                <a:solidFill>
                  <a:schemeClr val="accent1"/>
                </a:solidFill>
              </a:rPr>
              <a:t> </a:t>
            </a:r>
            <a:r>
              <a:rPr lang="en-US" sz="4400" dirty="0" err="1" smtClean="0">
                <a:solidFill>
                  <a:schemeClr val="accent1"/>
                </a:solidFill>
              </a:rPr>
              <a:t>Perpustakaan</a:t>
            </a:r>
            <a:endParaRPr lang="en-US" sz="4400" dirty="0">
              <a:solidFill>
                <a:schemeClr val="accent1"/>
              </a:solidFill>
            </a:endParaRPr>
          </a:p>
        </p:txBody>
      </p:sp>
      <p:sp>
        <p:nvSpPr>
          <p:cNvPr id="3" name="Text Placeholder 2"/>
          <p:cNvSpPr>
            <a:spLocks noGrp="1"/>
          </p:cNvSpPr>
          <p:nvPr>
            <p:ph type="body"/>
          </p:nvPr>
        </p:nvSpPr>
        <p:spPr>
          <a:xfrm>
            <a:off x="457200" y="2514600"/>
            <a:ext cx="8229240" cy="3809520"/>
          </a:xfrm>
        </p:spPr>
        <p:txBody>
          <a:bodyPr/>
          <a:lstStyle/>
          <a:p>
            <a:r>
              <a:rPr lang="en-US" sz="2400" dirty="0" err="1" smtClean="0">
                <a:latin typeface="Constantia" pitchFamily="18" charset="0"/>
              </a:rPr>
              <a:t>Aplikasi</a:t>
            </a:r>
            <a:r>
              <a:rPr lang="en-US" sz="2400" dirty="0" smtClean="0">
                <a:latin typeface="Constantia" pitchFamily="18" charset="0"/>
              </a:rPr>
              <a:t> </a:t>
            </a:r>
            <a:r>
              <a:rPr lang="en-US" sz="2400" dirty="0" err="1" smtClean="0">
                <a:latin typeface="Constantia" pitchFamily="18" charset="0"/>
              </a:rPr>
              <a:t>SLiMS</a:t>
            </a:r>
            <a:r>
              <a:rPr lang="en-US" sz="2400" dirty="0" smtClean="0">
                <a:latin typeface="Constantia" pitchFamily="18" charset="0"/>
              </a:rPr>
              <a:t> </a:t>
            </a:r>
            <a:r>
              <a:rPr lang="en-US" sz="2400" dirty="0" err="1" smtClean="0">
                <a:latin typeface="Constantia" pitchFamily="18" charset="0"/>
              </a:rPr>
              <a:t>dapat</a:t>
            </a:r>
            <a:r>
              <a:rPr lang="en-US" sz="2400" dirty="0" smtClean="0">
                <a:latin typeface="Constantia" pitchFamily="18" charset="0"/>
              </a:rPr>
              <a:t> </a:t>
            </a:r>
            <a:r>
              <a:rPr lang="en-US" sz="2400" dirty="0" err="1" smtClean="0">
                <a:latin typeface="Constantia" pitchFamily="18" charset="0"/>
              </a:rPr>
              <a:t>dimanfaatkan</a:t>
            </a:r>
            <a:r>
              <a:rPr lang="en-US" sz="2400" dirty="0" smtClean="0">
                <a:latin typeface="Constantia" pitchFamily="18" charset="0"/>
              </a:rPr>
              <a:t> </a:t>
            </a:r>
            <a:r>
              <a:rPr lang="en-US" sz="2400" dirty="0" err="1" smtClean="0">
                <a:latin typeface="Constantia" pitchFamily="18" charset="0"/>
              </a:rPr>
              <a:t>oleh</a:t>
            </a:r>
            <a:r>
              <a:rPr lang="en-US" sz="2400" dirty="0" smtClean="0">
                <a:latin typeface="Constantia" pitchFamily="18" charset="0"/>
              </a:rPr>
              <a:t> </a:t>
            </a:r>
            <a:r>
              <a:rPr lang="en-US" sz="2400" dirty="0" err="1" smtClean="0">
                <a:latin typeface="Constantia" pitchFamily="18" charset="0"/>
              </a:rPr>
              <a:t>staf</a:t>
            </a:r>
            <a:r>
              <a:rPr lang="en-US" sz="2400" dirty="0" smtClean="0">
                <a:latin typeface="Constantia" pitchFamily="18" charset="0"/>
              </a:rPr>
              <a:t> </a:t>
            </a:r>
            <a:r>
              <a:rPr lang="en-US" sz="2400" dirty="0" err="1" smtClean="0">
                <a:latin typeface="Constantia" pitchFamily="18" charset="0"/>
              </a:rPr>
              <a:t>perpustakaan</a:t>
            </a:r>
            <a:r>
              <a:rPr lang="en-US" sz="2400" dirty="0" smtClean="0">
                <a:latin typeface="Constantia" pitchFamily="18" charset="0"/>
              </a:rPr>
              <a:t> yang </a:t>
            </a:r>
            <a:r>
              <a:rPr lang="en-US" sz="2400" dirty="0" err="1" smtClean="0">
                <a:latin typeface="Constantia" pitchFamily="18" charset="0"/>
              </a:rPr>
              <a:t>ditugaskan</a:t>
            </a:r>
            <a:r>
              <a:rPr lang="en-US" sz="2400" dirty="0" smtClean="0">
                <a:latin typeface="Constantia" pitchFamily="18" charset="0"/>
              </a:rPr>
              <a:t> </a:t>
            </a:r>
            <a:r>
              <a:rPr lang="en-US" sz="2400" dirty="0" err="1" smtClean="0">
                <a:latin typeface="Constantia" pitchFamily="18" charset="0"/>
              </a:rPr>
              <a:t>untuk</a:t>
            </a:r>
            <a:r>
              <a:rPr lang="en-US" sz="2400" dirty="0" smtClean="0">
                <a:latin typeface="Constantia" pitchFamily="18" charset="0"/>
              </a:rPr>
              <a:t> </a:t>
            </a:r>
            <a:r>
              <a:rPr lang="en-US" sz="2400" dirty="0" err="1" smtClean="0">
                <a:latin typeface="Constantia" pitchFamily="18" charset="0"/>
              </a:rPr>
              <a:t>mengolah</a:t>
            </a:r>
            <a:r>
              <a:rPr lang="en-US" sz="2400" dirty="0" smtClean="0">
                <a:latin typeface="Constantia" pitchFamily="18" charset="0"/>
              </a:rPr>
              <a:t> </a:t>
            </a:r>
            <a:r>
              <a:rPr lang="en-US" sz="2400" dirty="0" err="1" smtClean="0">
                <a:latin typeface="Constantia" pitchFamily="18" charset="0"/>
              </a:rPr>
              <a:t>koleksi</a:t>
            </a:r>
            <a:r>
              <a:rPr lang="en-US" sz="2400" dirty="0" smtClean="0">
                <a:latin typeface="Constantia" pitchFamily="18" charset="0"/>
              </a:rPr>
              <a:t> </a:t>
            </a:r>
            <a:r>
              <a:rPr lang="en-US" sz="2400" dirty="0" err="1" smtClean="0">
                <a:latin typeface="Constantia" pitchFamily="18" charset="0"/>
              </a:rPr>
              <a:t>perpustakaan</a:t>
            </a:r>
            <a:r>
              <a:rPr lang="en-US" sz="2400" dirty="0" smtClean="0">
                <a:latin typeface="Constantia" pitchFamily="18" charset="0"/>
              </a:rPr>
              <a:t>. </a:t>
            </a:r>
            <a:r>
              <a:rPr lang="en-US" sz="2400" dirty="0" err="1" smtClean="0">
                <a:latin typeface="Constantia" pitchFamily="18" charset="0"/>
              </a:rPr>
              <a:t>Namun</a:t>
            </a:r>
            <a:r>
              <a:rPr lang="en-US" sz="2400" dirty="0" smtClean="0">
                <a:latin typeface="Constantia" pitchFamily="18" charset="0"/>
              </a:rPr>
              <a:t> </a:t>
            </a:r>
            <a:r>
              <a:rPr lang="en-US" sz="2400" dirty="0" err="1" smtClean="0">
                <a:latin typeface="Constantia" pitchFamily="18" charset="0"/>
              </a:rPr>
              <a:t>sebelum</a:t>
            </a:r>
            <a:r>
              <a:rPr lang="en-US" sz="2400" dirty="0" smtClean="0">
                <a:latin typeface="Constantia" pitchFamily="18" charset="0"/>
              </a:rPr>
              <a:t> </a:t>
            </a:r>
            <a:r>
              <a:rPr lang="en-US" sz="2400" dirty="0" err="1" smtClean="0">
                <a:latin typeface="Constantia" pitchFamily="18" charset="0"/>
              </a:rPr>
              <a:t>memulai</a:t>
            </a:r>
            <a:r>
              <a:rPr lang="en-US" sz="2400" dirty="0" smtClean="0">
                <a:latin typeface="Constantia" pitchFamily="18" charset="0"/>
              </a:rPr>
              <a:t> </a:t>
            </a:r>
            <a:r>
              <a:rPr lang="en-US" sz="2400" dirty="0" err="1" smtClean="0">
                <a:latin typeface="Constantia" pitchFamily="18" charset="0"/>
              </a:rPr>
              <a:t>kegiatan</a:t>
            </a:r>
            <a:r>
              <a:rPr lang="en-US" sz="2400" dirty="0" smtClean="0">
                <a:latin typeface="Constantia" pitchFamily="18" charset="0"/>
              </a:rPr>
              <a:t> </a:t>
            </a:r>
            <a:r>
              <a:rPr lang="en-US" sz="2400" dirty="0" err="1" smtClean="0">
                <a:latin typeface="Constantia" pitchFamily="18" charset="0"/>
              </a:rPr>
              <a:t>mengolah</a:t>
            </a:r>
            <a:r>
              <a:rPr lang="en-US" sz="2400" dirty="0" smtClean="0">
                <a:latin typeface="Constantia" pitchFamily="18" charset="0"/>
              </a:rPr>
              <a:t> </a:t>
            </a:r>
            <a:r>
              <a:rPr lang="en-US" sz="2400" dirty="0" err="1" smtClean="0">
                <a:latin typeface="Constantia" pitchFamily="18" charset="0"/>
              </a:rPr>
              <a:t>koleksi</a:t>
            </a:r>
            <a:r>
              <a:rPr lang="en-US" sz="2400" dirty="0" smtClean="0">
                <a:latin typeface="Constantia" pitchFamily="18" charset="0"/>
              </a:rPr>
              <a:t> </a:t>
            </a:r>
            <a:r>
              <a:rPr lang="en-US" sz="2400" dirty="0" err="1" smtClean="0">
                <a:latin typeface="Constantia" pitchFamily="18" charset="0"/>
              </a:rPr>
              <a:t>perpustakaan</a:t>
            </a:r>
            <a:r>
              <a:rPr lang="en-US" sz="2400" dirty="0" smtClean="0">
                <a:latin typeface="Constantia" pitchFamily="18" charset="0"/>
              </a:rPr>
              <a:t> </a:t>
            </a:r>
            <a:r>
              <a:rPr lang="en-US" sz="2400" dirty="0" err="1" smtClean="0">
                <a:latin typeface="Constantia" pitchFamily="18" charset="0"/>
              </a:rPr>
              <a:t>menggunakan</a:t>
            </a:r>
            <a:r>
              <a:rPr lang="en-US" sz="2400" dirty="0" smtClean="0">
                <a:latin typeface="Constantia" pitchFamily="18" charset="0"/>
              </a:rPr>
              <a:t> </a:t>
            </a:r>
            <a:r>
              <a:rPr lang="en-US" sz="2400" dirty="0" err="1" smtClean="0">
                <a:latin typeface="Constantia" pitchFamily="18" charset="0"/>
              </a:rPr>
              <a:t>SLiMS</a:t>
            </a:r>
            <a:r>
              <a:rPr lang="en-US" sz="2400" dirty="0" smtClean="0">
                <a:latin typeface="Constantia" pitchFamily="18" charset="0"/>
              </a:rPr>
              <a:t>, </a:t>
            </a:r>
            <a:r>
              <a:rPr lang="en-US" sz="2400" dirty="0" err="1" smtClean="0">
                <a:latin typeface="Constantia" pitchFamily="18" charset="0"/>
              </a:rPr>
              <a:t>staf</a:t>
            </a:r>
            <a:r>
              <a:rPr lang="en-US" sz="2400" dirty="0" smtClean="0">
                <a:latin typeface="Constantia" pitchFamily="18" charset="0"/>
              </a:rPr>
              <a:t> </a:t>
            </a:r>
            <a:r>
              <a:rPr lang="en-US" sz="2400" dirty="0" err="1" smtClean="0">
                <a:latin typeface="Constantia" pitchFamily="18" charset="0"/>
              </a:rPr>
              <a:t>perpustakaan</a:t>
            </a:r>
            <a:r>
              <a:rPr lang="en-US" sz="2400" dirty="0" smtClean="0">
                <a:latin typeface="Constantia" pitchFamily="18" charset="0"/>
              </a:rPr>
              <a:t> </a:t>
            </a:r>
            <a:r>
              <a:rPr lang="en-US" sz="2400" dirty="0" err="1" smtClean="0">
                <a:latin typeface="Constantia" pitchFamily="18" charset="0"/>
              </a:rPr>
              <a:t>harus</a:t>
            </a:r>
            <a:r>
              <a:rPr lang="en-US" sz="2400" dirty="0" smtClean="0">
                <a:latin typeface="Constantia" pitchFamily="18" charset="0"/>
              </a:rPr>
              <a:t> </a:t>
            </a:r>
            <a:r>
              <a:rPr lang="en-US" sz="2400" dirty="0" err="1" smtClean="0">
                <a:latin typeface="Constantia" pitchFamily="18" charset="0"/>
              </a:rPr>
              <a:t>perlu</a:t>
            </a:r>
            <a:r>
              <a:rPr lang="en-US" sz="2400" dirty="0" smtClean="0">
                <a:latin typeface="Constantia" pitchFamily="18" charset="0"/>
              </a:rPr>
              <a:t> </a:t>
            </a:r>
            <a:r>
              <a:rPr lang="en-US" sz="2400" dirty="0" err="1" smtClean="0">
                <a:latin typeface="Constantia" pitchFamily="18" charset="0"/>
              </a:rPr>
              <a:t>memahami</a:t>
            </a:r>
            <a:r>
              <a:rPr lang="en-US" sz="2400" dirty="0" smtClean="0">
                <a:latin typeface="Constantia" pitchFamily="18" charset="0"/>
              </a:rPr>
              <a:t> </a:t>
            </a:r>
            <a:r>
              <a:rPr lang="en-US" sz="2400" dirty="0" err="1" smtClean="0">
                <a:latin typeface="Constantia" pitchFamily="18" charset="0"/>
              </a:rPr>
              <a:t>bahwa</a:t>
            </a:r>
            <a:r>
              <a:rPr lang="en-US" sz="2400" dirty="0" smtClean="0">
                <a:latin typeface="Constantia" pitchFamily="18" charset="0"/>
              </a:rPr>
              <a:t> </a:t>
            </a:r>
            <a:r>
              <a:rPr lang="en-US" sz="2400" dirty="0" err="1" smtClean="0">
                <a:latin typeface="Constantia" pitchFamily="18" charset="0"/>
              </a:rPr>
              <a:t>terdapat</a:t>
            </a:r>
            <a:r>
              <a:rPr lang="en-US" sz="2400" dirty="0" smtClean="0">
                <a:latin typeface="Constantia" pitchFamily="18" charset="0"/>
              </a:rPr>
              <a:t> </a:t>
            </a:r>
            <a:r>
              <a:rPr lang="en-US" sz="2400" dirty="0" err="1" smtClean="0">
                <a:latin typeface="Constantia" pitchFamily="18" charset="0"/>
              </a:rPr>
              <a:t>dua</a:t>
            </a:r>
            <a:r>
              <a:rPr lang="en-US" sz="2400" dirty="0" smtClean="0">
                <a:latin typeface="Constantia" pitchFamily="18" charset="0"/>
              </a:rPr>
              <a:t> (2) </a:t>
            </a:r>
            <a:r>
              <a:rPr lang="en-US" sz="2400" dirty="0" err="1" smtClean="0">
                <a:latin typeface="Constantia" pitchFamily="18" charset="0"/>
              </a:rPr>
              <a:t>jenis</a:t>
            </a:r>
            <a:r>
              <a:rPr lang="en-US" sz="2400" dirty="0" smtClean="0">
                <a:latin typeface="Constantia" pitchFamily="18" charset="0"/>
              </a:rPr>
              <a:t> </a:t>
            </a:r>
            <a:r>
              <a:rPr lang="en-US" sz="2400" dirty="0" err="1" smtClean="0">
                <a:latin typeface="Constantia" pitchFamily="18" charset="0"/>
              </a:rPr>
              <a:t>pekerjaan</a:t>
            </a:r>
            <a:r>
              <a:rPr lang="en-US" sz="2400" dirty="0" smtClean="0">
                <a:latin typeface="Constantia" pitchFamily="18" charset="0"/>
              </a:rPr>
              <a:t> </a:t>
            </a:r>
            <a:r>
              <a:rPr lang="en-US" sz="2400" dirty="0" err="1" smtClean="0">
                <a:latin typeface="Constantia" pitchFamily="18" charset="0"/>
              </a:rPr>
              <a:t>dalam</a:t>
            </a:r>
            <a:r>
              <a:rPr lang="en-US" sz="2400" dirty="0" smtClean="0">
                <a:latin typeface="Constantia" pitchFamily="18" charset="0"/>
              </a:rPr>
              <a:t> </a:t>
            </a:r>
            <a:r>
              <a:rPr lang="en-US" sz="2400" dirty="0" err="1" smtClean="0">
                <a:latin typeface="Constantia" pitchFamily="18" charset="0"/>
              </a:rPr>
              <a:t>melakukan</a:t>
            </a:r>
            <a:r>
              <a:rPr lang="en-US" sz="2400" dirty="0" smtClean="0">
                <a:latin typeface="Constantia" pitchFamily="18" charset="0"/>
              </a:rPr>
              <a:t> </a:t>
            </a:r>
            <a:r>
              <a:rPr lang="en-US" sz="2400" dirty="0" err="1" smtClean="0">
                <a:latin typeface="Constantia" pitchFamily="18" charset="0"/>
              </a:rPr>
              <a:t>kegiatan</a:t>
            </a:r>
            <a:r>
              <a:rPr lang="en-US" sz="2400" dirty="0" smtClean="0">
                <a:latin typeface="Constantia" pitchFamily="18" charset="0"/>
              </a:rPr>
              <a:t> </a:t>
            </a:r>
            <a:r>
              <a:rPr lang="en-US" sz="2400" dirty="0" err="1" smtClean="0">
                <a:latin typeface="Constantia" pitchFamily="18" charset="0"/>
              </a:rPr>
              <a:t>pengolahan</a:t>
            </a:r>
            <a:r>
              <a:rPr lang="en-US" sz="2400" dirty="0" smtClean="0">
                <a:latin typeface="Constantia" pitchFamily="18" charset="0"/>
              </a:rPr>
              <a:t> </a:t>
            </a:r>
            <a:r>
              <a:rPr lang="en-US" sz="2400" dirty="0" err="1" smtClean="0">
                <a:latin typeface="Constantia" pitchFamily="18" charset="0"/>
              </a:rPr>
              <a:t>koleksi</a:t>
            </a:r>
            <a:r>
              <a:rPr lang="en-US" sz="2400" dirty="0" smtClean="0">
                <a:latin typeface="Constantia" pitchFamily="18" charset="0"/>
              </a:rPr>
              <a:t> </a:t>
            </a:r>
            <a:r>
              <a:rPr lang="en-US" sz="2400" dirty="0" err="1" smtClean="0">
                <a:latin typeface="Constantia" pitchFamily="18" charset="0"/>
              </a:rPr>
              <a:t>menggunakan</a:t>
            </a:r>
            <a:r>
              <a:rPr lang="en-US" sz="2400" dirty="0" smtClean="0">
                <a:latin typeface="Constantia" pitchFamily="18" charset="0"/>
              </a:rPr>
              <a:t> </a:t>
            </a:r>
            <a:r>
              <a:rPr lang="en-US" sz="2400" dirty="0" err="1" smtClean="0">
                <a:latin typeface="Constantia" pitchFamily="18" charset="0"/>
              </a:rPr>
              <a:t>SLiMS</a:t>
            </a:r>
            <a:r>
              <a:rPr lang="en-US" sz="2400" dirty="0" smtClean="0">
                <a:latin typeface="Constantia" pitchFamily="18" charset="0"/>
              </a:rPr>
              <a:t>, </a:t>
            </a:r>
            <a:r>
              <a:rPr lang="en-US" sz="2400" dirty="0" err="1" smtClean="0">
                <a:latin typeface="Constantia" pitchFamily="18" charset="0"/>
              </a:rPr>
              <a:t>yaitu</a:t>
            </a:r>
            <a:r>
              <a:rPr lang="en-US" sz="2400" dirty="0" smtClean="0">
                <a:latin typeface="Constantia" pitchFamily="18" charset="0"/>
              </a:rPr>
              <a:t>:</a:t>
            </a:r>
          </a:p>
          <a:p>
            <a:r>
              <a:rPr lang="en-US" sz="2400" dirty="0" smtClean="0">
                <a:latin typeface="Constantia" pitchFamily="18" charset="0"/>
              </a:rPr>
              <a:t>1. </a:t>
            </a:r>
            <a:r>
              <a:rPr lang="en-US" sz="2400" dirty="0" err="1" smtClean="0">
                <a:latin typeface="Constantia" pitchFamily="18" charset="0"/>
              </a:rPr>
              <a:t>Katalogisasi</a:t>
            </a:r>
            <a:endParaRPr lang="en-US" sz="2400" dirty="0" smtClean="0">
              <a:latin typeface="Constantia" pitchFamily="18" charset="0"/>
            </a:endParaRPr>
          </a:p>
          <a:p>
            <a:r>
              <a:rPr lang="en-US" sz="2400" dirty="0" smtClean="0">
                <a:latin typeface="Constantia" pitchFamily="18" charset="0"/>
              </a:rPr>
              <a:t>2. </a:t>
            </a:r>
            <a:r>
              <a:rPr lang="en-US" sz="2400" dirty="0" err="1" smtClean="0">
                <a:latin typeface="Constantia" pitchFamily="18" charset="0"/>
              </a:rPr>
              <a:t>Inventarisasi</a:t>
            </a:r>
            <a:endParaRPr lang="en-US" sz="2400" dirty="0" smtClean="0">
              <a:latin typeface="Constantia" pitchFamily="18" charset="0"/>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240" cy="667440"/>
          </a:xfrm>
        </p:spPr>
        <p:txBody>
          <a:bodyPr/>
          <a:lstStyle/>
          <a:p>
            <a:r>
              <a:rPr lang="en-US" sz="2400" dirty="0" smtClean="0"/>
              <a:t> </a:t>
            </a:r>
            <a:r>
              <a:rPr lang="en-US" sz="2400" dirty="0" err="1" smtClean="0">
                <a:latin typeface="Constantia" pitchFamily="18" charset="0"/>
              </a:rPr>
              <a:t>Katalogisasi</a:t>
            </a:r>
            <a:r>
              <a:rPr lang="en-US" dirty="0" smtClean="0">
                <a:latin typeface="Constantia" pitchFamily="18" charset="0"/>
              </a:rPr>
              <a:t/>
            </a:r>
            <a:br>
              <a:rPr lang="en-US" dirty="0" smtClean="0">
                <a:latin typeface="Constantia" pitchFamily="18" charset="0"/>
              </a:rPr>
            </a:br>
            <a:endParaRPr lang="en-US" dirty="0">
              <a:latin typeface="Constantia" pitchFamily="18" charset="0"/>
            </a:endParaRPr>
          </a:p>
        </p:txBody>
      </p:sp>
      <p:sp>
        <p:nvSpPr>
          <p:cNvPr id="3" name="Text Placeholder 2"/>
          <p:cNvSpPr>
            <a:spLocks noGrp="1"/>
          </p:cNvSpPr>
          <p:nvPr>
            <p:ph type="body"/>
          </p:nvPr>
        </p:nvSpPr>
        <p:spPr>
          <a:xfrm>
            <a:off x="381000" y="1143000"/>
            <a:ext cx="8229240" cy="4617360"/>
          </a:xfrm>
        </p:spPr>
        <p:txBody>
          <a:bodyPr/>
          <a:lstStyle/>
          <a:p>
            <a:r>
              <a:rPr lang="en-US" dirty="0" err="1" smtClean="0">
                <a:latin typeface="Constantia" pitchFamily="18" charset="0"/>
              </a:rPr>
              <a:t>Implementasinya</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dalam</a:t>
            </a:r>
            <a:r>
              <a:rPr lang="en-US" dirty="0" smtClean="0">
                <a:latin typeface="Constantia" pitchFamily="18" charset="0"/>
              </a:rPr>
              <a:t> </a:t>
            </a:r>
            <a:r>
              <a:rPr lang="en-US" dirty="0" err="1" smtClean="0">
                <a:latin typeface="Constantia" pitchFamily="18" charset="0"/>
              </a:rPr>
              <a:t>aplikasi</a:t>
            </a:r>
            <a:r>
              <a:rPr lang="en-US" dirty="0" smtClean="0">
                <a:latin typeface="Constantia" pitchFamily="18" charset="0"/>
              </a:rPr>
              <a:t> </a:t>
            </a:r>
            <a:r>
              <a:rPr lang="en-US" dirty="0" err="1" smtClean="0">
                <a:latin typeface="Constantia" pitchFamily="18" charset="0"/>
              </a:rPr>
              <a:t>SLiMS</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sebagai</a:t>
            </a:r>
            <a:r>
              <a:rPr lang="en-US" dirty="0" smtClean="0">
                <a:latin typeface="Constantia" pitchFamily="18" charset="0"/>
              </a:rPr>
              <a:t> </a:t>
            </a:r>
            <a:r>
              <a:rPr lang="en-US" dirty="0" err="1" smtClean="0">
                <a:latin typeface="Constantia" pitchFamily="18" charset="0"/>
              </a:rPr>
              <a:t>berikut</a:t>
            </a:r>
            <a:r>
              <a:rPr lang="en-US" dirty="0" smtClean="0">
                <a:latin typeface="Constantia" pitchFamily="18" charset="0"/>
              </a:rPr>
              <a:t>:</a:t>
            </a:r>
          </a:p>
          <a:p>
            <a:pPr marL="225425" indent="-225425"/>
            <a:r>
              <a:rPr lang="en-US" dirty="0" smtClean="0">
                <a:latin typeface="Constantia" pitchFamily="18" charset="0"/>
              </a:rPr>
              <a:t>1. </a:t>
            </a:r>
            <a:r>
              <a:rPr lang="en-US" dirty="0" err="1" smtClean="0">
                <a:latin typeface="Constantia" pitchFamily="18" charset="0"/>
              </a:rPr>
              <a:t>Loginlah</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username </a:t>
            </a:r>
            <a:r>
              <a:rPr lang="en-US" dirty="0" err="1" smtClean="0">
                <a:latin typeface="Constantia" pitchFamily="18" charset="0"/>
              </a:rPr>
              <a:t>dan</a:t>
            </a:r>
            <a:r>
              <a:rPr lang="en-US" dirty="0" smtClean="0">
                <a:latin typeface="Constantia" pitchFamily="18" charset="0"/>
              </a:rPr>
              <a:t> password yang </a:t>
            </a:r>
            <a:r>
              <a:rPr lang="en-US" dirty="0" err="1" smtClean="0">
                <a:latin typeface="Constantia" pitchFamily="18" charset="0"/>
              </a:rPr>
              <a:t>telah</a:t>
            </a:r>
            <a:r>
              <a:rPr lang="en-US" dirty="0" smtClean="0">
                <a:latin typeface="Constantia" pitchFamily="18" charset="0"/>
              </a:rPr>
              <a:t> </a:t>
            </a:r>
            <a:r>
              <a:rPr lang="en-US" dirty="0" err="1" smtClean="0">
                <a:latin typeface="Constantia" pitchFamily="18" charset="0"/>
              </a:rPr>
              <a:t>anda</a:t>
            </a:r>
            <a:r>
              <a:rPr lang="en-US" dirty="0" smtClean="0">
                <a:latin typeface="Constantia" pitchFamily="18" charset="0"/>
              </a:rPr>
              <a:t> </a:t>
            </a:r>
            <a:r>
              <a:rPr lang="en-US" dirty="0" err="1" smtClean="0">
                <a:latin typeface="Constantia" pitchFamily="18" charset="0"/>
              </a:rPr>
              <a:t>dapatkan</a:t>
            </a:r>
            <a:r>
              <a:rPr lang="en-US" dirty="0" smtClean="0">
                <a:latin typeface="Constantia" pitchFamily="18" charset="0"/>
              </a:rPr>
              <a:t> </a:t>
            </a:r>
            <a:r>
              <a:rPr lang="en-US" dirty="0" err="1" smtClean="0">
                <a:latin typeface="Constantia" pitchFamily="18" charset="0"/>
              </a:rPr>
              <a:t>dari</a:t>
            </a:r>
            <a:r>
              <a:rPr lang="en-US" dirty="0" smtClean="0">
                <a:latin typeface="Constantia" pitchFamily="18" charset="0"/>
              </a:rPr>
              <a:t> administrator / </a:t>
            </a:r>
            <a:r>
              <a:rPr lang="en-US" dirty="0" err="1" smtClean="0">
                <a:latin typeface="Constantia" pitchFamily="18" charset="0"/>
              </a:rPr>
              <a:t>gunakan</a:t>
            </a:r>
            <a:r>
              <a:rPr lang="en-US" dirty="0" smtClean="0">
                <a:latin typeface="Constantia" pitchFamily="18" charset="0"/>
              </a:rPr>
              <a:t> login </a:t>
            </a:r>
            <a:r>
              <a:rPr lang="en-US" dirty="0" err="1" smtClean="0">
                <a:latin typeface="Constantia" pitchFamily="18" charset="0"/>
              </a:rPr>
              <a:t>standar</a:t>
            </a:r>
            <a:r>
              <a:rPr lang="en-US" dirty="0" smtClean="0">
                <a:latin typeface="Constantia" pitchFamily="18" charset="0"/>
              </a:rPr>
              <a:t> </a:t>
            </a:r>
            <a:r>
              <a:rPr lang="en-US" dirty="0" err="1" smtClean="0">
                <a:latin typeface="Constantia" pitchFamily="18" charset="0"/>
              </a:rPr>
              <a:t>aplikasi</a:t>
            </a:r>
            <a:r>
              <a:rPr lang="en-US" dirty="0" smtClean="0">
                <a:latin typeface="Constantia" pitchFamily="18" charset="0"/>
              </a:rPr>
              <a:t> </a:t>
            </a:r>
            <a:r>
              <a:rPr lang="en-US" dirty="0" err="1" smtClean="0">
                <a:latin typeface="Constantia" pitchFamily="18" charset="0"/>
              </a:rPr>
              <a:t>SLiMS</a:t>
            </a:r>
            <a:r>
              <a:rPr lang="en-US" dirty="0" smtClean="0">
                <a:latin typeface="Constantia" pitchFamily="18" charset="0"/>
              </a:rPr>
              <a:t>.</a:t>
            </a:r>
          </a:p>
          <a:p>
            <a:r>
              <a:rPr lang="en-US" dirty="0" smtClean="0">
                <a:latin typeface="Constantia" pitchFamily="18" charset="0"/>
              </a:rPr>
              <a:t>2. </a:t>
            </a:r>
            <a:r>
              <a:rPr lang="en-US" dirty="0" err="1" smtClean="0">
                <a:latin typeface="Constantia" pitchFamily="18" charset="0"/>
              </a:rPr>
              <a:t>Klik</a:t>
            </a:r>
            <a:r>
              <a:rPr lang="en-US" dirty="0" smtClean="0">
                <a:latin typeface="Constantia" pitchFamily="18" charset="0"/>
              </a:rPr>
              <a:t> Menu Bibliography.</a:t>
            </a:r>
          </a:p>
          <a:p>
            <a:r>
              <a:rPr lang="en-US" dirty="0" smtClean="0">
                <a:latin typeface="Constantia" pitchFamily="18" charset="0"/>
              </a:rPr>
              <a:t>3.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klik</a:t>
            </a:r>
            <a:r>
              <a:rPr lang="en-US" dirty="0" smtClean="0">
                <a:latin typeface="Constantia" pitchFamily="18" charset="0"/>
              </a:rPr>
              <a:t> sub menu Add New Bibliography.</a:t>
            </a:r>
          </a:p>
          <a:p>
            <a:r>
              <a:rPr lang="en-US" dirty="0" smtClean="0">
                <a:latin typeface="Constantia" pitchFamily="18" charset="0"/>
              </a:rPr>
              <a:t>4. </a:t>
            </a:r>
            <a:r>
              <a:rPr lang="en-US" dirty="0" err="1" smtClean="0">
                <a:latin typeface="Constantia" pitchFamily="18" charset="0"/>
              </a:rPr>
              <a:t>Lalu</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kolom-kolom</a:t>
            </a:r>
            <a:r>
              <a:rPr lang="en-US" dirty="0" smtClean="0">
                <a:latin typeface="Constantia" pitchFamily="18" charset="0"/>
              </a:rPr>
              <a:t> </a:t>
            </a:r>
            <a:r>
              <a:rPr lang="en-US" dirty="0" err="1" smtClean="0">
                <a:latin typeface="Constantia" pitchFamily="18" charset="0"/>
              </a:rPr>
              <a:t>sebagai</a:t>
            </a:r>
            <a:r>
              <a:rPr lang="en-US" dirty="0" smtClean="0">
                <a:latin typeface="Constantia" pitchFamily="18" charset="0"/>
              </a:rPr>
              <a:t> </a:t>
            </a:r>
            <a:r>
              <a:rPr lang="en-US" dirty="0" err="1" smtClean="0">
                <a:latin typeface="Constantia" pitchFamily="18" charset="0"/>
              </a:rPr>
              <a:t>berikut</a:t>
            </a:r>
            <a:r>
              <a:rPr lang="en-US" dirty="0" smtClean="0">
                <a:latin typeface="Constantia" pitchFamily="18" charset="0"/>
              </a:rPr>
              <a:t>:</a:t>
            </a:r>
          </a:p>
          <a:p>
            <a:r>
              <a:rPr lang="en-US" dirty="0" smtClean="0">
                <a:latin typeface="Constantia" pitchFamily="18" charset="0"/>
              </a:rPr>
              <a:t>5. Title,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endParaRPr lang="en-US" dirty="0" smtClean="0">
              <a:latin typeface="Constantia" pitchFamily="18" charset="0"/>
            </a:endParaRPr>
          </a:p>
          <a:p>
            <a:pPr marL="284163" indent="-284163"/>
            <a:r>
              <a:rPr lang="en-US" dirty="0" smtClean="0">
                <a:latin typeface="Constantia" pitchFamily="18" charset="0"/>
              </a:rPr>
              <a:t>6. Edition,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olah</a:t>
            </a:r>
            <a:r>
              <a:rPr lang="en-US" dirty="0" smtClean="0">
                <a:latin typeface="Constantia" pitchFamily="18" charset="0"/>
              </a:rPr>
              <a:t> </a:t>
            </a:r>
            <a:r>
              <a:rPr lang="en-US" dirty="0" err="1" smtClean="0">
                <a:latin typeface="Constantia" pitchFamily="18" charset="0"/>
              </a:rPr>
              <a:t>terdapat</a:t>
            </a:r>
            <a:r>
              <a:rPr lang="en-US" dirty="0" smtClean="0">
                <a:latin typeface="Constantia" pitchFamily="18" charset="0"/>
              </a:rPr>
              <a:t> </a:t>
            </a:r>
            <a:r>
              <a:rPr lang="en-US" dirty="0" err="1" smtClean="0">
                <a:latin typeface="Constantia" pitchFamily="18" charset="0"/>
              </a:rPr>
              <a:t>informasi</a:t>
            </a:r>
            <a:r>
              <a:rPr lang="en-US" dirty="0" smtClean="0">
                <a:latin typeface="Constantia" pitchFamily="18" charset="0"/>
              </a:rPr>
              <a:t> </a:t>
            </a:r>
            <a:r>
              <a:rPr lang="en-US" dirty="0" err="1" smtClean="0">
                <a:latin typeface="Constantia" pitchFamily="18" charset="0"/>
              </a:rPr>
              <a:t>mengenai</a:t>
            </a:r>
            <a:r>
              <a:rPr lang="en-US" dirty="0" smtClean="0">
                <a:latin typeface="Constantia" pitchFamily="18" charset="0"/>
              </a:rPr>
              <a:t> </a:t>
            </a:r>
            <a:r>
              <a:rPr lang="en-US" dirty="0" err="1" smtClean="0">
                <a:latin typeface="Constantia" pitchFamily="18" charset="0"/>
              </a:rPr>
              <a:t>edisi</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informasi</a:t>
            </a:r>
            <a:r>
              <a:rPr lang="en-US" dirty="0" smtClean="0">
                <a:latin typeface="Constantia" pitchFamily="18" charset="0"/>
              </a:rPr>
              <a:t> </a:t>
            </a:r>
            <a:r>
              <a:rPr lang="en-US" dirty="0" err="1" smtClean="0">
                <a:latin typeface="Constantia" pitchFamily="18" charset="0"/>
              </a:rPr>
              <a:t>edisi</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a:t>
            </a:r>
            <a:r>
              <a:rPr lang="en-US" dirty="0" err="1" smtClean="0">
                <a:latin typeface="Constantia" pitchFamily="18" charset="0"/>
              </a:rPr>
              <a:t>edisi</a:t>
            </a:r>
            <a:r>
              <a:rPr lang="en-US" dirty="0" smtClean="0">
                <a:latin typeface="Constantia" pitchFamily="18" charset="0"/>
              </a:rPr>
              <a:t> ke-2,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sebagainya</a:t>
            </a:r>
            <a:endParaRPr lang="en-US" dirty="0" smtClean="0">
              <a:latin typeface="Constantia" pitchFamily="18" charset="0"/>
            </a:endParaRPr>
          </a:p>
          <a:p>
            <a:pPr marL="225425" indent="-225425"/>
            <a:r>
              <a:rPr lang="en-US" dirty="0" smtClean="0">
                <a:latin typeface="Constantia" pitchFamily="18" charset="0"/>
              </a:rPr>
              <a:t>7. </a:t>
            </a:r>
            <a:r>
              <a:rPr lang="en-US" dirty="0" err="1" smtClean="0">
                <a:latin typeface="Constantia" pitchFamily="18" charset="0"/>
              </a:rPr>
              <a:t>Specic</a:t>
            </a:r>
            <a:r>
              <a:rPr lang="en-US" dirty="0" smtClean="0">
                <a:latin typeface="Constantia" pitchFamily="18" charset="0"/>
              </a:rPr>
              <a:t> Detail Info,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menurut</a:t>
            </a:r>
            <a:r>
              <a:rPr lang="en-US" dirty="0" smtClean="0">
                <a:latin typeface="Constantia" pitchFamily="18" charset="0"/>
              </a:rPr>
              <a:t> AACR, </a:t>
            </a:r>
            <a:r>
              <a:rPr lang="en-US" dirty="0" err="1" smtClean="0">
                <a:latin typeface="Constantia" pitchFamily="18" charset="0"/>
              </a:rPr>
              <a:t>digunakan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non-printed material. </a:t>
            </a:r>
            <a:r>
              <a:rPr lang="en-US" dirty="0" err="1" smtClean="0">
                <a:latin typeface="Constantia" pitchFamily="18" charset="0"/>
              </a:rPr>
              <a:t>Kosongkan</a:t>
            </a:r>
            <a:r>
              <a:rPr lang="en-US" dirty="0" smtClean="0">
                <a:latin typeface="Constantia" pitchFamily="18" charset="0"/>
              </a:rPr>
              <a:t> </a:t>
            </a:r>
            <a:r>
              <a:rPr lang="en-US" dirty="0" err="1" smtClean="0">
                <a:latin typeface="Constantia" pitchFamily="18" charset="0"/>
              </a:rPr>
              <a:t>jika</a:t>
            </a:r>
            <a:r>
              <a:rPr lang="en-US" dirty="0" smtClean="0">
                <a:latin typeface="Constantia" pitchFamily="18" charset="0"/>
              </a:rPr>
              <a:t> </a:t>
            </a:r>
            <a:r>
              <a:rPr lang="en-US" dirty="0" err="1" smtClean="0">
                <a:latin typeface="Constantia" pitchFamily="18" charset="0"/>
              </a:rPr>
              <a:t>tidak</a:t>
            </a:r>
            <a:r>
              <a:rPr lang="en-US" dirty="0" smtClean="0">
                <a:latin typeface="Constantia" pitchFamily="18" charset="0"/>
              </a:rPr>
              <a:t> </a:t>
            </a:r>
            <a:r>
              <a:rPr lang="en-US" dirty="0" err="1" smtClean="0">
                <a:latin typeface="Constantia" pitchFamily="18" charset="0"/>
              </a:rPr>
              <a:t>dipergunakan</a:t>
            </a:r>
            <a:endParaRPr lang="en-US" dirty="0" smtClean="0">
              <a:latin typeface="Constantia" pitchFamily="18" charset="0"/>
            </a:endParaRPr>
          </a:p>
          <a:p>
            <a:pPr marL="225425" indent="-225425"/>
            <a:r>
              <a:rPr lang="en-US" dirty="0" smtClean="0">
                <a:latin typeface="Constantia" pitchFamily="18" charset="0"/>
              </a:rPr>
              <a:t>8. Author,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mengisi</a:t>
            </a:r>
            <a:r>
              <a:rPr lang="en-US" dirty="0" smtClean="0">
                <a:latin typeface="Constantia" pitchFamily="18" charset="0"/>
              </a:rPr>
              <a:t> </a:t>
            </a:r>
            <a:r>
              <a:rPr lang="en-US" dirty="0" err="1" smtClean="0">
                <a:latin typeface="Constantia" pitchFamily="18" charset="0"/>
              </a:rPr>
              <a:t>nama</a:t>
            </a:r>
            <a:r>
              <a:rPr lang="en-US" dirty="0" smtClean="0">
                <a:latin typeface="Constantia" pitchFamily="18" charset="0"/>
              </a:rPr>
              <a:t> </a:t>
            </a:r>
            <a:r>
              <a:rPr lang="en-US" dirty="0" err="1" smtClean="0">
                <a:latin typeface="Constantia" pitchFamily="18" charset="0"/>
              </a:rPr>
              <a:t>pengarang</a:t>
            </a:r>
            <a:r>
              <a:rPr lang="en-US" dirty="0" smtClean="0">
                <a:latin typeface="Constantia" pitchFamily="18" charset="0"/>
              </a:rPr>
              <a:t> </a:t>
            </a:r>
            <a:r>
              <a:rPr lang="en-US" dirty="0" err="1" smtClean="0">
                <a:latin typeface="Constantia" pitchFamily="18" charset="0"/>
              </a:rPr>
              <a:t>caranya</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mengklik</a:t>
            </a:r>
            <a:r>
              <a:rPr lang="en-US" dirty="0" smtClean="0">
                <a:latin typeface="Constantia" pitchFamily="18" charset="0"/>
              </a:rPr>
              <a:t> </a:t>
            </a:r>
            <a:r>
              <a:rPr lang="en-US" dirty="0" err="1" smtClean="0">
                <a:latin typeface="Constantia" pitchFamily="18" charset="0"/>
              </a:rPr>
              <a:t>tulisan</a:t>
            </a:r>
            <a:r>
              <a:rPr lang="en-US" dirty="0" smtClean="0">
                <a:latin typeface="Constantia" pitchFamily="18" charset="0"/>
              </a:rPr>
              <a:t> Add Author(s),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muncul</a:t>
            </a:r>
            <a:r>
              <a:rPr lang="en-US" dirty="0" smtClean="0">
                <a:latin typeface="Constantia" pitchFamily="18" charset="0"/>
              </a:rPr>
              <a:t> form </a:t>
            </a:r>
            <a:r>
              <a:rPr lang="en-US" dirty="0" err="1" smtClean="0">
                <a:latin typeface="Constantia" pitchFamily="18" charset="0"/>
              </a:rPr>
              <a:t>baru</a:t>
            </a:r>
            <a:r>
              <a:rPr lang="en-US" dirty="0" smtClean="0">
                <a:latin typeface="Constantia" pitchFamily="18" charset="0"/>
              </a:rPr>
              <a:t>, </a:t>
            </a:r>
            <a:r>
              <a:rPr lang="en-US" dirty="0" err="1" smtClean="0">
                <a:latin typeface="Constantia" pitchFamily="18" charset="0"/>
              </a:rPr>
              <a:t>lalu</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nama</a:t>
            </a:r>
            <a:r>
              <a:rPr lang="en-US" dirty="0" smtClean="0">
                <a:latin typeface="Constantia" pitchFamily="18" charset="0"/>
              </a:rPr>
              <a:t> </a:t>
            </a:r>
            <a:r>
              <a:rPr lang="en-US" dirty="0" err="1" smtClean="0">
                <a:latin typeface="Constantia" pitchFamily="18" charset="0"/>
              </a:rPr>
              <a:t>pengarang</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pilihlah</a:t>
            </a:r>
            <a:r>
              <a:rPr lang="en-US" dirty="0" smtClean="0">
                <a:latin typeface="Constantia" pitchFamily="18" charset="0"/>
              </a:rPr>
              <a:t> </a:t>
            </a:r>
            <a:r>
              <a:rPr lang="en-US" dirty="0" err="1" smtClean="0">
                <a:latin typeface="Constantia" pitchFamily="18" charset="0"/>
              </a:rPr>
              <a:t>tipe</a:t>
            </a:r>
            <a:r>
              <a:rPr lang="en-US" dirty="0" smtClean="0">
                <a:latin typeface="Constantia" pitchFamily="18" charset="0"/>
              </a:rPr>
              <a:t> </a:t>
            </a:r>
            <a:r>
              <a:rPr lang="en-US" dirty="0" err="1" smtClean="0">
                <a:latin typeface="Constantia" pitchFamily="18" charset="0"/>
              </a:rPr>
              <a:t>pengarang</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apakah</a:t>
            </a:r>
            <a:r>
              <a:rPr lang="en-US" dirty="0" smtClean="0">
                <a:latin typeface="Constantia" pitchFamily="18" charset="0"/>
              </a:rPr>
              <a:t> </a:t>
            </a:r>
            <a:r>
              <a:rPr lang="en-US" dirty="0" err="1" smtClean="0">
                <a:latin typeface="Constantia" pitchFamily="18" charset="0"/>
              </a:rPr>
              <a:t>dia</a:t>
            </a:r>
            <a:r>
              <a:rPr lang="en-US" dirty="0" smtClean="0">
                <a:latin typeface="Constantia" pitchFamily="18" charset="0"/>
              </a:rPr>
              <a:t> </a:t>
            </a:r>
            <a:r>
              <a:rPr lang="en-US" dirty="0" err="1" smtClean="0">
                <a:latin typeface="Constantia" pitchFamily="18" charset="0"/>
              </a:rPr>
              <a:t>sebagai</a:t>
            </a:r>
            <a:r>
              <a:rPr lang="en-US" dirty="0" smtClean="0">
                <a:latin typeface="Constantia" pitchFamily="18" charset="0"/>
              </a:rPr>
              <a:t> personal name, organizational body, </a:t>
            </a:r>
            <a:r>
              <a:rPr lang="en-US" dirty="0" err="1" smtClean="0">
                <a:latin typeface="Constantia" pitchFamily="18" charset="0"/>
              </a:rPr>
              <a:t>atau</a:t>
            </a:r>
            <a:r>
              <a:rPr lang="en-US" dirty="0" smtClean="0">
                <a:latin typeface="Constantia" pitchFamily="18" charset="0"/>
              </a:rPr>
              <a:t> conference.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pilihlah</a:t>
            </a:r>
            <a:r>
              <a:rPr lang="en-US" dirty="0" smtClean="0">
                <a:latin typeface="Constantia" pitchFamily="18" charset="0"/>
              </a:rPr>
              <a:t> </a:t>
            </a:r>
            <a:r>
              <a:rPr lang="en-US" dirty="0" err="1" smtClean="0">
                <a:latin typeface="Constantia" pitchFamily="18" charset="0"/>
              </a:rPr>
              <a:t>kedudukan</a:t>
            </a:r>
            <a:r>
              <a:rPr lang="en-US" dirty="0" smtClean="0">
                <a:latin typeface="Constantia" pitchFamily="18" charset="0"/>
              </a:rPr>
              <a:t> </a:t>
            </a:r>
            <a:r>
              <a:rPr lang="en-US" dirty="0" err="1" smtClean="0">
                <a:latin typeface="Constantia" pitchFamily="18" charset="0"/>
              </a:rPr>
              <a:t>si</a:t>
            </a:r>
            <a:r>
              <a:rPr lang="en-US" dirty="0" smtClean="0">
                <a:latin typeface="Constantia" pitchFamily="18" charset="0"/>
              </a:rPr>
              <a:t> </a:t>
            </a:r>
            <a:r>
              <a:rPr lang="en-US" dirty="0" err="1" smtClean="0">
                <a:latin typeface="Constantia" pitchFamily="18" charset="0"/>
              </a:rPr>
              <a:t>pengarang</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apakah</a:t>
            </a:r>
            <a:r>
              <a:rPr lang="en-US" dirty="0" smtClean="0">
                <a:latin typeface="Constantia" pitchFamily="18" charset="0"/>
              </a:rPr>
              <a:t> </a:t>
            </a:r>
            <a:r>
              <a:rPr lang="en-US" dirty="0" err="1" smtClean="0">
                <a:latin typeface="Constantia" pitchFamily="18" charset="0"/>
              </a:rPr>
              <a:t>dia</a:t>
            </a:r>
            <a:r>
              <a:rPr lang="en-US" dirty="0" smtClean="0">
                <a:latin typeface="Constantia" pitchFamily="18" charset="0"/>
              </a:rPr>
              <a:t> </a:t>
            </a:r>
            <a:r>
              <a:rPr lang="en-US" dirty="0" err="1" smtClean="0">
                <a:latin typeface="Constantia" pitchFamily="18" charset="0"/>
              </a:rPr>
              <a:t>sebagai</a:t>
            </a:r>
            <a:r>
              <a:rPr lang="en-US" dirty="0" smtClean="0">
                <a:latin typeface="Constantia" pitchFamily="18" charset="0"/>
              </a:rPr>
              <a:t> </a:t>
            </a:r>
            <a:r>
              <a:rPr lang="en-US" dirty="0" err="1" smtClean="0">
                <a:latin typeface="Constantia" pitchFamily="18" charset="0"/>
              </a:rPr>
              <a:t>pengarang</a:t>
            </a:r>
            <a:r>
              <a:rPr lang="en-US" dirty="0" smtClean="0">
                <a:latin typeface="Constantia" pitchFamily="18" charset="0"/>
              </a:rPr>
              <a:t> </a:t>
            </a:r>
            <a:r>
              <a:rPr lang="en-US" dirty="0" err="1" smtClean="0">
                <a:latin typeface="Constantia" pitchFamily="18" charset="0"/>
              </a:rPr>
              <a:t>utama</a:t>
            </a:r>
            <a:r>
              <a:rPr lang="en-US" dirty="0" smtClean="0">
                <a:latin typeface="Constantia" pitchFamily="18" charset="0"/>
              </a:rPr>
              <a:t>, </a:t>
            </a:r>
            <a:r>
              <a:rPr lang="en-US" dirty="0" err="1" smtClean="0">
                <a:latin typeface="Constantia" pitchFamily="18" charset="0"/>
              </a:rPr>
              <a:t>pengarang</a:t>
            </a:r>
            <a:r>
              <a:rPr lang="en-US" dirty="0" smtClean="0">
                <a:latin typeface="Constantia" pitchFamily="18" charset="0"/>
              </a:rPr>
              <a:t> </a:t>
            </a:r>
            <a:r>
              <a:rPr lang="en-US" dirty="0" err="1" smtClean="0">
                <a:latin typeface="Constantia" pitchFamily="18" charset="0"/>
              </a:rPr>
              <a:t>tambahan</a:t>
            </a:r>
            <a:r>
              <a:rPr lang="en-US" dirty="0" smtClean="0">
                <a:latin typeface="Constantia" pitchFamily="18" charset="0"/>
              </a:rPr>
              <a:t>, </a:t>
            </a:r>
            <a:r>
              <a:rPr lang="en-US" dirty="0" err="1" smtClean="0">
                <a:latin typeface="Constantia" pitchFamily="18" charset="0"/>
              </a:rPr>
              <a:t>penerjemah</a:t>
            </a:r>
            <a:r>
              <a:rPr lang="en-US" dirty="0" smtClean="0">
                <a:latin typeface="Constantia" pitchFamily="18" charset="0"/>
              </a:rPr>
              <a:t>, editor,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sebagainya</a:t>
            </a:r>
            <a:r>
              <a:rPr lang="en-US" sz="2000" dirty="0" smtClean="0">
                <a:latin typeface="Constantia" pitchFamily="18"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9296400"/>
            <a:ext cx="6324600" cy="7848302"/>
          </a:xfrm>
          <a:prstGeom prst="rect">
            <a:avLst/>
          </a:prstGeom>
        </p:spPr>
        <p:txBody>
          <a:bodyPr wrap="square">
            <a:spAutoFit/>
          </a:bodyPr>
          <a:lstStyle/>
          <a:p>
            <a:r>
              <a:rPr lang="en-US" dirty="0" smtClean="0"/>
              <a:t>9. GMD, </a:t>
            </a:r>
            <a:r>
              <a:rPr lang="en-US" dirty="0" err="1" smtClean="0"/>
              <a:t>singkatan</a:t>
            </a:r>
            <a:r>
              <a:rPr lang="en-US" dirty="0" smtClean="0"/>
              <a:t> </a:t>
            </a:r>
            <a:r>
              <a:rPr lang="en-US" dirty="0" err="1" smtClean="0"/>
              <a:t>dari</a:t>
            </a:r>
            <a:r>
              <a:rPr lang="en-US" dirty="0" smtClean="0"/>
              <a:t> General Material Designation, </a:t>
            </a:r>
            <a:r>
              <a:rPr lang="en-US" dirty="0" err="1" smtClean="0"/>
              <a:t>adalah</a:t>
            </a:r>
            <a:r>
              <a:rPr lang="en-US" dirty="0" smtClean="0"/>
              <a:t> </a:t>
            </a:r>
            <a:r>
              <a:rPr lang="en-US" dirty="0" err="1" smtClean="0"/>
              <a:t>jenis</a:t>
            </a:r>
            <a:r>
              <a:rPr lang="en-US" dirty="0" smtClean="0"/>
              <a:t> </a:t>
            </a:r>
            <a:r>
              <a:rPr lang="en-US" dirty="0" err="1" smtClean="0"/>
              <a:t>bahan</a:t>
            </a:r>
            <a:r>
              <a:rPr lang="en-US" dirty="0" smtClean="0"/>
              <a:t> </a:t>
            </a:r>
            <a:r>
              <a:rPr lang="en-US" dirty="0" err="1" smtClean="0"/>
              <a:t>umum</a:t>
            </a:r>
            <a:r>
              <a:rPr lang="en-US" dirty="0" smtClean="0"/>
              <a:t> </a:t>
            </a:r>
            <a:r>
              <a:rPr lang="en-US" dirty="0" err="1" smtClean="0"/>
              <a:t>suatu</a:t>
            </a:r>
            <a:r>
              <a:rPr lang="en-US" dirty="0" smtClean="0"/>
              <a:t> </a:t>
            </a:r>
            <a:r>
              <a:rPr lang="en-US" dirty="0" err="1" smtClean="0"/>
              <a:t>dokumen</a:t>
            </a:r>
            <a:r>
              <a:rPr lang="en-US" dirty="0" smtClean="0"/>
              <a:t>. GMD </a:t>
            </a:r>
            <a:r>
              <a:rPr lang="en-US" dirty="0" err="1" smtClean="0"/>
              <a:t>digunakan</a:t>
            </a:r>
            <a:r>
              <a:rPr lang="en-US" dirty="0" smtClean="0"/>
              <a:t> </a:t>
            </a:r>
            <a:r>
              <a:rPr lang="en-US" dirty="0" err="1" smtClean="0"/>
              <a:t>untuk</a:t>
            </a:r>
            <a:r>
              <a:rPr lang="en-US" dirty="0" smtClean="0"/>
              <a:t> </a:t>
            </a:r>
            <a:r>
              <a:rPr lang="en-US" dirty="0" err="1" smtClean="0"/>
              <a:t>membedakan</a:t>
            </a:r>
            <a:r>
              <a:rPr lang="en-US" dirty="0" smtClean="0"/>
              <a:t> </a:t>
            </a:r>
            <a:r>
              <a:rPr lang="en-US" dirty="0" err="1" smtClean="0"/>
              <a:t>jenis</a:t>
            </a:r>
            <a:r>
              <a:rPr lang="en-US" dirty="0" smtClean="0"/>
              <a:t> </a:t>
            </a:r>
            <a:r>
              <a:rPr lang="en-US" dirty="0" err="1" smtClean="0"/>
              <a:t>dokumen</a:t>
            </a:r>
            <a:r>
              <a:rPr lang="en-US" dirty="0" smtClean="0"/>
              <a:t> </a:t>
            </a:r>
            <a:r>
              <a:rPr lang="en-US" dirty="0" err="1" smtClean="0"/>
              <a:t>buku</a:t>
            </a:r>
            <a:r>
              <a:rPr lang="en-US" dirty="0" smtClean="0"/>
              <a:t> (printed) </a:t>
            </a:r>
            <a:r>
              <a:rPr lang="en-US" dirty="0" err="1" smtClean="0"/>
              <a:t>dengan</a:t>
            </a:r>
            <a:r>
              <a:rPr lang="en-US" dirty="0" smtClean="0"/>
              <a:t> </a:t>
            </a:r>
            <a:r>
              <a:rPr lang="en-US" dirty="0" err="1" smtClean="0"/>
              <a:t>dokumen</a:t>
            </a:r>
            <a:r>
              <a:rPr lang="en-US" dirty="0" smtClean="0"/>
              <a:t> </a:t>
            </a:r>
            <a:r>
              <a:rPr lang="en-US" dirty="0" err="1" smtClean="0"/>
              <a:t>lainnya</a:t>
            </a:r>
            <a:r>
              <a:rPr lang="en-US" dirty="0" smtClean="0"/>
              <a:t> (non-printed). </a:t>
            </a:r>
            <a:r>
              <a:rPr lang="en-US" dirty="0" err="1" smtClean="0"/>
              <a:t>di</a:t>
            </a:r>
            <a:r>
              <a:rPr lang="en-US" dirty="0" smtClean="0"/>
              <a:t> </a:t>
            </a:r>
            <a:r>
              <a:rPr lang="en-US" dirty="0" err="1" smtClean="0"/>
              <a:t>dalam</a:t>
            </a:r>
            <a:r>
              <a:rPr lang="en-US" dirty="0" smtClean="0"/>
              <a:t> </a:t>
            </a:r>
            <a:r>
              <a:rPr lang="en-US" dirty="0" err="1" smtClean="0"/>
              <a:t>standar</a:t>
            </a:r>
            <a:r>
              <a:rPr lang="en-US" dirty="0" smtClean="0"/>
              <a:t> AACR </a:t>
            </a:r>
            <a:r>
              <a:rPr lang="en-US" dirty="0" err="1" smtClean="0"/>
              <a:t>terdapat</a:t>
            </a:r>
            <a:r>
              <a:rPr lang="en-US" dirty="0" smtClean="0"/>
              <a:t> </a:t>
            </a:r>
            <a:r>
              <a:rPr lang="en-US" dirty="0" err="1" smtClean="0"/>
              <a:t>daftar</a:t>
            </a:r>
            <a:r>
              <a:rPr lang="en-US" dirty="0" smtClean="0"/>
              <a:t> GMD </a:t>
            </a:r>
            <a:r>
              <a:rPr lang="en-US" dirty="0" err="1" smtClean="0"/>
              <a:t>yaitu</a:t>
            </a:r>
            <a:r>
              <a:rPr lang="en-US" dirty="0" smtClean="0"/>
              <a:t>, art original music (for printed music), art reproduction, newspaper, </a:t>
            </a:r>
            <a:r>
              <a:rPr lang="en-US" dirty="0" err="1" smtClean="0"/>
              <a:t>braille</a:t>
            </a:r>
            <a:r>
              <a:rPr lang="en-US" dirty="0" smtClean="0"/>
              <a:t> picture, cartographic material, poster, chart, </a:t>
            </a:r>
            <a:r>
              <a:rPr lang="en-US" dirty="0" err="1" smtClean="0"/>
              <a:t>realia</a:t>
            </a:r>
            <a:r>
              <a:rPr lang="en-US" dirty="0" smtClean="0"/>
              <a:t>, diorama, slide, electronic resource, technical drawing, </a:t>
            </a:r>
            <a:r>
              <a:rPr lang="en-US" dirty="0" err="1" smtClean="0"/>
              <a:t>lmstrip</a:t>
            </a:r>
            <a:r>
              <a:rPr lang="en-US" dirty="0" smtClean="0"/>
              <a:t>, MP3 (for recorded music), ash card, CD (for recorded music), game, cassette (for recorded music), globe, book on cassette, graphic novel, book on CD, kit, book on MP3, large print, DAISY sound recording, magazine, toy, manuscript, transparency, microform, VHS, microscope, slide, DVD, model, </a:t>
            </a:r>
            <a:r>
              <a:rPr lang="en-US" dirty="0" err="1" smtClean="0"/>
              <a:t>Blu</a:t>
            </a:r>
            <a:r>
              <a:rPr lang="en-US" dirty="0" smtClean="0"/>
              <a:t>-ray, text, </a:t>
            </a:r>
            <a:r>
              <a:rPr lang="en-US" dirty="0" err="1" smtClean="0"/>
              <a:t>dan</a:t>
            </a:r>
            <a:r>
              <a:rPr lang="en-US" dirty="0" smtClean="0"/>
              <a:t> motion picture. </a:t>
            </a:r>
            <a:r>
              <a:rPr lang="en-US" dirty="0" err="1" smtClean="0"/>
              <a:t>Untuk</a:t>
            </a:r>
            <a:r>
              <a:rPr lang="en-US" dirty="0" smtClean="0"/>
              <a:t> </a:t>
            </a:r>
            <a:r>
              <a:rPr lang="en-US" dirty="0" err="1" smtClean="0"/>
              <a:t>koleksi</a:t>
            </a:r>
            <a:r>
              <a:rPr lang="en-US" dirty="0" smtClean="0"/>
              <a:t> </a:t>
            </a:r>
            <a:r>
              <a:rPr lang="en-US" dirty="0" err="1" smtClean="0"/>
              <a:t>berupa</a:t>
            </a:r>
            <a:r>
              <a:rPr lang="en-US" dirty="0" smtClean="0"/>
              <a:t> </a:t>
            </a:r>
            <a:r>
              <a:rPr lang="en-US" dirty="0" err="1" smtClean="0"/>
              <a:t>buku</a:t>
            </a:r>
            <a:r>
              <a:rPr lang="en-US" dirty="0" smtClean="0"/>
              <a:t> </a:t>
            </a:r>
            <a:r>
              <a:rPr lang="en-US" dirty="0" err="1" smtClean="0"/>
              <a:t>pilihlah</a:t>
            </a:r>
            <a:r>
              <a:rPr lang="en-US" dirty="0" smtClean="0"/>
              <a:t> GMD text</a:t>
            </a:r>
          </a:p>
          <a:p>
            <a:r>
              <a:rPr lang="en-US" dirty="0" smtClean="0"/>
              <a:t>10. Frequency, </a:t>
            </a:r>
            <a:r>
              <a:rPr lang="en-US" dirty="0" err="1" smtClean="0"/>
              <a:t>adalah</a:t>
            </a:r>
            <a:r>
              <a:rPr lang="en-US" dirty="0" smtClean="0"/>
              <a:t> </a:t>
            </a:r>
            <a:r>
              <a:rPr lang="en-US" dirty="0" err="1" smtClean="0"/>
              <a:t>frekwensi</a:t>
            </a:r>
            <a:r>
              <a:rPr lang="en-US" dirty="0" smtClean="0"/>
              <a:t> </a:t>
            </a:r>
            <a:r>
              <a:rPr lang="en-US" dirty="0" err="1" smtClean="0"/>
              <a:t>terbit</a:t>
            </a:r>
            <a:r>
              <a:rPr lang="en-US" dirty="0" smtClean="0"/>
              <a:t>, </a:t>
            </a:r>
            <a:r>
              <a:rPr lang="en-US" dirty="0" err="1" smtClean="0"/>
              <a:t>kolom</a:t>
            </a:r>
            <a:r>
              <a:rPr lang="en-US" dirty="0" smtClean="0"/>
              <a:t> </a:t>
            </a:r>
            <a:r>
              <a:rPr lang="en-US" dirty="0" err="1" smtClean="0"/>
              <a:t>ini</a:t>
            </a:r>
            <a:r>
              <a:rPr lang="en-US" dirty="0" smtClean="0"/>
              <a:t> </a:t>
            </a:r>
            <a:r>
              <a:rPr lang="en-US" dirty="0" err="1" smtClean="0"/>
              <a:t>diisi</a:t>
            </a:r>
            <a:r>
              <a:rPr lang="en-US" dirty="0" smtClean="0"/>
              <a:t> </a:t>
            </a:r>
            <a:r>
              <a:rPr lang="en-US" dirty="0" err="1" smtClean="0"/>
              <a:t>apabila</a:t>
            </a:r>
            <a:r>
              <a:rPr lang="en-US" dirty="0" smtClean="0"/>
              <a:t> </a:t>
            </a:r>
            <a:r>
              <a:rPr lang="en-US" dirty="0" err="1" smtClean="0"/>
              <a:t>kita</a:t>
            </a:r>
            <a:r>
              <a:rPr lang="en-US" dirty="0" smtClean="0"/>
              <a:t> </a:t>
            </a:r>
            <a:r>
              <a:rPr lang="en-US" dirty="0" err="1" smtClean="0"/>
              <a:t>mengolah</a:t>
            </a:r>
            <a:r>
              <a:rPr lang="en-US" dirty="0" smtClean="0"/>
              <a:t> </a:t>
            </a:r>
            <a:r>
              <a:rPr lang="en-US" dirty="0" err="1" smtClean="0"/>
              <a:t>koleksi</a:t>
            </a:r>
            <a:r>
              <a:rPr lang="en-US" dirty="0" smtClean="0"/>
              <a:t> </a:t>
            </a:r>
            <a:r>
              <a:rPr lang="en-US" dirty="0" err="1" smtClean="0"/>
              <a:t>terbitan</a:t>
            </a:r>
            <a:r>
              <a:rPr lang="en-US" dirty="0" smtClean="0"/>
              <a:t> </a:t>
            </a:r>
            <a:r>
              <a:rPr lang="en-US" dirty="0" err="1" smtClean="0"/>
              <a:t>berkala</a:t>
            </a:r>
            <a:r>
              <a:rPr lang="en-US" dirty="0" smtClean="0"/>
              <a:t>, </a:t>
            </a:r>
            <a:r>
              <a:rPr lang="en-US" dirty="0" err="1" smtClean="0"/>
              <a:t>abaikan</a:t>
            </a:r>
            <a:r>
              <a:rPr lang="en-US" dirty="0" smtClean="0"/>
              <a:t> </a:t>
            </a:r>
            <a:r>
              <a:rPr lang="en-US" dirty="0" err="1" smtClean="0"/>
              <a:t>jika</a:t>
            </a:r>
            <a:r>
              <a:rPr lang="en-US" dirty="0" smtClean="0"/>
              <a:t> </a:t>
            </a:r>
            <a:r>
              <a:rPr lang="en-US" dirty="0" err="1" smtClean="0"/>
              <a:t>tidak</a:t>
            </a:r>
            <a:r>
              <a:rPr lang="en-US" dirty="0" smtClean="0"/>
              <a:t> </a:t>
            </a:r>
            <a:r>
              <a:rPr lang="en-US" dirty="0" err="1" smtClean="0"/>
              <a:t>diperlukan</a:t>
            </a:r>
            <a:endParaRPr lang="en-US" dirty="0" smtClean="0"/>
          </a:p>
          <a:p>
            <a:r>
              <a:rPr lang="en-US" dirty="0" smtClean="0"/>
              <a:t>11. ISBN/ISSN, </a:t>
            </a:r>
            <a:r>
              <a:rPr lang="en-US" dirty="0" err="1" smtClean="0"/>
              <a:t>Adalah</a:t>
            </a:r>
            <a:r>
              <a:rPr lang="en-US" dirty="0" smtClean="0"/>
              <a:t> </a:t>
            </a:r>
            <a:r>
              <a:rPr lang="en-US" dirty="0" err="1" smtClean="0"/>
              <a:t>nomor</a:t>
            </a:r>
            <a:r>
              <a:rPr lang="en-US" dirty="0" smtClean="0"/>
              <a:t> ISBN </a:t>
            </a:r>
            <a:r>
              <a:rPr lang="en-US" dirty="0" err="1" smtClean="0"/>
              <a:t>atau</a:t>
            </a:r>
            <a:r>
              <a:rPr lang="en-US" dirty="0" smtClean="0"/>
              <a:t> </a:t>
            </a:r>
            <a:r>
              <a:rPr lang="en-US" dirty="0" err="1" smtClean="0"/>
              <a:t>nomor</a:t>
            </a:r>
            <a:r>
              <a:rPr lang="en-US" dirty="0" smtClean="0"/>
              <a:t> ISSN </a:t>
            </a:r>
            <a:r>
              <a:rPr lang="en-US" dirty="0" err="1" smtClean="0"/>
              <a:t>dari</a:t>
            </a:r>
            <a:r>
              <a:rPr lang="en-US" dirty="0" smtClean="0"/>
              <a:t> </a:t>
            </a:r>
            <a:r>
              <a:rPr lang="en-US" dirty="0" err="1" smtClean="0"/>
              <a:t>koleksi</a:t>
            </a:r>
            <a:r>
              <a:rPr lang="en-US" dirty="0" smtClean="0"/>
              <a:t> </a:t>
            </a:r>
            <a:r>
              <a:rPr lang="en-US" dirty="0" err="1" smtClean="0"/>
              <a:t>kita</a:t>
            </a:r>
            <a:r>
              <a:rPr lang="en-US" dirty="0" smtClean="0"/>
              <a:t>. </a:t>
            </a:r>
            <a:r>
              <a:rPr lang="en-US" dirty="0" err="1" smtClean="0"/>
              <a:t>dalam</a:t>
            </a:r>
            <a:r>
              <a:rPr lang="en-US" dirty="0" smtClean="0"/>
              <a:t> </a:t>
            </a:r>
            <a:r>
              <a:rPr lang="en-US" dirty="0" err="1" smtClean="0"/>
              <a:t>pengisian</a:t>
            </a:r>
            <a:r>
              <a:rPr lang="en-US" dirty="0" smtClean="0"/>
              <a:t> ISBN </a:t>
            </a:r>
            <a:r>
              <a:rPr lang="en-US" dirty="0" err="1" smtClean="0"/>
              <a:t>atau</a:t>
            </a:r>
            <a:r>
              <a:rPr lang="en-US" dirty="0" smtClean="0"/>
              <a:t> ISSN, </a:t>
            </a:r>
            <a:r>
              <a:rPr lang="en-US" dirty="0" err="1" smtClean="0"/>
              <a:t>penulis</a:t>
            </a:r>
            <a:r>
              <a:rPr lang="en-US" dirty="0" smtClean="0"/>
              <a:t> </a:t>
            </a:r>
            <a:r>
              <a:rPr lang="en-US" dirty="0" err="1" smtClean="0"/>
              <a:t>merekomendasikan</a:t>
            </a:r>
            <a:r>
              <a:rPr lang="en-US" dirty="0" smtClean="0"/>
              <a:t> </a:t>
            </a:r>
            <a:r>
              <a:rPr lang="en-US" dirty="0" err="1" smtClean="0"/>
              <a:t>untuk</a:t>
            </a:r>
            <a:r>
              <a:rPr lang="en-US" dirty="0" smtClean="0"/>
              <a:t> </a:t>
            </a:r>
            <a:r>
              <a:rPr lang="en-US" dirty="0" err="1" smtClean="0"/>
              <a:t>mengisinya</a:t>
            </a:r>
            <a:r>
              <a:rPr lang="en-US" dirty="0" smtClean="0"/>
              <a:t> </a:t>
            </a:r>
            <a:r>
              <a:rPr lang="en-US" dirty="0" err="1" smtClean="0"/>
              <a:t>tanpa</a:t>
            </a:r>
            <a:r>
              <a:rPr lang="en-US" dirty="0" smtClean="0"/>
              <a:t> </a:t>
            </a:r>
            <a:r>
              <a:rPr lang="en-US" dirty="0" err="1" smtClean="0"/>
              <a:t>karakter</a:t>
            </a:r>
            <a:r>
              <a:rPr lang="en-US" dirty="0" smtClean="0"/>
              <a:t> </a:t>
            </a:r>
            <a:r>
              <a:rPr lang="en-US" dirty="0" err="1" smtClean="0"/>
              <a:t>tambahan</a:t>
            </a:r>
            <a:r>
              <a:rPr lang="en-US" dirty="0" smtClean="0"/>
              <a:t> </a:t>
            </a:r>
            <a:r>
              <a:rPr lang="en-US" dirty="0" err="1" smtClean="0"/>
              <a:t>seperti</a:t>
            </a:r>
            <a:r>
              <a:rPr lang="en-US" dirty="0" smtClean="0"/>
              <a:t> </a:t>
            </a:r>
            <a:r>
              <a:rPr lang="en-US" dirty="0" err="1" smtClean="0"/>
              <a:t>tanda</a:t>
            </a:r>
            <a:r>
              <a:rPr lang="en-US" dirty="0" smtClean="0"/>
              <a:t> (-) </a:t>
            </a:r>
            <a:r>
              <a:rPr lang="en-US" dirty="0" err="1" smtClean="0"/>
              <a:t>dan</a:t>
            </a:r>
            <a:r>
              <a:rPr lang="en-US" dirty="0" smtClean="0"/>
              <a:t> </a:t>
            </a:r>
            <a:r>
              <a:rPr lang="en-US" dirty="0" err="1" smtClean="0"/>
              <a:t>sebagainya</a:t>
            </a:r>
            <a:r>
              <a:rPr lang="en-US" dirty="0" smtClean="0"/>
              <a:t>. </a:t>
            </a:r>
            <a:r>
              <a:rPr lang="en-US" dirty="0" err="1" smtClean="0"/>
              <a:t>Jadi</a:t>
            </a:r>
            <a:r>
              <a:rPr lang="en-US" dirty="0" smtClean="0"/>
              <a:t> </a:t>
            </a:r>
            <a:r>
              <a:rPr lang="en-US" dirty="0" err="1" smtClean="0"/>
              <a:t>cukup</a:t>
            </a:r>
            <a:r>
              <a:rPr lang="en-US" dirty="0" smtClean="0"/>
              <a:t> </a:t>
            </a:r>
            <a:r>
              <a:rPr lang="en-US" dirty="0" err="1" smtClean="0"/>
              <a:t>mengisi</a:t>
            </a:r>
            <a:r>
              <a:rPr lang="en-US" dirty="0" smtClean="0"/>
              <a:t> </a:t>
            </a:r>
            <a:r>
              <a:rPr lang="en-US" dirty="0" err="1" smtClean="0"/>
              <a:t>dengan</a:t>
            </a:r>
            <a:r>
              <a:rPr lang="en-US" dirty="0" smtClean="0"/>
              <a:t> </a:t>
            </a:r>
            <a:r>
              <a:rPr lang="en-US" dirty="0" err="1" smtClean="0"/>
              <a:t>angka</a:t>
            </a:r>
            <a:r>
              <a:rPr lang="en-US" dirty="0" smtClean="0"/>
              <a:t> </a:t>
            </a:r>
            <a:r>
              <a:rPr lang="en-US" dirty="0" err="1" smtClean="0"/>
              <a:t>saja</a:t>
            </a:r>
            <a:r>
              <a:rPr lang="en-US" dirty="0" smtClean="0"/>
              <a:t>, </a:t>
            </a:r>
            <a:r>
              <a:rPr lang="en-US" dirty="0" err="1" smtClean="0"/>
              <a:t>hal</a:t>
            </a:r>
            <a:r>
              <a:rPr lang="en-US" dirty="0" smtClean="0"/>
              <a:t> </a:t>
            </a:r>
            <a:r>
              <a:rPr lang="en-US" dirty="0" err="1" smtClean="0"/>
              <a:t>ini</a:t>
            </a:r>
            <a:r>
              <a:rPr lang="en-US" dirty="0" smtClean="0"/>
              <a:t> </a:t>
            </a:r>
            <a:r>
              <a:rPr lang="en-US" dirty="0" err="1" smtClean="0"/>
              <a:t>saya</a:t>
            </a:r>
            <a:r>
              <a:rPr lang="en-US" dirty="0" smtClean="0"/>
              <a:t> </a:t>
            </a:r>
            <a:r>
              <a:rPr lang="en-US" dirty="0" err="1" smtClean="0"/>
              <a:t>sarankan</a:t>
            </a:r>
            <a:r>
              <a:rPr lang="en-US" dirty="0" smtClean="0"/>
              <a:t> agar </a:t>
            </a:r>
            <a:r>
              <a:rPr lang="en-US" dirty="0" err="1" smtClean="0"/>
              <a:t>ketika</a:t>
            </a:r>
            <a:r>
              <a:rPr lang="en-US" dirty="0" smtClean="0"/>
              <a:t> </a:t>
            </a:r>
            <a:r>
              <a:rPr lang="en-US" dirty="0" err="1" smtClean="0"/>
              <a:t>kita</a:t>
            </a:r>
            <a:r>
              <a:rPr lang="en-US" dirty="0" smtClean="0"/>
              <a:t> </a:t>
            </a:r>
            <a:r>
              <a:rPr lang="en-US" dirty="0" err="1" smtClean="0"/>
              <a:t>ingin</a:t>
            </a:r>
            <a:r>
              <a:rPr lang="en-US" dirty="0" smtClean="0"/>
              <a:t> </a:t>
            </a:r>
            <a:r>
              <a:rPr lang="en-US" dirty="0" err="1" smtClean="0"/>
              <a:t>melakukan</a:t>
            </a:r>
            <a:r>
              <a:rPr lang="en-US" dirty="0" smtClean="0"/>
              <a:t> </a:t>
            </a:r>
            <a:r>
              <a:rPr lang="en-US" dirty="0" err="1" smtClean="0"/>
              <a:t>pertukaran</a:t>
            </a:r>
            <a:r>
              <a:rPr lang="en-US" dirty="0" smtClean="0"/>
              <a:t> data (</a:t>
            </a:r>
            <a:r>
              <a:rPr lang="en-US" dirty="0" err="1" smtClean="0"/>
              <a:t>misalnya</a:t>
            </a:r>
            <a:r>
              <a:rPr lang="en-US" dirty="0" smtClean="0"/>
              <a:t> copy cataloguing), data </a:t>
            </a:r>
            <a:r>
              <a:rPr lang="en-US" dirty="0" err="1" smtClean="0"/>
              <a:t>kita</a:t>
            </a:r>
            <a:r>
              <a:rPr lang="en-US" dirty="0" smtClean="0"/>
              <a:t> </a:t>
            </a:r>
            <a:r>
              <a:rPr lang="en-US" dirty="0" err="1" smtClean="0"/>
              <a:t>dapat</a:t>
            </a:r>
            <a:r>
              <a:rPr lang="en-US" dirty="0" smtClean="0"/>
              <a:t> </a:t>
            </a:r>
            <a:r>
              <a:rPr lang="en-US" dirty="0" err="1" smtClean="0"/>
              <a:t>dicopy</a:t>
            </a:r>
            <a:r>
              <a:rPr lang="en-US" dirty="0" smtClean="0"/>
              <a:t> </a:t>
            </a:r>
            <a:r>
              <a:rPr lang="en-US" dirty="0" err="1" smtClean="0"/>
              <a:t>oleh</a:t>
            </a:r>
            <a:r>
              <a:rPr lang="en-US" dirty="0" smtClean="0"/>
              <a:t> </a:t>
            </a:r>
            <a:r>
              <a:rPr lang="en-US" dirty="0" err="1" smtClean="0"/>
              <a:t>perpustakaan</a:t>
            </a:r>
            <a:r>
              <a:rPr lang="en-US" dirty="0" smtClean="0"/>
              <a:t> lain</a:t>
            </a:r>
          </a:p>
          <a:p>
            <a:r>
              <a:rPr lang="en-US" dirty="0" smtClean="0"/>
              <a:t>12. </a:t>
            </a:r>
            <a:r>
              <a:rPr lang="en-US" dirty="0" err="1" smtClean="0"/>
              <a:t>Classication</a:t>
            </a:r>
            <a:r>
              <a:rPr lang="en-US" dirty="0" smtClean="0"/>
              <a:t>, </a:t>
            </a:r>
            <a:r>
              <a:rPr lang="en-US" dirty="0" err="1" smtClean="0"/>
              <a:t>Kolom</a:t>
            </a:r>
            <a:r>
              <a:rPr lang="en-US" dirty="0" smtClean="0"/>
              <a:t> </a:t>
            </a:r>
            <a:r>
              <a:rPr lang="en-US" dirty="0" err="1" smtClean="0"/>
              <a:t>ini</a:t>
            </a:r>
            <a:r>
              <a:rPr lang="en-US" dirty="0" smtClean="0"/>
              <a:t> </a:t>
            </a:r>
            <a:r>
              <a:rPr lang="en-US" dirty="0" err="1" smtClean="0"/>
              <a:t>diisi</a:t>
            </a:r>
            <a:r>
              <a:rPr lang="en-US" dirty="0" smtClean="0"/>
              <a:t> </a:t>
            </a:r>
            <a:r>
              <a:rPr lang="en-US" dirty="0" err="1" smtClean="0"/>
              <a:t>dengan</a:t>
            </a:r>
            <a:r>
              <a:rPr lang="en-US" dirty="0" smtClean="0"/>
              <a:t> </a:t>
            </a:r>
            <a:r>
              <a:rPr lang="en-US" dirty="0" err="1" smtClean="0"/>
              <a:t>nomor</a:t>
            </a:r>
            <a:r>
              <a:rPr lang="en-US" dirty="0" smtClean="0"/>
              <a:t> </a:t>
            </a:r>
            <a:r>
              <a:rPr lang="en-US" dirty="0" err="1" smtClean="0"/>
              <a:t>klasikasi</a:t>
            </a:r>
            <a:r>
              <a:rPr lang="en-US" dirty="0" smtClean="0"/>
              <a:t> yang </a:t>
            </a:r>
            <a:r>
              <a:rPr lang="en-US" dirty="0" err="1" smtClean="0"/>
              <a:t>kita</a:t>
            </a:r>
            <a:r>
              <a:rPr lang="en-US" dirty="0" smtClean="0"/>
              <a:t> </a:t>
            </a:r>
            <a:r>
              <a:rPr lang="en-US" dirty="0" err="1" smtClean="0"/>
              <a:t>gunakan</a:t>
            </a:r>
            <a:r>
              <a:rPr lang="en-US" dirty="0" smtClean="0"/>
              <a:t> </a:t>
            </a:r>
            <a:r>
              <a:rPr lang="en-US" dirty="0" err="1" smtClean="0"/>
              <a:t>di</a:t>
            </a:r>
            <a:r>
              <a:rPr lang="en-US" dirty="0" smtClean="0"/>
              <a:t> </a:t>
            </a:r>
            <a:r>
              <a:rPr lang="en-US" dirty="0" err="1" smtClean="0"/>
              <a:t>perpustakaan</a:t>
            </a:r>
            <a:r>
              <a:rPr lang="en-US" dirty="0" smtClean="0"/>
              <a:t> </a:t>
            </a:r>
            <a:r>
              <a:rPr lang="en-US" dirty="0" err="1" smtClean="0"/>
              <a:t>kita</a:t>
            </a:r>
            <a:r>
              <a:rPr lang="en-US" dirty="0" smtClean="0"/>
              <a:t>, </a:t>
            </a:r>
            <a:r>
              <a:rPr lang="en-US" dirty="0" err="1" smtClean="0"/>
              <a:t>apakah</a:t>
            </a:r>
            <a:r>
              <a:rPr lang="en-US" dirty="0" smtClean="0"/>
              <a:t> </a:t>
            </a:r>
            <a:r>
              <a:rPr lang="en-US" dirty="0" err="1" smtClean="0"/>
              <a:t>itu</a:t>
            </a:r>
            <a:r>
              <a:rPr lang="en-US" dirty="0" smtClean="0"/>
              <a:t> DDC </a:t>
            </a:r>
            <a:r>
              <a:rPr lang="en-US" dirty="0" err="1" smtClean="0"/>
              <a:t>ataupun</a:t>
            </a:r>
            <a:r>
              <a:rPr lang="en-US" dirty="0" smtClean="0"/>
              <a:t> UDC, </a:t>
            </a:r>
            <a:r>
              <a:rPr lang="en-US" dirty="0" err="1" smtClean="0"/>
              <a:t>atau</a:t>
            </a:r>
            <a:r>
              <a:rPr lang="en-US" dirty="0" smtClean="0"/>
              <a:t> </a:t>
            </a:r>
            <a:r>
              <a:rPr lang="en-US" dirty="0" err="1" smtClean="0"/>
              <a:t>dengan</a:t>
            </a:r>
            <a:r>
              <a:rPr lang="en-US" dirty="0" smtClean="0"/>
              <a:t> </a:t>
            </a:r>
            <a:r>
              <a:rPr lang="en-US" dirty="0" err="1" smtClean="0"/>
              <a:t>sistem</a:t>
            </a:r>
            <a:r>
              <a:rPr lang="en-US" dirty="0" smtClean="0"/>
              <a:t> </a:t>
            </a:r>
            <a:r>
              <a:rPr lang="en-US" dirty="0" err="1" smtClean="0"/>
              <a:t>klasikasi</a:t>
            </a:r>
            <a:r>
              <a:rPr lang="en-US" dirty="0" smtClean="0"/>
              <a:t> lain</a:t>
            </a:r>
            <a:endParaRPr lang="en-US" dirty="0"/>
          </a:p>
        </p:txBody>
      </p:sp>
      <p:sp>
        <p:nvSpPr>
          <p:cNvPr id="4" name="Rectangle 3"/>
          <p:cNvSpPr/>
          <p:nvPr/>
        </p:nvSpPr>
        <p:spPr>
          <a:xfrm>
            <a:off x="685800" y="1066800"/>
            <a:ext cx="7543800" cy="5016758"/>
          </a:xfrm>
          <a:prstGeom prst="rect">
            <a:avLst/>
          </a:prstGeom>
        </p:spPr>
        <p:txBody>
          <a:bodyPr wrap="square">
            <a:spAutoFit/>
          </a:bodyPr>
          <a:lstStyle/>
          <a:p>
            <a:pPr marL="225425" indent="-225425"/>
            <a:r>
              <a:rPr lang="en-US" sz="2000" dirty="0" smtClean="0">
                <a:latin typeface="Constantia" pitchFamily="18" charset="0"/>
              </a:rPr>
              <a:t>9. GMD, </a:t>
            </a:r>
            <a:r>
              <a:rPr lang="en-US" sz="2000" dirty="0" err="1" smtClean="0">
                <a:latin typeface="Constantia" pitchFamily="18" charset="0"/>
              </a:rPr>
              <a:t>singkatan</a:t>
            </a:r>
            <a:r>
              <a:rPr lang="en-US" sz="2000" dirty="0" smtClean="0">
                <a:latin typeface="Constantia" pitchFamily="18" charset="0"/>
              </a:rPr>
              <a:t> </a:t>
            </a:r>
            <a:r>
              <a:rPr lang="en-US" sz="2000" dirty="0" err="1" smtClean="0">
                <a:latin typeface="Constantia" pitchFamily="18" charset="0"/>
              </a:rPr>
              <a:t>dari</a:t>
            </a:r>
            <a:r>
              <a:rPr lang="en-US" sz="2000" dirty="0" smtClean="0">
                <a:latin typeface="Constantia" pitchFamily="18" charset="0"/>
              </a:rPr>
              <a:t> General Material Designation, </a:t>
            </a:r>
            <a:r>
              <a:rPr lang="en-US" sz="2000" dirty="0" err="1" smtClean="0">
                <a:latin typeface="Constantia" pitchFamily="18" charset="0"/>
              </a:rPr>
              <a:t>adalah</a:t>
            </a:r>
            <a:r>
              <a:rPr lang="en-US" sz="2000" dirty="0" smtClean="0">
                <a:latin typeface="Constantia" pitchFamily="18" charset="0"/>
              </a:rPr>
              <a:t> </a:t>
            </a:r>
            <a:r>
              <a:rPr lang="en-US" sz="2000" dirty="0" err="1" smtClean="0">
                <a:latin typeface="Constantia" pitchFamily="18" charset="0"/>
              </a:rPr>
              <a:t>jenis</a:t>
            </a:r>
            <a:r>
              <a:rPr lang="en-US" sz="2000" dirty="0" smtClean="0">
                <a:latin typeface="Constantia" pitchFamily="18" charset="0"/>
              </a:rPr>
              <a:t> </a:t>
            </a:r>
            <a:r>
              <a:rPr lang="en-US" sz="2000" dirty="0" err="1" smtClean="0">
                <a:latin typeface="Constantia" pitchFamily="18" charset="0"/>
              </a:rPr>
              <a:t>bahan</a:t>
            </a:r>
            <a:r>
              <a:rPr lang="en-US" sz="2000" dirty="0" smtClean="0">
                <a:latin typeface="Constantia" pitchFamily="18" charset="0"/>
              </a:rPr>
              <a:t> </a:t>
            </a:r>
            <a:r>
              <a:rPr lang="en-US" sz="2000" dirty="0" err="1" smtClean="0">
                <a:latin typeface="Constantia" pitchFamily="18" charset="0"/>
              </a:rPr>
              <a:t>umum</a:t>
            </a:r>
            <a:r>
              <a:rPr lang="en-US" sz="2000" dirty="0" smtClean="0">
                <a:latin typeface="Constantia" pitchFamily="18" charset="0"/>
              </a:rPr>
              <a:t> </a:t>
            </a:r>
            <a:r>
              <a:rPr lang="en-US" sz="2000" dirty="0" err="1" smtClean="0">
                <a:latin typeface="Constantia" pitchFamily="18" charset="0"/>
              </a:rPr>
              <a:t>suatu</a:t>
            </a:r>
            <a:r>
              <a:rPr lang="en-US" sz="2000" dirty="0" smtClean="0">
                <a:latin typeface="Constantia" pitchFamily="18" charset="0"/>
              </a:rPr>
              <a:t> </a:t>
            </a:r>
            <a:r>
              <a:rPr lang="en-US" sz="2000" dirty="0" err="1" smtClean="0">
                <a:latin typeface="Constantia" pitchFamily="18" charset="0"/>
              </a:rPr>
              <a:t>dokumen</a:t>
            </a:r>
            <a:r>
              <a:rPr lang="en-US" sz="2000" dirty="0" smtClean="0">
                <a:latin typeface="Constantia" pitchFamily="18" charset="0"/>
              </a:rPr>
              <a:t>. GMD </a:t>
            </a:r>
            <a:r>
              <a:rPr lang="en-US" sz="2000" dirty="0" err="1" smtClean="0">
                <a:latin typeface="Constantia" pitchFamily="18" charset="0"/>
              </a:rPr>
              <a:t>digunakan</a:t>
            </a:r>
            <a:r>
              <a:rPr lang="en-US" sz="2000" dirty="0" smtClean="0">
                <a:latin typeface="Constantia" pitchFamily="18" charset="0"/>
              </a:rPr>
              <a:t> </a:t>
            </a:r>
            <a:r>
              <a:rPr lang="en-US" sz="2000" dirty="0" err="1" smtClean="0">
                <a:latin typeface="Constantia" pitchFamily="18" charset="0"/>
              </a:rPr>
              <a:t>untuk</a:t>
            </a:r>
            <a:r>
              <a:rPr lang="en-US" sz="2000" dirty="0" smtClean="0">
                <a:latin typeface="Constantia" pitchFamily="18" charset="0"/>
              </a:rPr>
              <a:t> </a:t>
            </a:r>
            <a:r>
              <a:rPr lang="en-US" sz="2000" dirty="0" err="1" smtClean="0">
                <a:latin typeface="Constantia" pitchFamily="18" charset="0"/>
              </a:rPr>
              <a:t>membedakan</a:t>
            </a:r>
            <a:r>
              <a:rPr lang="en-US" sz="2000" dirty="0" smtClean="0">
                <a:latin typeface="Constantia" pitchFamily="18" charset="0"/>
              </a:rPr>
              <a:t> </a:t>
            </a:r>
            <a:r>
              <a:rPr lang="en-US" sz="2000" dirty="0" err="1" smtClean="0">
                <a:latin typeface="Constantia" pitchFamily="18" charset="0"/>
              </a:rPr>
              <a:t>jenis</a:t>
            </a:r>
            <a:r>
              <a:rPr lang="en-US" sz="2000" dirty="0" smtClean="0">
                <a:latin typeface="Constantia" pitchFamily="18" charset="0"/>
              </a:rPr>
              <a:t> </a:t>
            </a:r>
            <a:r>
              <a:rPr lang="en-US" sz="2000" dirty="0" err="1" smtClean="0">
                <a:latin typeface="Constantia" pitchFamily="18" charset="0"/>
              </a:rPr>
              <a:t>dokumen</a:t>
            </a:r>
            <a:r>
              <a:rPr lang="en-US" sz="2000" dirty="0" smtClean="0">
                <a:latin typeface="Constantia" pitchFamily="18" charset="0"/>
              </a:rPr>
              <a:t> </a:t>
            </a:r>
            <a:r>
              <a:rPr lang="en-US" sz="2000" dirty="0" err="1" smtClean="0">
                <a:latin typeface="Constantia" pitchFamily="18" charset="0"/>
              </a:rPr>
              <a:t>buku</a:t>
            </a:r>
            <a:r>
              <a:rPr lang="en-US" sz="2000" dirty="0" smtClean="0">
                <a:latin typeface="Constantia" pitchFamily="18" charset="0"/>
              </a:rPr>
              <a:t> (printed) </a:t>
            </a:r>
            <a:r>
              <a:rPr lang="en-US" sz="2000" dirty="0" err="1" smtClean="0">
                <a:latin typeface="Constantia" pitchFamily="18" charset="0"/>
              </a:rPr>
              <a:t>dengan</a:t>
            </a:r>
            <a:r>
              <a:rPr lang="en-US" sz="2000" dirty="0" smtClean="0">
                <a:latin typeface="Constantia" pitchFamily="18" charset="0"/>
              </a:rPr>
              <a:t> </a:t>
            </a:r>
            <a:r>
              <a:rPr lang="en-US" sz="2000" dirty="0" err="1" smtClean="0">
                <a:latin typeface="Constantia" pitchFamily="18" charset="0"/>
              </a:rPr>
              <a:t>dokumen</a:t>
            </a:r>
            <a:r>
              <a:rPr lang="en-US" sz="2000" dirty="0" smtClean="0">
                <a:latin typeface="Constantia" pitchFamily="18" charset="0"/>
              </a:rPr>
              <a:t> </a:t>
            </a:r>
            <a:r>
              <a:rPr lang="en-US" sz="2000" dirty="0" err="1" smtClean="0">
                <a:latin typeface="Constantia" pitchFamily="18" charset="0"/>
              </a:rPr>
              <a:t>lainnya</a:t>
            </a:r>
            <a:r>
              <a:rPr lang="en-US" sz="2000" dirty="0" smtClean="0">
                <a:latin typeface="Constantia" pitchFamily="18" charset="0"/>
              </a:rPr>
              <a:t> (non-printed). </a:t>
            </a:r>
            <a:r>
              <a:rPr lang="en-US" sz="2000" dirty="0" err="1" smtClean="0">
                <a:latin typeface="Constantia" pitchFamily="18" charset="0"/>
              </a:rPr>
              <a:t>di</a:t>
            </a:r>
            <a:r>
              <a:rPr lang="en-US" sz="2000" dirty="0" smtClean="0">
                <a:latin typeface="Constantia" pitchFamily="18" charset="0"/>
              </a:rPr>
              <a:t> </a:t>
            </a:r>
            <a:r>
              <a:rPr lang="en-US" sz="2000" dirty="0" err="1" smtClean="0">
                <a:latin typeface="Constantia" pitchFamily="18" charset="0"/>
              </a:rPr>
              <a:t>dalam</a:t>
            </a:r>
            <a:r>
              <a:rPr lang="en-US" sz="2000" dirty="0" smtClean="0">
                <a:latin typeface="Constantia" pitchFamily="18" charset="0"/>
              </a:rPr>
              <a:t> </a:t>
            </a:r>
            <a:r>
              <a:rPr lang="en-US" sz="2000" dirty="0" err="1" smtClean="0">
                <a:latin typeface="Constantia" pitchFamily="18" charset="0"/>
              </a:rPr>
              <a:t>standar</a:t>
            </a:r>
            <a:r>
              <a:rPr lang="en-US" sz="2000" dirty="0" smtClean="0">
                <a:latin typeface="Constantia" pitchFamily="18" charset="0"/>
              </a:rPr>
              <a:t> AACR </a:t>
            </a:r>
            <a:r>
              <a:rPr lang="en-US" sz="2000" dirty="0" err="1" smtClean="0">
                <a:latin typeface="Constantia" pitchFamily="18" charset="0"/>
              </a:rPr>
              <a:t>terdapat</a:t>
            </a:r>
            <a:r>
              <a:rPr lang="en-US" sz="2000" dirty="0" smtClean="0">
                <a:latin typeface="Constantia" pitchFamily="18" charset="0"/>
              </a:rPr>
              <a:t> </a:t>
            </a:r>
            <a:r>
              <a:rPr lang="en-US" sz="2000" dirty="0" err="1" smtClean="0">
                <a:latin typeface="Constantia" pitchFamily="18" charset="0"/>
              </a:rPr>
              <a:t>daftar</a:t>
            </a:r>
            <a:r>
              <a:rPr lang="en-US" sz="2000" dirty="0" smtClean="0">
                <a:latin typeface="Constantia" pitchFamily="18" charset="0"/>
              </a:rPr>
              <a:t> GMD </a:t>
            </a:r>
            <a:r>
              <a:rPr lang="en-US" sz="2000" dirty="0" err="1" smtClean="0">
                <a:latin typeface="Constantia" pitchFamily="18" charset="0"/>
              </a:rPr>
              <a:t>yaitu</a:t>
            </a:r>
            <a:r>
              <a:rPr lang="en-US" sz="2000" dirty="0" smtClean="0">
                <a:latin typeface="Constantia" pitchFamily="18" charset="0"/>
              </a:rPr>
              <a:t>, art original music (for printed music), art reproduction, newspaper, </a:t>
            </a:r>
            <a:r>
              <a:rPr lang="en-US" sz="2000" dirty="0" err="1" smtClean="0">
                <a:latin typeface="Constantia" pitchFamily="18" charset="0"/>
              </a:rPr>
              <a:t>braille</a:t>
            </a:r>
            <a:r>
              <a:rPr lang="en-US" sz="2000" dirty="0" smtClean="0">
                <a:latin typeface="Constantia" pitchFamily="18" charset="0"/>
              </a:rPr>
              <a:t> picture, cartographic material, poster, chart, </a:t>
            </a:r>
            <a:r>
              <a:rPr lang="en-US" sz="2000" dirty="0" err="1" smtClean="0">
                <a:latin typeface="Constantia" pitchFamily="18" charset="0"/>
              </a:rPr>
              <a:t>realia</a:t>
            </a:r>
            <a:r>
              <a:rPr lang="en-US" sz="2000" dirty="0" smtClean="0">
                <a:latin typeface="Constantia" pitchFamily="18" charset="0"/>
              </a:rPr>
              <a:t>, diorama, slide, electronic resource, technical drawing, </a:t>
            </a:r>
            <a:r>
              <a:rPr lang="en-US" sz="2000" dirty="0" err="1" smtClean="0">
                <a:latin typeface="Constantia" pitchFamily="18" charset="0"/>
              </a:rPr>
              <a:t>lmstrip</a:t>
            </a:r>
            <a:r>
              <a:rPr lang="en-US" sz="2000" dirty="0" smtClean="0">
                <a:latin typeface="Constantia" pitchFamily="18" charset="0"/>
              </a:rPr>
              <a:t>, MP3 (for recorded music), ash card, CD (for recorded music), game, cassette (for recorded music), globe, book on cassette, graphic novel, book on CD, kit, book on MP3, large print, DAISY sound recording, magazine, toy, manuscript, transparency, microform, VHS, microscope, slide, DVD, model, </a:t>
            </a:r>
            <a:r>
              <a:rPr lang="en-US" sz="2000" dirty="0" err="1" smtClean="0">
                <a:latin typeface="Constantia" pitchFamily="18" charset="0"/>
              </a:rPr>
              <a:t>Blu</a:t>
            </a:r>
            <a:r>
              <a:rPr lang="en-US" sz="2000" dirty="0" smtClean="0">
                <a:latin typeface="Constantia" pitchFamily="18" charset="0"/>
              </a:rPr>
              <a:t>-ray, text, </a:t>
            </a:r>
            <a:r>
              <a:rPr lang="en-US" sz="2000" dirty="0" err="1" smtClean="0">
                <a:latin typeface="Constantia" pitchFamily="18" charset="0"/>
              </a:rPr>
              <a:t>dan</a:t>
            </a:r>
            <a:r>
              <a:rPr lang="en-US" sz="2000" dirty="0" smtClean="0">
                <a:latin typeface="Constantia" pitchFamily="18" charset="0"/>
              </a:rPr>
              <a:t> motion picture. </a:t>
            </a:r>
            <a:r>
              <a:rPr lang="en-US" sz="2000" dirty="0" err="1" smtClean="0">
                <a:latin typeface="Constantia" pitchFamily="18" charset="0"/>
              </a:rPr>
              <a:t>Untuk</a:t>
            </a:r>
            <a:r>
              <a:rPr lang="en-US" sz="2000" dirty="0" smtClean="0">
                <a:latin typeface="Constantia" pitchFamily="18" charset="0"/>
              </a:rPr>
              <a:t> </a:t>
            </a:r>
            <a:r>
              <a:rPr lang="en-US" sz="2000" dirty="0" err="1" smtClean="0">
                <a:latin typeface="Constantia" pitchFamily="18" charset="0"/>
              </a:rPr>
              <a:t>koleksi</a:t>
            </a:r>
            <a:r>
              <a:rPr lang="en-US" sz="2000" dirty="0" smtClean="0">
                <a:latin typeface="Constantia" pitchFamily="18" charset="0"/>
              </a:rPr>
              <a:t> </a:t>
            </a:r>
            <a:r>
              <a:rPr lang="en-US" sz="2000" dirty="0" err="1" smtClean="0">
                <a:latin typeface="Constantia" pitchFamily="18" charset="0"/>
              </a:rPr>
              <a:t>berupa</a:t>
            </a:r>
            <a:r>
              <a:rPr lang="en-US" sz="2000" dirty="0" smtClean="0">
                <a:latin typeface="Constantia" pitchFamily="18" charset="0"/>
              </a:rPr>
              <a:t> </a:t>
            </a:r>
            <a:r>
              <a:rPr lang="en-US" sz="2000" dirty="0" err="1" smtClean="0">
                <a:latin typeface="Constantia" pitchFamily="18" charset="0"/>
              </a:rPr>
              <a:t>buku</a:t>
            </a:r>
            <a:r>
              <a:rPr lang="en-US" sz="2000" dirty="0" smtClean="0">
                <a:latin typeface="Constantia" pitchFamily="18" charset="0"/>
              </a:rPr>
              <a:t> </a:t>
            </a:r>
            <a:r>
              <a:rPr lang="en-US" sz="2000" dirty="0" err="1" smtClean="0">
                <a:latin typeface="Constantia" pitchFamily="18" charset="0"/>
              </a:rPr>
              <a:t>pilihlah</a:t>
            </a:r>
            <a:r>
              <a:rPr lang="en-US" sz="2000" dirty="0" smtClean="0">
                <a:latin typeface="Constantia" pitchFamily="18" charset="0"/>
              </a:rPr>
              <a:t> GMD text</a:t>
            </a:r>
          </a:p>
          <a:p>
            <a:pPr marL="225425" indent="-225425"/>
            <a:r>
              <a:rPr lang="en-US" sz="2000" dirty="0" smtClean="0">
                <a:latin typeface="Constantia" pitchFamily="18" charset="0"/>
              </a:rPr>
              <a:t>10. Frequency, </a:t>
            </a:r>
            <a:r>
              <a:rPr lang="en-US" sz="2000" dirty="0" err="1" smtClean="0">
                <a:latin typeface="Constantia" pitchFamily="18" charset="0"/>
              </a:rPr>
              <a:t>adalah</a:t>
            </a:r>
            <a:r>
              <a:rPr lang="en-US" sz="2000" dirty="0" smtClean="0">
                <a:latin typeface="Constantia" pitchFamily="18" charset="0"/>
              </a:rPr>
              <a:t> </a:t>
            </a:r>
            <a:r>
              <a:rPr lang="en-US" sz="2000" dirty="0" err="1" smtClean="0">
                <a:latin typeface="Constantia" pitchFamily="18" charset="0"/>
              </a:rPr>
              <a:t>frekwensi</a:t>
            </a:r>
            <a:r>
              <a:rPr lang="en-US" sz="2000" dirty="0" smtClean="0">
                <a:latin typeface="Constantia" pitchFamily="18" charset="0"/>
              </a:rPr>
              <a:t> </a:t>
            </a:r>
            <a:r>
              <a:rPr lang="en-US" sz="2000" dirty="0" err="1" smtClean="0">
                <a:latin typeface="Constantia" pitchFamily="18" charset="0"/>
              </a:rPr>
              <a:t>terbit</a:t>
            </a:r>
            <a:r>
              <a:rPr lang="en-US" sz="2000" dirty="0" smtClean="0">
                <a:latin typeface="Constantia" pitchFamily="18" charset="0"/>
              </a:rPr>
              <a:t>, </a:t>
            </a:r>
            <a:r>
              <a:rPr lang="en-US" sz="2000" dirty="0" err="1" smtClean="0">
                <a:latin typeface="Constantia" pitchFamily="18" charset="0"/>
              </a:rPr>
              <a:t>kolom</a:t>
            </a:r>
            <a:r>
              <a:rPr lang="en-US" sz="2000" dirty="0" smtClean="0">
                <a:latin typeface="Constantia" pitchFamily="18" charset="0"/>
              </a:rPr>
              <a:t> </a:t>
            </a:r>
            <a:r>
              <a:rPr lang="en-US" sz="2000" dirty="0" err="1" smtClean="0">
                <a:latin typeface="Constantia" pitchFamily="18" charset="0"/>
              </a:rPr>
              <a:t>ini</a:t>
            </a:r>
            <a:r>
              <a:rPr lang="en-US" sz="2000" dirty="0" smtClean="0">
                <a:latin typeface="Constantia" pitchFamily="18" charset="0"/>
              </a:rPr>
              <a:t> </a:t>
            </a:r>
            <a:r>
              <a:rPr lang="en-US" sz="2000" dirty="0" err="1" smtClean="0">
                <a:latin typeface="Constantia" pitchFamily="18" charset="0"/>
              </a:rPr>
              <a:t>diisi</a:t>
            </a:r>
            <a:r>
              <a:rPr lang="en-US" sz="2000" dirty="0" smtClean="0">
                <a:latin typeface="Constantia" pitchFamily="18" charset="0"/>
              </a:rPr>
              <a:t> </a:t>
            </a:r>
            <a:r>
              <a:rPr lang="en-US" sz="2000" dirty="0" err="1" smtClean="0">
                <a:latin typeface="Constantia" pitchFamily="18" charset="0"/>
              </a:rPr>
              <a:t>apabila</a:t>
            </a:r>
            <a:r>
              <a:rPr lang="en-US" sz="2000" dirty="0" smtClean="0">
                <a:latin typeface="Constantia" pitchFamily="18" charset="0"/>
              </a:rPr>
              <a:t> </a:t>
            </a:r>
            <a:r>
              <a:rPr lang="en-US" sz="2000" dirty="0" err="1" smtClean="0">
                <a:latin typeface="Constantia" pitchFamily="18" charset="0"/>
              </a:rPr>
              <a:t>kita</a:t>
            </a:r>
            <a:r>
              <a:rPr lang="en-US" sz="2000" dirty="0" smtClean="0">
                <a:latin typeface="Constantia" pitchFamily="18" charset="0"/>
              </a:rPr>
              <a:t> </a:t>
            </a:r>
            <a:r>
              <a:rPr lang="en-US" sz="2000" dirty="0" err="1" smtClean="0">
                <a:latin typeface="Constantia" pitchFamily="18" charset="0"/>
              </a:rPr>
              <a:t>mengolah</a:t>
            </a:r>
            <a:r>
              <a:rPr lang="en-US" sz="2000" dirty="0" smtClean="0">
                <a:latin typeface="Constantia" pitchFamily="18" charset="0"/>
              </a:rPr>
              <a:t> </a:t>
            </a:r>
            <a:r>
              <a:rPr lang="en-US" sz="2000" dirty="0" err="1" smtClean="0">
                <a:latin typeface="Constantia" pitchFamily="18" charset="0"/>
              </a:rPr>
              <a:t>koleksi</a:t>
            </a:r>
            <a:r>
              <a:rPr lang="en-US" sz="2000" dirty="0" smtClean="0">
                <a:latin typeface="Constantia" pitchFamily="18" charset="0"/>
              </a:rPr>
              <a:t> </a:t>
            </a:r>
            <a:r>
              <a:rPr lang="en-US" sz="2000" dirty="0" err="1" smtClean="0">
                <a:latin typeface="Constantia" pitchFamily="18" charset="0"/>
              </a:rPr>
              <a:t>terbitan</a:t>
            </a:r>
            <a:r>
              <a:rPr lang="en-US" sz="2000" dirty="0" smtClean="0">
                <a:latin typeface="Constantia" pitchFamily="18" charset="0"/>
              </a:rPr>
              <a:t> </a:t>
            </a:r>
            <a:r>
              <a:rPr lang="en-US" sz="2000" dirty="0" err="1" smtClean="0">
                <a:latin typeface="Constantia" pitchFamily="18" charset="0"/>
              </a:rPr>
              <a:t>berkala</a:t>
            </a:r>
            <a:r>
              <a:rPr lang="en-US" sz="2000" dirty="0" smtClean="0">
                <a:latin typeface="Constantia" pitchFamily="18" charset="0"/>
              </a:rPr>
              <a:t>, </a:t>
            </a:r>
            <a:r>
              <a:rPr lang="en-US" sz="2000" dirty="0" err="1" smtClean="0">
                <a:latin typeface="Constantia" pitchFamily="18" charset="0"/>
              </a:rPr>
              <a:t>abaikan</a:t>
            </a:r>
            <a:r>
              <a:rPr lang="en-US" sz="2000" dirty="0" smtClean="0">
                <a:latin typeface="Constantia" pitchFamily="18" charset="0"/>
              </a:rPr>
              <a:t> </a:t>
            </a:r>
            <a:r>
              <a:rPr lang="en-US" sz="2000" dirty="0" err="1" smtClean="0">
                <a:latin typeface="Constantia" pitchFamily="18" charset="0"/>
              </a:rPr>
              <a:t>jika</a:t>
            </a:r>
            <a:r>
              <a:rPr lang="en-US" sz="2000" dirty="0" smtClean="0">
                <a:latin typeface="Constantia" pitchFamily="18" charset="0"/>
              </a:rPr>
              <a:t> </a:t>
            </a:r>
            <a:r>
              <a:rPr lang="en-US" sz="2000" dirty="0" err="1" smtClean="0">
                <a:latin typeface="Constantia" pitchFamily="18" charset="0"/>
              </a:rPr>
              <a:t>tidak</a:t>
            </a:r>
            <a:r>
              <a:rPr lang="en-US" sz="2000" dirty="0" smtClean="0">
                <a:latin typeface="Constantia" pitchFamily="18" charset="0"/>
              </a:rPr>
              <a:t> </a:t>
            </a:r>
            <a:r>
              <a:rPr lang="en-US" sz="2000" dirty="0" err="1" smtClean="0">
                <a:latin typeface="Constantia" pitchFamily="18" charset="0"/>
              </a:rPr>
              <a:t>diperlukan</a:t>
            </a:r>
            <a:endParaRPr lang="en-US" sz="2000" dirty="0">
              <a:latin typeface="Constant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05000"/>
            <a:ext cx="7315200" cy="3693319"/>
          </a:xfrm>
          <a:prstGeom prst="rect">
            <a:avLst/>
          </a:prstGeom>
        </p:spPr>
        <p:txBody>
          <a:bodyPr wrap="square">
            <a:spAutoFit/>
          </a:bodyPr>
          <a:lstStyle/>
          <a:p>
            <a:pPr marL="344488" indent="-344488"/>
            <a:r>
              <a:rPr lang="en-US" dirty="0" smtClean="0">
                <a:latin typeface="Constantia" pitchFamily="18" charset="0"/>
              </a:rPr>
              <a:t>11. ISBN/ISSN,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ISBN </a:t>
            </a:r>
            <a:r>
              <a:rPr lang="en-US" dirty="0" err="1" smtClean="0">
                <a:latin typeface="Constantia" pitchFamily="18" charset="0"/>
              </a:rPr>
              <a:t>atau</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ISSN </a:t>
            </a:r>
            <a:r>
              <a:rPr lang="en-US" dirty="0" err="1" smtClean="0">
                <a:latin typeface="Constantia" pitchFamily="18" charset="0"/>
              </a:rPr>
              <a:t>dari</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dalam</a:t>
            </a:r>
            <a:r>
              <a:rPr lang="en-US" dirty="0" smtClean="0">
                <a:latin typeface="Constantia" pitchFamily="18" charset="0"/>
              </a:rPr>
              <a:t> </a:t>
            </a:r>
            <a:r>
              <a:rPr lang="en-US" dirty="0" err="1" smtClean="0">
                <a:latin typeface="Constantia" pitchFamily="18" charset="0"/>
              </a:rPr>
              <a:t>pengisian</a:t>
            </a:r>
            <a:r>
              <a:rPr lang="en-US" dirty="0" smtClean="0">
                <a:latin typeface="Constantia" pitchFamily="18" charset="0"/>
              </a:rPr>
              <a:t> ISBN </a:t>
            </a:r>
            <a:r>
              <a:rPr lang="en-US" dirty="0" err="1" smtClean="0">
                <a:latin typeface="Constantia" pitchFamily="18" charset="0"/>
              </a:rPr>
              <a:t>atau</a:t>
            </a:r>
            <a:r>
              <a:rPr lang="en-US" dirty="0" smtClean="0">
                <a:latin typeface="Constantia" pitchFamily="18" charset="0"/>
              </a:rPr>
              <a:t> ISSN, </a:t>
            </a:r>
            <a:r>
              <a:rPr lang="en-US" dirty="0" err="1" smtClean="0">
                <a:latin typeface="Constantia" pitchFamily="18" charset="0"/>
              </a:rPr>
              <a:t>penulis</a:t>
            </a:r>
            <a:r>
              <a:rPr lang="en-US" dirty="0" smtClean="0">
                <a:latin typeface="Constantia" pitchFamily="18" charset="0"/>
              </a:rPr>
              <a:t> </a:t>
            </a:r>
            <a:r>
              <a:rPr lang="en-US" dirty="0" err="1" smtClean="0">
                <a:latin typeface="Constantia" pitchFamily="18" charset="0"/>
              </a:rPr>
              <a:t>merekomendasikan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mengisinya</a:t>
            </a:r>
            <a:r>
              <a:rPr lang="en-US" dirty="0" smtClean="0">
                <a:latin typeface="Constantia" pitchFamily="18" charset="0"/>
              </a:rPr>
              <a:t> </a:t>
            </a:r>
            <a:r>
              <a:rPr lang="en-US" dirty="0" err="1" smtClean="0">
                <a:latin typeface="Constantia" pitchFamily="18" charset="0"/>
              </a:rPr>
              <a:t>tanpa</a:t>
            </a:r>
            <a:r>
              <a:rPr lang="en-US" dirty="0" smtClean="0">
                <a:latin typeface="Constantia" pitchFamily="18" charset="0"/>
              </a:rPr>
              <a:t> </a:t>
            </a:r>
            <a:r>
              <a:rPr lang="en-US" dirty="0" err="1" smtClean="0">
                <a:latin typeface="Constantia" pitchFamily="18" charset="0"/>
              </a:rPr>
              <a:t>karakter</a:t>
            </a:r>
            <a:r>
              <a:rPr lang="en-US" dirty="0" smtClean="0">
                <a:latin typeface="Constantia" pitchFamily="18" charset="0"/>
              </a:rPr>
              <a:t> </a:t>
            </a:r>
            <a:r>
              <a:rPr lang="en-US" dirty="0" err="1" smtClean="0">
                <a:latin typeface="Constantia" pitchFamily="18" charset="0"/>
              </a:rPr>
              <a:t>tambahan</a:t>
            </a:r>
            <a:r>
              <a:rPr lang="en-US" dirty="0" smtClean="0">
                <a:latin typeface="Constantia" pitchFamily="18" charset="0"/>
              </a:rPr>
              <a:t> </a:t>
            </a:r>
            <a:r>
              <a:rPr lang="en-US" dirty="0" err="1" smtClean="0">
                <a:latin typeface="Constantia" pitchFamily="18" charset="0"/>
              </a:rPr>
              <a:t>seperti</a:t>
            </a:r>
            <a:r>
              <a:rPr lang="en-US" dirty="0" smtClean="0">
                <a:latin typeface="Constantia" pitchFamily="18" charset="0"/>
              </a:rPr>
              <a:t> </a:t>
            </a:r>
            <a:r>
              <a:rPr lang="en-US" dirty="0" err="1" smtClean="0">
                <a:latin typeface="Constantia" pitchFamily="18" charset="0"/>
              </a:rPr>
              <a:t>tanda</a:t>
            </a:r>
            <a:r>
              <a:rPr lang="en-US" dirty="0" smtClean="0">
                <a:latin typeface="Constantia" pitchFamily="18" charset="0"/>
              </a:rPr>
              <a:t> (-)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sebagainya</a:t>
            </a:r>
            <a:r>
              <a:rPr lang="en-US" dirty="0" smtClean="0">
                <a:latin typeface="Constantia" pitchFamily="18" charset="0"/>
              </a:rPr>
              <a:t>. </a:t>
            </a:r>
            <a:r>
              <a:rPr lang="en-US" dirty="0" err="1" smtClean="0">
                <a:latin typeface="Constantia" pitchFamily="18" charset="0"/>
              </a:rPr>
              <a:t>Jadi</a:t>
            </a:r>
            <a:r>
              <a:rPr lang="en-US" dirty="0" smtClean="0">
                <a:latin typeface="Constantia" pitchFamily="18" charset="0"/>
              </a:rPr>
              <a:t> </a:t>
            </a:r>
            <a:r>
              <a:rPr lang="en-US" dirty="0" err="1" smtClean="0">
                <a:latin typeface="Constantia" pitchFamily="18" charset="0"/>
              </a:rPr>
              <a:t>cukup</a:t>
            </a:r>
            <a:r>
              <a:rPr lang="en-US" dirty="0" smtClean="0">
                <a:latin typeface="Constantia" pitchFamily="18" charset="0"/>
              </a:rPr>
              <a:t> </a:t>
            </a:r>
            <a:r>
              <a:rPr lang="en-US" dirty="0" err="1" smtClean="0">
                <a:latin typeface="Constantia" pitchFamily="18" charset="0"/>
              </a:rPr>
              <a:t>mengisi</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angka</a:t>
            </a:r>
            <a:r>
              <a:rPr lang="en-US" dirty="0" smtClean="0">
                <a:latin typeface="Constantia" pitchFamily="18" charset="0"/>
              </a:rPr>
              <a:t> </a:t>
            </a:r>
            <a:r>
              <a:rPr lang="en-US" dirty="0" err="1" smtClean="0">
                <a:latin typeface="Constantia" pitchFamily="18" charset="0"/>
              </a:rPr>
              <a:t>saja</a:t>
            </a:r>
            <a:r>
              <a:rPr lang="en-US" dirty="0" smtClean="0">
                <a:latin typeface="Constantia" pitchFamily="18" charset="0"/>
              </a:rPr>
              <a:t>, </a:t>
            </a:r>
            <a:r>
              <a:rPr lang="en-US" dirty="0" err="1" smtClean="0">
                <a:latin typeface="Constantia" pitchFamily="18" charset="0"/>
              </a:rPr>
              <a:t>hal</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saya</a:t>
            </a:r>
            <a:r>
              <a:rPr lang="en-US" dirty="0" smtClean="0">
                <a:latin typeface="Constantia" pitchFamily="18" charset="0"/>
              </a:rPr>
              <a:t> </a:t>
            </a:r>
            <a:r>
              <a:rPr lang="en-US" dirty="0" err="1" smtClean="0">
                <a:latin typeface="Constantia" pitchFamily="18" charset="0"/>
              </a:rPr>
              <a:t>sarankan</a:t>
            </a:r>
            <a:r>
              <a:rPr lang="en-US" dirty="0" smtClean="0">
                <a:latin typeface="Constantia" pitchFamily="18" charset="0"/>
              </a:rPr>
              <a:t> agar </a:t>
            </a:r>
            <a:r>
              <a:rPr lang="en-US" dirty="0" err="1" smtClean="0">
                <a:latin typeface="Constantia" pitchFamily="18" charset="0"/>
              </a:rPr>
              <a:t>ketika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ingin</a:t>
            </a:r>
            <a:r>
              <a:rPr lang="en-US" dirty="0" smtClean="0">
                <a:latin typeface="Constantia" pitchFamily="18" charset="0"/>
              </a:rPr>
              <a:t> </a:t>
            </a:r>
            <a:r>
              <a:rPr lang="en-US" dirty="0" err="1" smtClean="0">
                <a:latin typeface="Constantia" pitchFamily="18" charset="0"/>
              </a:rPr>
              <a:t>melakukan</a:t>
            </a:r>
            <a:r>
              <a:rPr lang="en-US" dirty="0" smtClean="0">
                <a:latin typeface="Constantia" pitchFamily="18" charset="0"/>
              </a:rPr>
              <a:t> </a:t>
            </a:r>
            <a:r>
              <a:rPr lang="en-US" dirty="0" err="1" smtClean="0">
                <a:latin typeface="Constantia" pitchFamily="18" charset="0"/>
              </a:rPr>
              <a:t>pertukaran</a:t>
            </a:r>
            <a:r>
              <a:rPr lang="en-US" dirty="0" smtClean="0">
                <a:latin typeface="Constantia" pitchFamily="18" charset="0"/>
              </a:rPr>
              <a:t> data (</a:t>
            </a:r>
            <a:r>
              <a:rPr lang="en-US" dirty="0" err="1" smtClean="0">
                <a:latin typeface="Constantia" pitchFamily="18" charset="0"/>
              </a:rPr>
              <a:t>misalnya</a:t>
            </a:r>
            <a:r>
              <a:rPr lang="en-US" dirty="0" smtClean="0">
                <a:latin typeface="Constantia" pitchFamily="18" charset="0"/>
              </a:rPr>
              <a:t> copy cataloguing), data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dicopy</a:t>
            </a:r>
            <a:r>
              <a:rPr lang="en-US" dirty="0" smtClean="0">
                <a:latin typeface="Constantia" pitchFamily="18" charset="0"/>
              </a:rPr>
              <a:t> </a:t>
            </a:r>
            <a:r>
              <a:rPr lang="en-US" dirty="0" err="1" smtClean="0">
                <a:latin typeface="Constantia" pitchFamily="18" charset="0"/>
              </a:rPr>
              <a:t>oleh</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lain</a:t>
            </a:r>
          </a:p>
          <a:p>
            <a:pPr marL="284163" indent="-284163"/>
            <a:r>
              <a:rPr lang="en-US" dirty="0" smtClean="0">
                <a:latin typeface="Constantia" pitchFamily="18" charset="0"/>
              </a:rPr>
              <a:t>12. </a:t>
            </a:r>
            <a:r>
              <a:rPr lang="en-US" dirty="0" err="1" smtClean="0">
                <a:latin typeface="Constantia" pitchFamily="18" charset="0"/>
              </a:rPr>
              <a:t>Classication</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diisi</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a:t>
            </a:r>
            <a:r>
              <a:rPr lang="en-US" dirty="0" err="1" smtClean="0">
                <a:latin typeface="Constantia" pitchFamily="18" charset="0"/>
              </a:rPr>
              <a:t>klasikasi</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gunakan</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apakah</a:t>
            </a:r>
            <a:r>
              <a:rPr lang="en-US" dirty="0" smtClean="0">
                <a:latin typeface="Constantia" pitchFamily="18" charset="0"/>
              </a:rPr>
              <a:t> </a:t>
            </a:r>
            <a:r>
              <a:rPr lang="en-US" dirty="0" err="1" smtClean="0">
                <a:latin typeface="Constantia" pitchFamily="18" charset="0"/>
              </a:rPr>
              <a:t>itu</a:t>
            </a:r>
            <a:r>
              <a:rPr lang="en-US" dirty="0" smtClean="0">
                <a:latin typeface="Constantia" pitchFamily="18" charset="0"/>
              </a:rPr>
              <a:t> DDC </a:t>
            </a:r>
            <a:r>
              <a:rPr lang="en-US" dirty="0" err="1" smtClean="0">
                <a:latin typeface="Constantia" pitchFamily="18" charset="0"/>
              </a:rPr>
              <a:t>ataupun</a:t>
            </a:r>
            <a:r>
              <a:rPr lang="en-US" dirty="0" smtClean="0">
                <a:latin typeface="Constantia" pitchFamily="18" charset="0"/>
              </a:rPr>
              <a:t> UDC, </a:t>
            </a:r>
            <a:r>
              <a:rPr lang="en-US" dirty="0" err="1" smtClean="0">
                <a:latin typeface="Constantia" pitchFamily="18" charset="0"/>
              </a:rPr>
              <a:t>atau</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sistem</a:t>
            </a:r>
            <a:r>
              <a:rPr lang="en-US" dirty="0" smtClean="0">
                <a:latin typeface="Constantia" pitchFamily="18" charset="0"/>
              </a:rPr>
              <a:t> </a:t>
            </a:r>
            <a:r>
              <a:rPr lang="en-US" dirty="0" err="1" smtClean="0">
                <a:latin typeface="Constantia" pitchFamily="18" charset="0"/>
              </a:rPr>
              <a:t>klasikasi</a:t>
            </a:r>
            <a:r>
              <a:rPr lang="en-US" dirty="0" smtClean="0">
                <a:latin typeface="Constantia" pitchFamily="18" charset="0"/>
              </a:rPr>
              <a:t> lain</a:t>
            </a:r>
          </a:p>
          <a:p>
            <a:pPr marL="284163" indent="-284163"/>
            <a:endParaRPr lang="en-US" dirty="0"/>
          </a:p>
          <a:p>
            <a:pPr marL="284163" indent="-284163"/>
            <a:endParaRPr lang="en-US" dirty="0" smtClean="0"/>
          </a:p>
          <a:p>
            <a:pPr marL="284163" indent="-284163"/>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696200" cy="4801314"/>
          </a:xfrm>
          <a:prstGeom prst="rect">
            <a:avLst/>
          </a:prstGeom>
        </p:spPr>
        <p:txBody>
          <a:bodyPr wrap="square">
            <a:spAutoFit/>
          </a:bodyPr>
          <a:lstStyle/>
          <a:p>
            <a:pPr marL="344488" indent="-344488"/>
            <a:r>
              <a:rPr lang="en-US" dirty="0" smtClean="0">
                <a:latin typeface="Constantia" pitchFamily="18" charset="0"/>
              </a:rPr>
              <a:t>13. Publisher,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penerbit</a:t>
            </a:r>
            <a:r>
              <a:rPr lang="en-US" dirty="0" smtClean="0">
                <a:latin typeface="Constantia" pitchFamily="18" charset="0"/>
              </a:rPr>
              <a:t>, </a:t>
            </a:r>
            <a:r>
              <a:rPr lang="en-US" dirty="0" err="1" smtClean="0">
                <a:latin typeface="Constantia" pitchFamily="18" charset="0"/>
              </a:rPr>
              <a:t>jika</a:t>
            </a:r>
            <a:r>
              <a:rPr lang="en-US" dirty="0" smtClean="0">
                <a:latin typeface="Constantia" pitchFamily="18" charset="0"/>
              </a:rPr>
              <a:t> </a:t>
            </a:r>
            <a:r>
              <a:rPr lang="en-US" dirty="0" err="1" smtClean="0">
                <a:latin typeface="Constantia" pitchFamily="18" charset="0"/>
              </a:rPr>
              <a:t>sebelumnya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telah</a:t>
            </a:r>
            <a:r>
              <a:rPr lang="en-US" dirty="0" smtClean="0">
                <a:latin typeface="Constantia" pitchFamily="18" charset="0"/>
              </a:rPr>
              <a:t> </a:t>
            </a:r>
            <a:r>
              <a:rPr lang="en-US" dirty="0" err="1" smtClean="0">
                <a:latin typeface="Constantia" pitchFamily="18" charset="0"/>
              </a:rPr>
              <a:t>memasukkan</a:t>
            </a:r>
            <a:r>
              <a:rPr lang="en-US" dirty="0" smtClean="0">
                <a:latin typeface="Constantia" pitchFamily="18" charset="0"/>
              </a:rPr>
              <a:t> </a:t>
            </a:r>
            <a:r>
              <a:rPr lang="en-US" dirty="0" err="1" smtClean="0">
                <a:latin typeface="Constantia" pitchFamily="18" charset="0"/>
              </a:rPr>
              <a:t>nama</a:t>
            </a:r>
            <a:r>
              <a:rPr lang="en-US" dirty="0" smtClean="0">
                <a:latin typeface="Constantia" pitchFamily="18" charset="0"/>
              </a:rPr>
              <a:t> </a:t>
            </a:r>
            <a:r>
              <a:rPr lang="en-US" dirty="0" err="1" smtClean="0">
                <a:latin typeface="Constantia" pitchFamily="18" charset="0"/>
              </a:rPr>
              <a:t>penerbit</a:t>
            </a:r>
            <a:r>
              <a:rPr lang="en-US" dirty="0" smtClean="0">
                <a:latin typeface="Constantia" pitchFamily="18" charset="0"/>
              </a:rPr>
              <a:t> </a:t>
            </a:r>
            <a:r>
              <a:rPr lang="en-US" dirty="0" err="1" smtClean="0">
                <a:latin typeface="Constantia" pitchFamily="18" charset="0"/>
              </a:rPr>
              <a:t>gramedia</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cukup</a:t>
            </a:r>
            <a:r>
              <a:rPr lang="en-US" dirty="0" smtClean="0">
                <a:latin typeface="Constantia" pitchFamily="18" charset="0"/>
              </a:rPr>
              <a:t> </a:t>
            </a:r>
            <a:r>
              <a:rPr lang="en-US" dirty="0" err="1" smtClean="0">
                <a:latin typeface="Constantia" pitchFamily="18" charset="0"/>
              </a:rPr>
              <a:t>mencarinya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bagian</a:t>
            </a:r>
            <a:r>
              <a:rPr lang="en-US" dirty="0" smtClean="0">
                <a:latin typeface="Constantia" pitchFamily="18" charset="0"/>
              </a:rPr>
              <a:t> </a:t>
            </a:r>
            <a:r>
              <a:rPr lang="en-US" dirty="0" err="1" smtClean="0">
                <a:latin typeface="Constantia" pitchFamily="18" charset="0"/>
              </a:rPr>
              <a:t>sebelah</a:t>
            </a:r>
            <a:r>
              <a:rPr lang="en-US" dirty="0" smtClean="0">
                <a:latin typeface="Constantia" pitchFamily="18" charset="0"/>
              </a:rPr>
              <a:t> </a:t>
            </a:r>
            <a:r>
              <a:rPr lang="en-US" dirty="0" err="1" smtClean="0">
                <a:latin typeface="Constantia" pitchFamily="18" charset="0"/>
              </a:rPr>
              <a:t>kanan</a:t>
            </a:r>
            <a:r>
              <a:rPr lang="en-US" dirty="0" smtClean="0">
                <a:latin typeface="Constantia" pitchFamily="18" charset="0"/>
              </a:rPr>
              <a:t>. </a:t>
            </a:r>
            <a:r>
              <a:rPr lang="en-US" dirty="0" err="1" smtClean="0">
                <a:latin typeface="Constantia" pitchFamily="18" charset="0"/>
              </a:rPr>
              <a:t>namun</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ternyata</a:t>
            </a:r>
            <a:r>
              <a:rPr lang="en-US" dirty="0" smtClean="0">
                <a:latin typeface="Constantia" pitchFamily="18" charset="0"/>
              </a:rPr>
              <a:t> </a:t>
            </a:r>
            <a:r>
              <a:rPr lang="en-US" dirty="0" err="1" smtClean="0">
                <a:latin typeface="Constantia" pitchFamily="18" charset="0"/>
              </a:rPr>
              <a:t>hasilnya</a:t>
            </a:r>
            <a:r>
              <a:rPr lang="en-US" dirty="0" smtClean="0">
                <a:latin typeface="Constantia" pitchFamily="18" charset="0"/>
              </a:rPr>
              <a:t> NO DATA FOUND,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ketikkan</a:t>
            </a:r>
            <a:r>
              <a:rPr lang="en-US" dirty="0" smtClean="0">
                <a:latin typeface="Constantia" pitchFamily="18" charset="0"/>
              </a:rPr>
              <a:t> </a:t>
            </a:r>
            <a:r>
              <a:rPr lang="en-US" dirty="0" err="1" smtClean="0">
                <a:latin typeface="Constantia" pitchFamily="18" charset="0"/>
              </a:rPr>
              <a:t>saya</a:t>
            </a:r>
            <a:r>
              <a:rPr lang="en-US" dirty="0" smtClean="0">
                <a:latin typeface="Constantia" pitchFamily="18" charset="0"/>
              </a:rPr>
              <a:t> </a:t>
            </a:r>
            <a:r>
              <a:rPr lang="en-US" dirty="0" err="1" smtClean="0">
                <a:latin typeface="Constantia" pitchFamily="18" charset="0"/>
              </a:rPr>
              <a:t>nama</a:t>
            </a:r>
            <a:r>
              <a:rPr lang="en-US" dirty="0" smtClean="0">
                <a:latin typeface="Constantia" pitchFamily="18" charset="0"/>
              </a:rPr>
              <a:t> </a:t>
            </a:r>
            <a:r>
              <a:rPr lang="en-US" dirty="0" err="1" smtClean="0">
                <a:latin typeface="Constantia" pitchFamily="18" charset="0"/>
              </a:rPr>
              <a:t>penerbit</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pencarian</a:t>
            </a:r>
            <a:r>
              <a:rPr lang="en-US" dirty="0" smtClean="0">
                <a:latin typeface="Constantia" pitchFamily="18" charset="0"/>
              </a:rPr>
              <a:t>. </a:t>
            </a:r>
            <a:r>
              <a:rPr lang="en-US" dirty="0" err="1" smtClean="0">
                <a:latin typeface="Constantia" pitchFamily="18" charset="0"/>
              </a:rPr>
              <a:t>Nanti</a:t>
            </a:r>
            <a:r>
              <a:rPr lang="en-US" dirty="0" smtClean="0">
                <a:latin typeface="Constantia" pitchFamily="18" charset="0"/>
              </a:rPr>
              <a:t> </a:t>
            </a:r>
            <a:r>
              <a:rPr lang="en-US" dirty="0" err="1" smtClean="0">
                <a:latin typeface="Constantia" pitchFamily="18" charset="0"/>
              </a:rPr>
              <a:t>setelah</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melakukan</a:t>
            </a:r>
            <a:r>
              <a:rPr lang="en-US" dirty="0" smtClean="0">
                <a:latin typeface="Constantia" pitchFamily="18" charset="0"/>
              </a:rPr>
              <a:t> </a:t>
            </a:r>
            <a:r>
              <a:rPr lang="en-US" dirty="0" err="1" smtClean="0">
                <a:latin typeface="Constantia" pitchFamily="18" charset="0"/>
              </a:rPr>
              <a:t>penyimpanan</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nama</a:t>
            </a:r>
            <a:r>
              <a:rPr lang="en-US" dirty="0" smtClean="0">
                <a:latin typeface="Constantia" pitchFamily="18" charset="0"/>
              </a:rPr>
              <a:t> </a:t>
            </a:r>
            <a:r>
              <a:rPr lang="en-US" dirty="0" err="1" smtClean="0">
                <a:latin typeface="Constantia" pitchFamily="18" charset="0"/>
              </a:rPr>
              <a:t>pernebit</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secara</a:t>
            </a:r>
            <a:r>
              <a:rPr lang="en-US" dirty="0" smtClean="0">
                <a:latin typeface="Constantia" pitchFamily="18" charset="0"/>
              </a:rPr>
              <a:t> </a:t>
            </a:r>
            <a:r>
              <a:rPr lang="en-US" dirty="0" err="1" smtClean="0">
                <a:latin typeface="Constantia" pitchFamily="18" charset="0"/>
              </a:rPr>
              <a:t>otomatis</a:t>
            </a:r>
            <a:r>
              <a:rPr lang="en-US" dirty="0" smtClean="0">
                <a:latin typeface="Constantia" pitchFamily="18" charset="0"/>
              </a:rPr>
              <a:t> </a:t>
            </a:r>
            <a:r>
              <a:rPr lang="en-US" dirty="0" err="1" smtClean="0">
                <a:latin typeface="Constantia" pitchFamily="18" charset="0"/>
              </a:rPr>
              <a:t>masuk</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a:t>
            </a:r>
            <a:r>
              <a:rPr lang="en-US" dirty="0" err="1" smtClean="0">
                <a:latin typeface="Constantia" pitchFamily="18" charset="0"/>
              </a:rPr>
              <a:t>dalam</a:t>
            </a:r>
            <a:r>
              <a:rPr lang="en-US" dirty="0" smtClean="0">
                <a:latin typeface="Constantia" pitchFamily="18" charset="0"/>
              </a:rPr>
              <a:t> </a:t>
            </a:r>
            <a:r>
              <a:rPr lang="en-US" dirty="0" err="1" smtClean="0">
                <a:latin typeface="Constantia" pitchFamily="18" charset="0"/>
              </a:rPr>
              <a:t>daftar</a:t>
            </a:r>
            <a:r>
              <a:rPr lang="en-US" dirty="0" smtClean="0">
                <a:latin typeface="Constantia" pitchFamily="18" charset="0"/>
              </a:rPr>
              <a:t> </a:t>
            </a:r>
            <a:r>
              <a:rPr lang="en-US" dirty="0" err="1" smtClean="0">
                <a:latin typeface="Constantia" pitchFamily="18" charset="0"/>
              </a:rPr>
              <a:t>penerbit</a:t>
            </a:r>
            <a:r>
              <a:rPr lang="en-US" dirty="0" smtClean="0">
                <a:latin typeface="Constantia" pitchFamily="18" charset="0"/>
              </a:rPr>
              <a:t> yang </a:t>
            </a:r>
            <a:r>
              <a:rPr lang="en-US" dirty="0" err="1" smtClean="0">
                <a:latin typeface="Constantia" pitchFamily="18" charset="0"/>
              </a:rPr>
              <a:t>ada</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SLiMS</a:t>
            </a:r>
            <a:endParaRPr lang="en-US" dirty="0" smtClean="0">
              <a:latin typeface="Constantia" pitchFamily="18" charset="0"/>
            </a:endParaRPr>
          </a:p>
          <a:p>
            <a:pPr marL="344488" indent="-344488"/>
            <a:r>
              <a:rPr lang="en-US" dirty="0" smtClean="0">
                <a:latin typeface="Constantia" pitchFamily="18" charset="0"/>
              </a:rPr>
              <a:t>14. Publishing Year, </a:t>
            </a:r>
            <a:r>
              <a:rPr lang="en-US" dirty="0" err="1" smtClean="0">
                <a:latin typeface="Constantia" pitchFamily="18" charset="0"/>
              </a:rPr>
              <a:t>tahun</a:t>
            </a:r>
            <a:r>
              <a:rPr lang="en-US" dirty="0" smtClean="0">
                <a:latin typeface="Constantia" pitchFamily="18" charset="0"/>
              </a:rPr>
              <a:t> </a:t>
            </a:r>
            <a:r>
              <a:rPr lang="en-US" dirty="0" err="1" smtClean="0">
                <a:latin typeface="Constantia" pitchFamily="18" charset="0"/>
              </a:rPr>
              <a:t>terbit</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tahun</a:t>
            </a:r>
            <a:r>
              <a:rPr lang="en-US" dirty="0" smtClean="0">
                <a:latin typeface="Constantia" pitchFamily="18" charset="0"/>
              </a:rPr>
              <a:t> </a:t>
            </a:r>
            <a:r>
              <a:rPr lang="en-US" dirty="0" err="1" smtClean="0">
                <a:latin typeface="Constantia" pitchFamily="18" charset="0"/>
              </a:rPr>
              <a:t>dokumen</a:t>
            </a:r>
            <a:r>
              <a:rPr lang="en-US" dirty="0" smtClean="0">
                <a:latin typeface="Constantia" pitchFamily="18" charset="0"/>
              </a:rPr>
              <a:t>/</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diterbitkan</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2011, 2012,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seterusnya</a:t>
            </a:r>
            <a:endParaRPr lang="en-US" dirty="0" smtClean="0">
              <a:latin typeface="Constantia" pitchFamily="18" charset="0"/>
            </a:endParaRPr>
          </a:p>
          <a:p>
            <a:pPr marL="344488" indent="-344488"/>
            <a:r>
              <a:rPr lang="en-US" dirty="0" smtClean="0">
                <a:latin typeface="Constantia" pitchFamily="18" charset="0"/>
              </a:rPr>
              <a:t>15. Publisher Place,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tempat</a:t>
            </a:r>
            <a:r>
              <a:rPr lang="en-US" dirty="0" smtClean="0">
                <a:latin typeface="Constantia" pitchFamily="18" charset="0"/>
              </a:rPr>
              <a:t>/</a:t>
            </a:r>
            <a:r>
              <a:rPr lang="en-US" dirty="0" err="1" smtClean="0">
                <a:latin typeface="Constantia" pitchFamily="18" charset="0"/>
              </a:rPr>
              <a:t>kota</a:t>
            </a:r>
            <a:r>
              <a:rPr lang="en-US" dirty="0" smtClean="0">
                <a:latin typeface="Constantia" pitchFamily="18" charset="0"/>
              </a:rPr>
              <a:t> </a:t>
            </a:r>
            <a:r>
              <a:rPr lang="en-US" dirty="0" err="1" smtClean="0">
                <a:latin typeface="Constantia" pitchFamily="18" charset="0"/>
              </a:rPr>
              <a:t>terbit</a:t>
            </a:r>
            <a:r>
              <a:rPr lang="en-US" dirty="0" smtClean="0">
                <a:latin typeface="Constantia" pitchFamily="18" charset="0"/>
              </a:rPr>
              <a:t>, </a:t>
            </a:r>
            <a:r>
              <a:rPr lang="en-US" dirty="0" err="1" smtClean="0">
                <a:latin typeface="Constantia" pitchFamily="18" charset="0"/>
              </a:rPr>
              <a:t>jika</a:t>
            </a:r>
            <a:r>
              <a:rPr lang="en-US" dirty="0" smtClean="0">
                <a:latin typeface="Constantia" pitchFamily="18" charset="0"/>
              </a:rPr>
              <a:t> </a:t>
            </a:r>
            <a:r>
              <a:rPr lang="en-US" dirty="0" err="1" smtClean="0">
                <a:latin typeface="Constantia" pitchFamily="18" charset="0"/>
              </a:rPr>
              <a:t>sebelumnya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telah</a:t>
            </a:r>
            <a:r>
              <a:rPr lang="en-US" dirty="0" smtClean="0">
                <a:latin typeface="Constantia" pitchFamily="18" charset="0"/>
              </a:rPr>
              <a:t> </a:t>
            </a:r>
            <a:r>
              <a:rPr lang="en-US" dirty="0" err="1" smtClean="0">
                <a:latin typeface="Constantia" pitchFamily="18" charset="0"/>
              </a:rPr>
              <a:t>memasukkan</a:t>
            </a:r>
            <a:r>
              <a:rPr lang="en-US" dirty="0" smtClean="0">
                <a:latin typeface="Constantia" pitchFamily="18" charset="0"/>
              </a:rPr>
              <a:t> </a:t>
            </a:r>
            <a:r>
              <a:rPr lang="en-US" dirty="0" err="1" smtClean="0">
                <a:latin typeface="Constantia" pitchFamily="18" charset="0"/>
              </a:rPr>
              <a:t>tempat</a:t>
            </a:r>
            <a:r>
              <a:rPr lang="en-US" dirty="0" smtClean="0">
                <a:latin typeface="Constantia" pitchFamily="18" charset="0"/>
              </a:rPr>
              <a:t>/</a:t>
            </a:r>
            <a:r>
              <a:rPr lang="en-US" dirty="0" err="1" smtClean="0">
                <a:latin typeface="Constantia" pitchFamily="18" charset="0"/>
              </a:rPr>
              <a:t>kota</a:t>
            </a:r>
            <a:r>
              <a:rPr lang="en-US" dirty="0" smtClean="0">
                <a:latin typeface="Constantia" pitchFamily="18" charset="0"/>
              </a:rPr>
              <a:t> </a:t>
            </a:r>
            <a:r>
              <a:rPr lang="en-US" dirty="0" err="1" smtClean="0">
                <a:latin typeface="Constantia" pitchFamily="18" charset="0"/>
              </a:rPr>
              <a:t>terbit</a:t>
            </a:r>
            <a:r>
              <a:rPr lang="en-US" dirty="0" smtClean="0">
                <a:latin typeface="Constantia" pitchFamily="18" charset="0"/>
              </a:rPr>
              <a:t> Jakarta, Bandung, </a:t>
            </a:r>
            <a:r>
              <a:rPr lang="en-US" dirty="0" err="1" smtClean="0">
                <a:latin typeface="Constantia" pitchFamily="18" charset="0"/>
              </a:rPr>
              <a:t>atau</a:t>
            </a:r>
            <a:r>
              <a:rPr lang="en-US" dirty="0" smtClean="0">
                <a:latin typeface="Constantia" pitchFamily="18" charset="0"/>
              </a:rPr>
              <a:t> Surabaya </a:t>
            </a:r>
            <a:r>
              <a:rPr lang="en-US" dirty="0" err="1" smtClean="0">
                <a:latin typeface="Constantia" pitchFamily="18" charset="0"/>
              </a:rPr>
              <a:t>misalnya</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cukup</a:t>
            </a:r>
            <a:r>
              <a:rPr lang="en-US" dirty="0" smtClean="0">
                <a:latin typeface="Constantia" pitchFamily="18" charset="0"/>
              </a:rPr>
              <a:t> </a:t>
            </a:r>
            <a:r>
              <a:rPr lang="en-US" dirty="0" err="1" smtClean="0">
                <a:latin typeface="Constantia" pitchFamily="18" charset="0"/>
              </a:rPr>
              <a:t>mencarinya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bagian</a:t>
            </a:r>
            <a:r>
              <a:rPr lang="en-US" dirty="0" smtClean="0">
                <a:latin typeface="Constantia" pitchFamily="18" charset="0"/>
              </a:rPr>
              <a:t> </a:t>
            </a:r>
            <a:r>
              <a:rPr lang="en-US" dirty="0" err="1" smtClean="0">
                <a:latin typeface="Constantia" pitchFamily="18" charset="0"/>
              </a:rPr>
              <a:t>sebelah</a:t>
            </a:r>
            <a:r>
              <a:rPr lang="en-US" dirty="0" smtClean="0">
                <a:latin typeface="Constantia" pitchFamily="18" charset="0"/>
              </a:rPr>
              <a:t> </a:t>
            </a:r>
            <a:r>
              <a:rPr lang="en-US" dirty="0" err="1" smtClean="0">
                <a:latin typeface="Constantia" pitchFamily="18" charset="0"/>
              </a:rPr>
              <a:t>kanan</a:t>
            </a:r>
            <a:r>
              <a:rPr lang="en-US" dirty="0" smtClean="0">
                <a:latin typeface="Constantia" pitchFamily="18" charset="0"/>
              </a:rPr>
              <a:t>. </a:t>
            </a:r>
            <a:r>
              <a:rPr lang="en-US" dirty="0" err="1" smtClean="0">
                <a:latin typeface="Constantia" pitchFamily="18" charset="0"/>
              </a:rPr>
              <a:t>Namun</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ternyata</a:t>
            </a:r>
            <a:r>
              <a:rPr lang="en-US" dirty="0" smtClean="0">
                <a:latin typeface="Constantia" pitchFamily="18" charset="0"/>
              </a:rPr>
              <a:t> </a:t>
            </a:r>
            <a:r>
              <a:rPr lang="en-US" dirty="0" err="1" smtClean="0">
                <a:latin typeface="Constantia" pitchFamily="18" charset="0"/>
              </a:rPr>
              <a:t>hasilnya</a:t>
            </a:r>
            <a:r>
              <a:rPr lang="en-US" dirty="0" smtClean="0">
                <a:latin typeface="Constantia" pitchFamily="18" charset="0"/>
              </a:rPr>
              <a:t> NO DATA FOUND,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ketikkan</a:t>
            </a:r>
            <a:r>
              <a:rPr lang="en-US" dirty="0" smtClean="0">
                <a:latin typeface="Constantia" pitchFamily="18" charset="0"/>
              </a:rPr>
              <a:t> </a:t>
            </a:r>
            <a:r>
              <a:rPr lang="en-US" dirty="0" err="1" smtClean="0">
                <a:latin typeface="Constantia" pitchFamily="18" charset="0"/>
              </a:rPr>
              <a:t>saya</a:t>
            </a:r>
            <a:r>
              <a:rPr lang="en-US" dirty="0" smtClean="0">
                <a:latin typeface="Constantia" pitchFamily="18" charset="0"/>
              </a:rPr>
              <a:t> </a:t>
            </a:r>
            <a:r>
              <a:rPr lang="en-US" dirty="0" err="1" smtClean="0">
                <a:latin typeface="Constantia" pitchFamily="18" charset="0"/>
              </a:rPr>
              <a:t>tempat</a:t>
            </a:r>
            <a:r>
              <a:rPr lang="en-US" dirty="0" smtClean="0">
                <a:latin typeface="Constantia" pitchFamily="18" charset="0"/>
              </a:rPr>
              <a:t>/</a:t>
            </a:r>
            <a:r>
              <a:rPr lang="en-US" dirty="0" err="1" smtClean="0">
                <a:latin typeface="Constantia" pitchFamily="18" charset="0"/>
              </a:rPr>
              <a:t>kota</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pencarian</a:t>
            </a:r>
            <a:r>
              <a:rPr lang="en-US" dirty="0" smtClean="0">
                <a:latin typeface="Constantia" pitchFamily="18" charset="0"/>
              </a:rPr>
              <a:t>. </a:t>
            </a:r>
            <a:r>
              <a:rPr lang="en-US" dirty="0" err="1" smtClean="0">
                <a:latin typeface="Constantia" pitchFamily="18" charset="0"/>
              </a:rPr>
              <a:t>Nanti</a:t>
            </a:r>
            <a:r>
              <a:rPr lang="en-US" dirty="0" smtClean="0">
                <a:latin typeface="Constantia" pitchFamily="18" charset="0"/>
              </a:rPr>
              <a:t> </a:t>
            </a:r>
            <a:r>
              <a:rPr lang="en-US" dirty="0" err="1" smtClean="0">
                <a:latin typeface="Constantia" pitchFamily="18" charset="0"/>
              </a:rPr>
              <a:t>setelah</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melakukan</a:t>
            </a:r>
            <a:r>
              <a:rPr lang="en-US" dirty="0" smtClean="0">
                <a:latin typeface="Constantia" pitchFamily="18" charset="0"/>
              </a:rPr>
              <a:t> </a:t>
            </a:r>
            <a:r>
              <a:rPr lang="en-US" dirty="0" err="1" smtClean="0">
                <a:latin typeface="Constantia" pitchFamily="18" charset="0"/>
              </a:rPr>
              <a:t>penyimpanan</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tempat</a:t>
            </a:r>
            <a:r>
              <a:rPr lang="en-US" dirty="0" smtClean="0">
                <a:latin typeface="Constantia" pitchFamily="18" charset="0"/>
              </a:rPr>
              <a:t> </a:t>
            </a:r>
            <a:r>
              <a:rPr lang="en-US" dirty="0" err="1" smtClean="0">
                <a:latin typeface="Constantia" pitchFamily="18" charset="0"/>
              </a:rPr>
              <a:t>terbit</a:t>
            </a:r>
            <a:r>
              <a:rPr lang="en-US" dirty="0" smtClean="0">
                <a:latin typeface="Constantia" pitchFamily="18" charset="0"/>
              </a:rPr>
              <a:t>/ </a:t>
            </a:r>
            <a:r>
              <a:rPr lang="en-US" dirty="0" err="1" smtClean="0">
                <a:latin typeface="Constantia" pitchFamily="18" charset="0"/>
              </a:rPr>
              <a:t>kota</a:t>
            </a:r>
            <a:r>
              <a:rPr lang="en-US" dirty="0" smtClean="0">
                <a:latin typeface="Constantia" pitchFamily="18" charset="0"/>
              </a:rPr>
              <a:t> </a:t>
            </a:r>
            <a:r>
              <a:rPr lang="en-US" dirty="0" err="1" smtClean="0">
                <a:latin typeface="Constantia" pitchFamily="18" charset="0"/>
              </a:rPr>
              <a:t>terbit</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secara</a:t>
            </a:r>
            <a:r>
              <a:rPr lang="en-US" dirty="0" smtClean="0">
                <a:latin typeface="Constantia" pitchFamily="18" charset="0"/>
              </a:rPr>
              <a:t> </a:t>
            </a:r>
            <a:r>
              <a:rPr lang="en-US" dirty="0" err="1" smtClean="0">
                <a:latin typeface="Constantia" pitchFamily="18" charset="0"/>
              </a:rPr>
              <a:t>otomatis</a:t>
            </a:r>
            <a:r>
              <a:rPr lang="en-US" dirty="0" smtClean="0">
                <a:latin typeface="Constantia" pitchFamily="18" charset="0"/>
              </a:rPr>
              <a:t> </a:t>
            </a:r>
            <a:r>
              <a:rPr lang="en-US" dirty="0" err="1" smtClean="0">
                <a:latin typeface="Constantia" pitchFamily="18" charset="0"/>
              </a:rPr>
              <a:t>masuk</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a:t>
            </a:r>
            <a:r>
              <a:rPr lang="en-US" dirty="0" err="1" smtClean="0">
                <a:latin typeface="Constantia" pitchFamily="18" charset="0"/>
              </a:rPr>
              <a:t>dalam</a:t>
            </a:r>
            <a:r>
              <a:rPr lang="en-US" dirty="0" smtClean="0">
                <a:latin typeface="Constantia" pitchFamily="18" charset="0"/>
              </a:rPr>
              <a:t> </a:t>
            </a:r>
            <a:r>
              <a:rPr lang="en-US" dirty="0" err="1" smtClean="0">
                <a:latin typeface="Constantia" pitchFamily="18" charset="0"/>
              </a:rPr>
              <a:t>daftar</a:t>
            </a:r>
            <a:r>
              <a:rPr lang="en-US" dirty="0" smtClean="0">
                <a:latin typeface="Constantia" pitchFamily="18" charset="0"/>
              </a:rPr>
              <a:t> </a:t>
            </a:r>
            <a:r>
              <a:rPr lang="en-US" dirty="0" err="1" smtClean="0">
                <a:latin typeface="Constantia" pitchFamily="18" charset="0"/>
              </a:rPr>
              <a:t>penerbit</a:t>
            </a:r>
            <a:r>
              <a:rPr lang="en-US" dirty="0" smtClean="0">
                <a:latin typeface="Constantia" pitchFamily="18" charset="0"/>
              </a:rPr>
              <a:t> yang </a:t>
            </a:r>
            <a:r>
              <a:rPr lang="en-US" dirty="0" err="1" smtClean="0">
                <a:latin typeface="Constantia" pitchFamily="18" charset="0"/>
              </a:rPr>
              <a:t>ada</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SLiMS</a:t>
            </a:r>
            <a:endParaRPr lang="en-US" dirty="0" smtClean="0">
              <a:latin typeface="Constantia" pitchFamily="18" charset="0"/>
            </a:endParaRPr>
          </a:p>
          <a:p>
            <a:pPr marL="344488" indent="-344488"/>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001000" cy="3693319"/>
          </a:xfrm>
          <a:prstGeom prst="rect">
            <a:avLst/>
          </a:prstGeom>
        </p:spPr>
        <p:txBody>
          <a:bodyPr wrap="square">
            <a:spAutoFit/>
          </a:bodyPr>
          <a:lstStyle/>
          <a:p>
            <a:pPr marL="404813" indent="-404813"/>
            <a:r>
              <a:rPr lang="en-US" dirty="0" smtClean="0">
                <a:latin typeface="Constantia" pitchFamily="18" charset="0"/>
              </a:rPr>
              <a:t>16. Collation, </a:t>
            </a:r>
            <a:r>
              <a:rPr lang="en-US" dirty="0" err="1" smtClean="0">
                <a:latin typeface="Constantia" pitchFamily="18" charset="0"/>
              </a:rPr>
              <a:t>Kolasi</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keterangan</a:t>
            </a:r>
            <a:r>
              <a:rPr lang="en-US" dirty="0" smtClean="0">
                <a:latin typeface="Constantia" pitchFamily="18" charset="0"/>
              </a:rPr>
              <a:t> </a:t>
            </a:r>
            <a:r>
              <a:rPr lang="en-US" dirty="0" err="1" smtClean="0">
                <a:latin typeface="Constantia" pitchFamily="18" charset="0"/>
              </a:rPr>
              <a:t>deskripsi</a:t>
            </a:r>
            <a:r>
              <a:rPr lang="en-US" dirty="0" smtClean="0">
                <a:latin typeface="Constantia" pitchFamily="18" charset="0"/>
              </a:rPr>
              <a:t> </a:t>
            </a:r>
            <a:r>
              <a:rPr lang="en-US" dirty="0" err="1" smtClean="0">
                <a:latin typeface="Constantia" pitchFamily="18" charset="0"/>
              </a:rPr>
              <a:t>sik</a:t>
            </a:r>
            <a:r>
              <a:rPr lang="en-US" dirty="0" smtClean="0">
                <a:latin typeface="Constantia" pitchFamily="18" charset="0"/>
              </a:rPr>
              <a:t> </a:t>
            </a:r>
            <a:r>
              <a:rPr lang="en-US" dirty="0" err="1" smtClean="0">
                <a:latin typeface="Constantia" pitchFamily="18" charset="0"/>
              </a:rPr>
              <a:t>suatu</a:t>
            </a:r>
            <a:r>
              <a:rPr lang="en-US" dirty="0" smtClean="0">
                <a:latin typeface="Constantia" pitchFamily="18" charset="0"/>
              </a:rPr>
              <a:t> </a:t>
            </a:r>
            <a:r>
              <a:rPr lang="en-US" dirty="0" err="1" smtClean="0">
                <a:latin typeface="Constantia" pitchFamily="18" charset="0"/>
              </a:rPr>
              <a:t>dokumen</a:t>
            </a:r>
            <a:r>
              <a:rPr lang="en-US" dirty="0" smtClean="0">
                <a:latin typeface="Constantia" pitchFamily="18" charset="0"/>
              </a:rPr>
              <a:t>, </a:t>
            </a:r>
            <a:r>
              <a:rPr lang="en-US" dirty="0" err="1" smtClean="0">
                <a:latin typeface="Constantia" pitchFamily="18" charset="0"/>
              </a:rPr>
              <a:t>seperti</a:t>
            </a:r>
            <a:r>
              <a:rPr lang="en-US" dirty="0" smtClean="0">
                <a:latin typeface="Constantia" pitchFamily="18" charset="0"/>
              </a:rPr>
              <a:t> </a:t>
            </a:r>
            <a:r>
              <a:rPr lang="en-US" dirty="0" err="1" smtClean="0">
                <a:latin typeface="Constantia" pitchFamily="18" charset="0"/>
              </a:rPr>
              <a:t>jumlah</a:t>
            </a:r>
            <a:r>
              <a:rPr lang="en-US" dirty="0" smtClean="0">
                <a:latin typeface="Constantia" pitchFamily="18" charset="0"/>
              </a:rPr>
              <a:t> </a:t>
            </a:r>
            <a:r>
              <a:rPr lang="en-US" dirty="0" err="1" smtClean="0">
                <a:latin typeface="Constantia" pitchFamily="18" charset="0"/>
              </a:rPr>
              <a:t>halaman</a:t>
            </a:r>
            <a:r>
              <a:rPr lang="en-US" dirty="0" smtClean="0">
                <a:latin typeface="Constantia" pitchFamily="18" charset="0"/>
              </a:rPr>
              <a:t> </a:t>
            </a:r>
            <a:r>
              <a:rPr lang="en-US" dirty="0" err="1" smtClean="0">
                <a:latin typeface="Constantia" pitchFamily="18" charset="0"/>
              </a:rPr>
              <a:t>romawi</a:t>
            </a:r>
            <a:r>
              <a:rPr lang="en-US" dirty="0" smtClean="0">
                <a:latin typeface="Constantia" pitchFamily="18" charset="0"/>
              </a:rPr>
              <a:t>, </a:t>
            </a:r>
            <a:r>
              <a:rPr lang="en-US" dirty="0" err="1" smtClean="0">
                <a:latin typeface="Constantia" pitchFamily="18" charset="0"/>
              </a:rPr>
              <a:t>arab</a:t>
            </a:r>
            <a:r>
              <a:rPr lang="en-US" dirty="0" smtClean="0">
                <a:latin typeface="Constantia" pitchFamily="18" charset="0"/>
              </a:rPr>
              <a:t>, </a:t>
            </a:r>
            <a:r>
              <a:rPr lang="en-US" dirty="0" err="1" smtClean="0">
                <a:latin typeface="Constantia" pitchFamily="18" charset="0"/>
              </a:rPr>
              <a:t>tinggi</a:t>
            </a:r>
            <a:r>
              <a:rPr lang="en-US" dirty="0" smtClean="0">
                <a:latin typeface="Constantia" pitchFamily="18" charset="0"/>
              </a:rPr>
              <a:t> </a:t>
            </a:r>
            <a:r>
              <a:rPr lang="en-US" dirty="0" err="1" smtClean="0">
                <a:latin typeface="Constantia" pitchFamily="18" charset="0"/>
              </a:rPr>
              <a:t>buku</a:t>
            </a:r>
            <a:r>
              <a:rPr lang="en-US" dirty="0" smtClean="0">
                <a:latin typeface="Constantia" pitchFamily="18" charset="0"/>
              </a:rPr>
              <a:t>,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sebagainya</a:t>
            </a:r>
            <a:endParaRPr lang="en-US" dirty="0" smtClean="0">
              <a:latin typeface="Constantia" pitchFamily="18" charset="0"/>
            </a:endParaRPr>
          </a:p>
          <a:p>
            <a:pPr marL="404813" indent="-404813"/>
            <a:r>
              <a:rPr lang="en-US" dirty="0" smtClean="0">
                <a:latin typeface="Constantia" pitchFamily="18" charset="0"/>
              </a:rPr>
              <a:t>17. Series Title,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seri</a:t>
            </a:r>
            <a:r>
              <a:rPr lang="en-US" dirty="0" smtClean="0">
                <a:latin typeface="Constantia" pitchFamily="18" charset="0"/>
              </a:rPr>
              <a:t>. </a:t>
            </a:r>
            <a:r>
              <a:rPr lang="en-US" dirty="0" err="1" smtClean="0">
                <a:latin typeface="Constantia" pitchFamily="18" charset="0"/>
              </a:rPr>
              <a:t>terkadang</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menemukan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terdapat</a:t>
            </a:r>
            <a:r>
              <a:rPr lang="en-US" dirty="0" smtClean="0">
                <a:latin typeface="Constantia" pitchFamily="18" charset="0"/>
              </a:rPr>
              <a:t>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serinya</a:t>
            </a:r>
            <a:r>
              <a:rPr lang="en-US" dirty="0" smtClean="0">
                <a:latin typeface="Constantia" pitchFamily="18" charset="0"/>
              </a:rPr>
              <a:t>, </a:t>
            </a:r>
            <a:r>
              <a:rPr lang="en-US" dirty="0" err="1" smtClean="0">
                <a:latin typeface="Constantia" pitchFamily="18" charset="0"/>
              </a:rPr>
              <a:t>misalanya</a:t>
            </a:r>
            <a:r>
              <a:rPr lang="en-US" dirty="0" smtClean="0">
                <a:latin typeface="Constantia" pitchFamily="18" charset="0"/>
              </a:rPr>
              <a:t> </a:t>
            </a:r>
            <a:r>
              <a:rPr lang="en-US" dirty="0" err="1" smtClean="0">
                <a:latin typeface="Constantia" pitchFamily="18" charset="0"/>
              </a:rPr>
              <a:t>seri</a:t>
            </a:r>
            <a:r>
              <a:rPr lang="en-US" dirty="0" smtClean="0">
                <a:latin typeface="Constantia" pitchFamily="18" charset="0"/>
              </a:rPr>
              <a:t> </a:t>
            </a:r>
            <a:r>
              <a:rPr lang="en-US" dirty="0" err="1" smtClean="0">
                <a:latin typeface="Constantia" pitchFamily="18" charset="0"/>
              </a:rPr>
              <a:t>pengetahuan</a:t>
            </a:r>
            <a:r>
              <a:rPr lang="en-US" dirty="0" smtClean="0">
                <a:latin typeface="Constantia" pitchFamily="18" charset="0"/>
              </a:rPr>
              <a:t> </a:t>
            </a:r>
            <a:r>
              <a:rPr lang="en-US" dirty="0" err="1" smtClean="0">
                <a:latin typeface="Constantia" pitchFamily="18" charset="0"/>
              </a:rPr>
              <a:t>alam</a:t>
            </a:r>
            <a:r>
              <a:rPr lang="en-US" dirty="0" smtClean="0">
                <a:latin typeface="Constantia" pitchFamily="18" charset="0"/>
              </a:rPr>
              <a:t>, </a:t>
            </a:r>
            <a:r>
              <a:rPr lang="en-US" dirty="0" err="1" smtClean="0">
                <a:latin typeface="Constantia" pitchFamily="18" charset="0"/>
              </a:rPr>
              <a:t>seri</a:t>
            </a:r>
            <a:r>
              <a:rPr lang="en-US" dirty="0" smtClean="0">
                <a:latin typeface="Constantia" pitchFamily="18" charset="0"/>
              </a:rPr>
              <a:t> </a:t>
            </a:r>
            <a:r>
              <a:rPr lang="en-US" dirty="0" err="1" smtClean="0">
                <a:latin typeface="Constantia" pitchFamily="18" charset="0"/>
              </a:rPr>
              <a:t>anak</a:t>
            </a:r>
            <a:r>
              <a:rPr lang="en-US" dirty="0" smtClean="0">
                <a:latin typeface="Constantia" pitchFamily="18" charset="0"/>
              </a:rPr>
              <a:t> </a:t>
            </a:r>
            <a:r>
              <a:rPr lang="en-US" dirty="0" err="1" smtClean="0">
                <a:latin typeface="Constantia" pitchFamily="18" charset="0"/>
              </a:rPr>
              <a:t>sholeh</a:t>
            </a:r>
            <a:r>
              <a:rPr lang="en-US" dirty="0" smtClean="0">
                <a:latin typeface="Constantia" pitchFamily="18" charset="0"/>
              </a:rPr>
              <a:t>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seterusnya</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menemukan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terdapat</a:t>
            </a:r>
            <a:r>
              <a:rPr lang="en-US" dirty="0" smtClean="0">
                <a:latin typeface="Constantia" pitchFamily="18" charset="0"/>
              </a:rPr>
              <a:t> </a:t>
            </a:r>
            <a:r>
              <a:rPr lang="en-US" dirty="0" err="1" smtClean="0">
                <a:latin typeface="Constantia" pitchFamily="18" charset="0"/>
              </a:rPr>
              <a:t>keterangan</a:t>
            </a:r>
            <a:r>
              <a:rPr lang="en-US" dirty="0" smtClean="0">
                <a:latin typeface="Constantia" pitchFamily="18" charset="0"/>
              </a:rPr>
              <a:t>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serinya</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seri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a:t>
            </a:r>
          </a:p>
          <a:p>
            <a:pPr marL="344488" indent="-344488">
              <a:tabLst>
                <a:tab pos="284163" algn="l"/>
                <a:tab pos="344488" algn="l"/>
              </a:tabLst>
            </a:pPr>
            <a:r>
              <a:rPr lang="en-US" dirty="0" smtClean="0">
                <a:latin typeface="Constantia" pitchFamily="18" charset="0"/>
              </a:rPr>
              <a:t>18. Call Number, </a:t>
            </a:r>
            <a:r>
              <a:rPr lang="en-US" dirty="0" err="1" smtClean="0">
                <a:latin typeface="Constantia" pitchFamily="18" charset="0"/>
              </a:rPr>
              <a:t>atau</a:t>
            </a:r>
            <a:r>
              <a:rPr lang="en-US" dirty="0" smtClean="0">
                <a:latin typeface="Constantia" pitchFamily="18" charset="0"/>
              </a:rPr>
              <a:t> </a:t>
            </a:r>
            <a:r>
              <a:rPr lang="en-US" dirty="0" err="1" smtClean="0">
                <a:latin typeface="Constantia" pitchFamily="18" charset="0"/>
              </a:rPr>
              <a:t>dalam</a:t>
            </a:r>
            <a:r>
              <a:rPr lang="en-US" dirty="0" smtClean="0">
                <a:latin typeface="Constantia" pitchFamily="18" charset="0"/>
              </a:rPr>
              <a:t> </a:t>
            </a:r>
            <a:r>
              <a:rPr lang="en-US" dirty="0" err="1" smtClean="0">
                <a:latin typeface="Constantia" pitchFamily="18" charset="0"/>
              </a:rPr>
              <a:t>bahasa</a:t>
            </a:r>
            <a:r>
              <a:rPr lang="en-US" dirty="0" smtClean="0">
                <a:latin typeface="Constantia" pitchFamily="18" charset="0"/>
              </a:rPr>
              <a:t> </a:t>
            </a:r>
            <a:r>
              <a:rPr lang="en-US" dirty="0" err="1" smtClean="0">
                <a:latin typeface="Constantia" pitchFamily="18" charset="0"/>
              </a:rPr>
              <a:t>Indonesianya</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a:t>
            </a:r>
            <a:r>
              <a:rPr lang="en-US" dirty="0" err="1" smtClean="0">
                <a:latin typeface="Constantia" pitchFamily="18" charset="0"/>
              </a:rPr>
              <a:t>Panggil</a:t>
            </a:r>
            <a:r>
              <a:rPr lang="en-US" dirty="0" smtClean="0">
                <a:latin typeface="Constantia" pitchFamily="18" charset="0"/>
              </a:rPr>
              <a:t> </a:t>
            </a:r>
            <a:r>
              <a:rPr lang="en-US" dirty="0" err="1" smtClean="0">
                <a:latin typeface="Constantia" pitchFamily="18" charset="0"/>
              </a:rPr>
              <a:t>digunakan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memanggil</a:t>
            </a:r>
            <a:r>
              <a:rPr lang="en-US" dirty="0" smtClean="0">
                <a:latin typeface="Constantia" pitchFamily="18" charset="0"/>
              </a:rPr>
              <a:t> / </a:t>
            </a:r>
            <a:r>
              <a:rPr lang="en-US" dirty="0" err="1" smtClean="0">
                <a:latin typeface="Constantia" pitchFamily="18" charset="0"/>
              </a:rPr>
              <a:t>mencari</a:t>
            </a:r>
            <a:r>
              <a:rPr lang="en-US" dirty="0" smtClean="0">
                <a:latin typeface="Constantia" pitchFamily="18" charset="0"/>
              </a:rPr>
              <a:t> </a:t>
            </a:r>
            <a:r>
              <a:rPr lang="en-US" dirty="0" err="1" smtClean="0">
                <a:latin typeface="Constantia" pitchFamily="18" charset="0"/>
              </a:rPr>
              <a:t>keberadaan</a:t>
            </a:r>
            <a:r>
              <a:rPr lang="en-US" dirty="0" smtClean="0">
                <a:latin typeface="Constantia" pitchFamily="18" charset="0"/>
              </a:rPr>
              <a:t> </a:t>
            </a:r>
            <a:r>
              <a:rPr lang="en-US" dirty="0" err="1" smtClean="0">
                <a:latin typeface="Constantia" pitchFamily="18" charset="0"/>
              </a:rPr>
              <a:t>suatu</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Biasanya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yang </a:t>
            </a:r>
            <a:r>
              <a:rPr lang="en-US" dirty="0" err="1" smtClean="0">
                <a:latin typeface="Constantia" pitchFamily="18" charset="0"/>
              </a:rPr>
              <a:t>disusun</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rak</a:t>
            </a:r>
            <a:r>
              <a:rPr lang="en-US" dirty="0" smtClean="0">
                <a:latin typeface="Constantia" pitchFamily="18" charset="0"/>
              </a:rPr>
              <a:t> </a:t>
            </a:r>
            <a:r>
              <a:rPr lang="en-US" dirty="0" err="1" smtClean="0">
                <a:latin typeface="Constantia" pitchFamily="18" charset="0"/>
              </a:rPr>
              <a:t>berdasarkan</a:t>
            </a:r>
            <a:r>
              <a:rPr lang="en-US" dirty="0" smtClean="0">
                <a:latin typeface="Constantia" pitchFamily="18" charset="0"/>
              </a:rPr>
              <a:t> </a:t>
            </a:r>
            <a:r>
              <a:rPr lang="en-US" dirty="0" err="1" smtClean="0">
                <a:latin typeface="Constantia" pitchFamily="18" charset="0"/>
              </a:rPr>
              <a:t>subyeknya</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memberi</a:t>
            </a:r>
            <a:r>
              <a:rPr lang="en-US" dirty="0" smtClean="0">
                <a:latin typeface="Constantia" pitchFamily="18" charset="0"/>
              </a:rPr>
              <a:t> Call Number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setiap</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menempelkan</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a:t>
            </a:r>
            <a:r>
              <a:rPr lang="en-US" dirty="0" err="1" smtClean="0">
                <a:latin typeface="Constantia" pitchFamily="18" charset="0"/>
              </a:rPr>
              <a:t>Klasikasi</a:t>
            </a:r>
            <a:r>
              <a:rPr lang="en-US" dirty="0" smtClean="0">
                <a:latin typeface="Constantia" pitchFamily="18" charset="0"/>
              </a:rPr>
              <a:t>, </a:t>
            </a:r>
            <a:r>
              <a:rPr lang="en-US" dirty="0" err="1" smtClean="0">
                <a:latin typeface="Constantia" pitchFamily="18" charset="0"/>
              </a:rPr>
              <a:t>Tiga</a:t>
            </a:r>
            <a:r>
              <a:rPr lang="en-US" dirty="0" smtClean="0">
                <a:latin typeface="Constantia" pitchFamily="18" charset="0"/>
              </a:rPr>
              <a:t> </a:t>
            </a:r>
            <a:r>
              <a:rPr lang="en-US" dirty="0" err="1" smtClean="0">
                <a:latin typeface="Constantia" pitchFamily="18" charset="0"/>
              </a:rPr>
              <a:t>Huruf</a:t>
            </a:r>
            <a:r>
              <a:rPr lang="en-US" dirty="0" smtClean="0">
                <a:latin typeface="Constantia" pitchFamily="18" charset="0"/>
              </a:rPr>
              <a:t> </a:t>
            </a:r>
            <a:r>
              <a:rPr lang="en-US" dirty="0" err="1" smtClean="0">
                <a:latin typeface="Constantia" pitchFamily="18" charset="0"/>
              </a:rPr>
              <a:t>nama</a:t>
            </a:r>
            <a:r>
              <a:rPr lang="en-US" dirty="0" smtClean="0">
                <a:latin typeface="Constantia" pitchFamily="18" charset="0"/>
              </a:rPr>
              <a:t> </a:t>
            </a:r>
            <a:r>
              <a:rPr lang="en-US" dirty="0" err="1" smtClean="0">
                <a:latin typeface="Constantia" pitchFamily="18" charset="0"/>
              </a:rPr>
              <a:t>pengarang</a:t>
            </a:r>
            <a:r>
              <a:rPr lang="en-US" dirty="0" smtClean="0">
                <a:latin typeface="Constantia" pitchFamily="18" charset="0"/>
              </a:rPr>
              <a:t>, </a:t>
            </a:r>
            <a:r>
              <a:rPr lang="en-US" dirty="0" err="1" smtClean="0">
                <a:latin typeface="Constantia" pitchFamily="18" charset="0"/>
              </a:rPr>
              <a:t>dan</a:t>
            </a:r>
            <a:r>
              <a:rPr lang="en-US" dirty="0" smtClean="0">
                <a:latin typeface="Constantia" pitchFamily="18" charset="0"/>
              </a:rPr>
              <a:t> 1 </a:t>
            </a:r>
            <a:r>
              <a:rPr lang="en-US" dirty="0" err="1" smtClean="0">
                <a:latin typeface="Constantia" pitchFamily="18" charset="0"/>
              </a:rPr>
              <a:t>huruf</a:t>
            </a:r>
            <a:r>
              <a:rPr lang="en-US" dirty="0" smtClean="0">
                <a:latin typeface="Constantia" pitchFamily="18" charset="0"/>
              </a:rPr>
              <a:t>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Punggung</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340 RAS u. </a:t>
            </a:r>
            <a:r>
              <a:rPr lang="en-US" dirty="0" err="1" smtClean="0">
                <a:latin typeface="Constantia" pitchFamily="18" charset="0"/>
              </a:rPr>
              <a:t>Nomor</a:t>
            </a:r>
            <a:r>
              <a:rPr lang="en-US" dirty="0" smtClean="0">
                <a:latin typeface="Constantia" pitchFamily="18" charset="0"/>
              </a:rPr>
              <a:t> </a:t>
            </a:r>
            <a:r>
              <a:rPr lang="en-US" dirty="0" err="1" smtClean="0">
                <a:latin typeface="Constantia" pitchFamily="18" charset="0"/>
              </a:rPr>
              <a:t>inilah</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isikan</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Call Number.</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533400" y="304800"/>
            <a:ext cx="8153040" cy="762000"/>
          </a:xfrm>
          <a:prstGeom prst="rect">
            <a:avLst/>
          </a:prstGeom>
          <a:noFill/>
          <a:ln>
            <a:noFill/>
          </a:ln>
        </p:spPr>
        <p:txBody>
          <a:bodyPr lIns="0" tIns="45000" rIns="0" bIns="0" anchor="b"/>
          <a:lstStyle/>
          <a:p>
            <a:pPr algn="ctr">
              <a:lnSpc>
                <a:spcPct val="100000"/>
              </a:lnSpc>
            </a:pPr>
            <a:r>
              <a:rPr lang="en-US" sz="5000" strike="noStrike" dirty="0" err="1" smtClean="0">
                <a:solidFill>
                  <a:srgbClr val="04617B"/>
                </a:solidFill>
                <a:latin typeface="Calibri"/>
              </a:rPr>
              <a:t>Mendefenisikan</a:t>
            </a:r>
            <a:r>
              <a:rPr lang="en-US" sz="5000" strike="noStrike" dirty="0" smtClean="0">
                <a:solidFill>
                  <a:srgbClr val="04617B"/>
                </a:solidFill>
                <a:latin typeface="Calibri"/>
              </a:rPr>
              <a:t> </a:t>
            </a:r>
            <a:r>
              <a:rPr lang="en-US" sz="5000" strike="noStrike" dirty="0" err="1" smtClean="0">
                <a:solidFill>
                  <a:srgbClr val="04617B"/>
                </a:solidFill>
                <a:latin typeface="Calibri"/>
              </a:rPr>
              <a:t>Tipe</a:t>
            </a:r>
            <a:r>
              <a:rPr lang="en-US" sz="5000" strike="noStrike" dirty="0" smtClean="0">
                <a:solidFill>
                  <a:srgbClr val="04617B"/>
                </a:solidFill>
                <a:latin typeface="Calibri"/>
              </a:rPr>
              <a:t> </a:t>
            </a:r>
            <a:r>
              <a:rPr lang="en-US" sz="5000" strike="noStrike" dirty="0" err="1" smtClean="0">
                <a:solidFill>
                  <a:srgbClr val="04617B"/>
                </a:solidFill>
                <a:latin typeface="Calibri"/>
              </a:rPr>
              <a:t>Koleksi</a:t>
            </a:r>
            <a:endParaRPr lang="en-US" sz="5000" strike="noStrike" dirty="0">
              <a:solidFill>
                <a:srgbClr val="04617B"/>
              </a:solidFill>
              <a:latin typeface="Calibri"/>
            </a:endParaRPr>
          </a:p>
        </p:txBody>
      </p:sp>
      <p:sp>
        <p:nvSpPr>
          <p:cNvPr id="93" name="TextShape 2"/>
          <p:cNvSpPr txBox="1"/>
          <p:nvPr/>
        </p:nvSpPr>
        <p:spPr>
          <a:xfrm>
            <a:off x="381000" y="1219200"/>
            <a:ext cx="8305440" cy="5104920"/>
          </a:xfrm>
          <a:prstGeom prst="rect">
            <a:avLst/>
          </a:prstGeom>
          <a:noFill/>
          <a:ln>
            <a:noFill/>
          </a:ln>
        </p:spPr>
        <p:txBody>
          <a:bodyPr lIns="90000" tIns="45000" rIns="90000" bIns="45000"/>
          <a:lstStyle/>
          <a:p>
            <a:pPr>
              <a:lnSpc>
                <a:spcPct val="100000"/>
              </a:lnSpc>
            </a:pPr>
            <a:r>
              <a:rPr lang="en-US" sz="3600" strike="noStrike" dirty="0" smtClean="0">
                <a:solidFill>
                  <a:srgbClr val="000000"/>
                </a:solidFill>
                <a:latin typeface="Constantia"/>
              </a:rPr>
              <a:t> </a:t>
            </a:r>
            <a:r>
              <a:rPr lang="en-US" sz="3200" dirty="0" err="1">
                <a:solidFill>
                  <a:srgbClr val="000000"/>
                </a:solidFill>
                <a:latin typeface="Constantia"/>
              </a:rPr>
              <a:t>P</a:t>
            </a:r>
            <a:r>
              <a:rPr lang="en-US" sz="3200" strike="noStrike" dirty="0" err="1" smtClean="0">
                <a:solidFill>
                  <a:srgbClr val="000000"/>
                </a:solidFill>
                <a:latin typeface="Constantia"/>
              </a:rPr>
              <a:t>engelompokkan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koleksi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berdasarkan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kategori</a:t>
            </a:r>
            <a:r>
              <a:rPr lang="en-US" sz="3200" strike="noStrike" dirty="0" smtClean="0">
                <a:solidFill>
                  <a:srgbClr val="000000"/>
                </a:solidFill>
                <a:latin typeface="Constantia"/>
              </a:rPr>
              <a:t>. </a:t>
            </a:r>
          </a:p>
          <a:p>
            <a:pPr>
              <a:lnSpc>
                <a:spcPct val="100000"/>
              </a:lnSpc>
              <a:buFont typeface="Wingdings" pitchFamily="2" charset="2"/>
              <a:buChar char="Ø"/>
            </a:pPr>
            <a:r>
              <a:rPr lang="en-US" sz="3200" strike="noStrike" dirty="0" err="1" smtClean="0">
                <a:solidFill>
                  <a:srgbClr val="000000"/>
                </a:solidFill>
                <a:latin typeface="Constantia"/>
              </a:rPr>
              <a:t>Perpustakaan</a:t>
            </a:r>
            <a:r>
              <a:rPr lang="en-US" sz="3200" strike="noStrike" dirty="0" smtClean="0">
                <a:solidFill>
                  <a:srgbClr val="000000"/>
                </a:solidFill>
                <a:latin typeface="Constantia"/>
              </a:rPr>
              <a:t> PT : </a:t>
            </a:r>
            <a:r>
              <a:rPr lang="en-US" sz="3200" strike="noStrike" dirty="0" err="1" smtClean="0">
                <a:solidFill>
                  <a:srgbClr val="000000"/>
                </a:solidFill>
                <a:latin typeface="Constantia"/>
              </a:rPr>
              <a:t>laporan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kerja</a:t>
            </a:r>
            <a:r>
              <a:rPr lang="en-US" sz="3200" strike="noStrike" dirty="0" smtClean="0">
                <a:solidFill>
                  <a:srgbClr val="000000"/>
                </a:solidFill>
                <a:latin typeface="Constantia"/>
              </a:rPr>
              <a:t>, </a:t>
            </a:r>
            <a:r>
              <a:rPr lang="en-US" sz="3200" strike="noStrike" dirty="0" err="1" smtClean="0">
                <a:solidFill>
                  <a:srgbClr val="000000"/>
                </a:solidFill>
                <a:latin typeface="Constantia"/>
              </a:rPr>
              <a:t>skripsi</a:t>
            </a:r>
            <a:r>
              <a:rPr lang="en-US" sz="3200" strike="noStrike" dirty="0" smtClean="0">
                <a:solidFill>
                  <a:srgbClr val="000000"/>
                </a:solidFill>
                <a:latin typeface="Constantia"/>
              </a:rPr>
              <a:t>, thesis, </a:t>
            </a:r>
            <a:r>
              <a:rPr lang="en-US" sz="3200" strike="noStrike" dirty="0" err="1" smtClean="0">
                <a:solidFill>
                  <a:srgbClr val="000000"/>
                </a:solidFill>
                <a:latin typeface="Constantia"/>
              </a:rPr>
              <a:t>desertasi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karya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ilmiah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referensi</a:t>
            </a:r>
            <a:r>
              <a:rPr lang="en-US" sz="3200" strike="noStrike" dirty="0" smtClean="0">
                <a:solidFill>
                  <a:srgbClr val="000000"/>
                </a:solidFill>
                <a:latin typeface="Constantia"/>
              </a:rPr>
              <a:t>, textbook, </a:t>
            </a:r>
            <a:r>
              <a:rPr lang="en-US" sz="3200" strike="noStrike" dirty="0" err="1" smtClean="0">
                <a:solidFill>
                  <a:srgbClr val="000000"/>
                </a:solidFill>
                <a:latin typeface="Constantia"/>
              </a:rPr>
              <a:t>majalah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jurnal</a:t>
            </a:r>
            <a:r>
              <a:rPr lang="en-US" sz="3200" strike="noStrike" dirty="0" smtClean="0">
                <a:solidFill>
                  <a:srgbClr val="000000"/>
                </a:solidFill>
                <a:latin typeface="Constantia"/>
              </a:rPr>
              <a:t> </a:t>
            </a:r>
            <a:r>
              <a:rPr lang="en-US" sz="3200" strike="noStrike" dirty="0" err="1" smtClean="0">
                <a:solidFill>
                  <a:srgbClr val="000000"/>
                </a:solidFill>
                <a:latin typeface="Constantia"/>
              </a:rPr>
              <a:t>ilmiah</a:t>
            </a:r>
            <a:r>
              <a:rPr lang="en-US" sz="3200" strike="noStrike" dirty="0" smtClean="0">
                <a:solidFill>
                  <a:srgbClr val="000000"/>
                </a:solidFill>
                <a:latin typeface="Constantia"/>
              </a:rPr>
              <a:t>, audio visual,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sebagainya</a:t>
            </a:r>
            <a:r>
              <a:rPr lang="en-US" sz="3200" strike="noStrike" dirty="0" smtClean="0">
                <a:solidFill>
                  <a:srgbClr val="000000"/>
                </a:solidFill>
                <a:latin typeface="Constantia"/>
              </a:rPr>
              <a:t>. </a:t>
            </a:r>
          </a:p>
          <a:p>
            <a:pPr>
              <a:lnSpc>
                <a:spcPct val="100000"/>
              </a:lnSpc>
              <a:buFont typeface="Wingdings" pitchFamily="2" charset="2"/>
              <a:buChar char="Ø"/>
            </a:pPr>
            <a:r>
              <a:rPr lang="en-US" sz="3200" dirty="0">
                <a:solidFill>
                  <a:srgbClr val="000000"/>
                </a:solidFill>
                <a:latin typeface="Constantia"/>
              </a:rPr>
              <a:t> </a:t>
            </a:r>
            <a:r>
              <a:rPr lang="en-US" sz="3200" dirty="0" err="1" smtClean="0">
                <a:solidFill>
                  <a:srgbClr val="000000"/>
                </a:solidFill>
                <a:latin typeface="Constantia"/>
              </a:rPr>
              <a:t>P</a:t>
            </a:r>
            <a:r>
              <a:rPr lang="en-US" sz="3200" strike="noStrike" dirty="0" err="1" smtClean="0">
                <a:solidFill>
                  <a:srgbClr val="000000"/>
                </a:solidFill>
                <a:latin typeface="Constantia"/>
              </a:rPr>
              <a:t>erpustakaan</a:t>
            </a:r>
            <a:r>
              <a:rPr lang="en-US" sz="3200" strike="noStrike" dirty="0" smtClean="0">
                <a:solidFill>
                  <a:srgbClr val="000000"/>
                </a:solidFill>
                <a:latin typeface="Constantia"/>
              </a:rPr>
              <a:t> </a:t>
            </a:r>
            <a:r>
              <a:rPr lang="en-US" sz="3200" dirty="0" err="1">
                <a:solidFill>
                  <a:srgbClr val="000000"/>
                </a:solidFill>
                <a:latin typeface="Constantia"/>
              </a:rPr>
              <a:t>S</a:t>
            </a:r>
            <a:r>
              <a:rPr lang="en-US" sz="3200" strike="noStrike" dirty="0" err="1" smtClean="0">
                <a:solidFill>
                  <a:srgbClr val="000000"/>
                </a:solidFill>
                <a:latin typeface="Constantia"/>
              </a:rPr>
              <a:t>ekolah</a:t>
            </a:r>
            <a:r>
              <a:rPr lang="en-US" sz="3200" strike="noStrike" dirty="0" smtClean="0">
                <a:solidFill>
                  <a:srgbClr val="000000"/>
                </a:solidFill>
                <a:latin typeface="Constantia"/>
              </a:rPr>
              <a:t> :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paket</a:t>
            </a:r>
            <a:r>
              <a:rPr lang="en-US" sz="3200" strike="noStrike" dirty="0" smtClean="0">
                <a:solidFill>
                  <a:srgbClr val="000000"/>
                </a:solidFill>
                <a:latin typeface="Constantia"/>
              </a:rPr>
              <a:t>,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teks</a:t>
            </a:r>
            <a:r>
              <a:rPr lang="en-US" sz="3200" strike="noStrike" dirty="0" smtClean="0">
                <a:solidFill>
                  <a:srgbClr val="000000"/>
                </a:solidFill>
                <a:latin typeface="Constantia"/>
              </a:rPr>
              <a:t>,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referensi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dsb</a:t>
            </a:r>
            <a:r>
              <a:rPr lang="en-US" sz="3200" strike="noStrike" dirty="0" smtClean="0">
                <a:solidFill>
                  <a:srgbClr val="000000"/>
                </a:solidFill>
                <a:latin typeface="Constantia"/>
              </a:rPr>
              <a:t>.</a:t>
            </a:r>
          </a:p>
          <a:p>
            <a:pPr>
              <a:lnSpc>
                <a:spcPct val="100000"/>
              </a:lnSpc>
              <a:buFont typeface="Wingdings" pitchFamily="2" charset="2"/>
              <a:buChar char="Ø"/>
            </a:pPr>
            <a:r>
              <a:rPr lang="en-US" sz="3200" dirty="0">
                <a:solidFill>
                  <a:srgbClr val="000000"/>
                </a:solidFill>
                <a:latin typeface="Constantia"/>
              </a:rPr>
              <a:t> </a:t>
            </a:r>
            <a:r>
              <a:rPr lang="en-US" sz="3200" strike="noStrike" dirty="0" err="1" smtClean="0">
                <a:solidFill>
                  <a:srgbClr val="000000"/>
                </a:solidFill>
                <a:latin typeface="Constantia"/>
              </a:rPr>
              <a:t>perpustakaan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umum</a:t>
            </a:r>
            <a:r>
              <a:rPr lang="en-US" sz="3200" strike="noStrike" dirty="0" smtClean="0">
                <a:solidFill>
                  <a:srgbClr val="000000"/>
                </a:solidFill>
                <a:latin typeface="Constantia"/>
              </a:rPr>
              <a:t>,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anak</a:t>
            </a:r>
            <a:r>
              <a:rPr lang="en-US" sz="3200" strike="noStrike" dirty="0" smtClean="0">
                <a:solidFill>
                  <a:srgbClr val="000000"/>
                </a:solidFill>
                <a:latin typeface="Constantia"/>
              </a:rPr>
              <a:t>,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remaja</a:t>
            </a:r>
            <a:r>
              <a:rPr lang="en-US" sz="3200" strike="noStrike" dirty="0" smtClean="0">
                <a:solidFill>
                  <a:srgbClr val="000000"/>
                </a:solidFill>
                <a:latin typeface="Constantia"/>
              </a:rPr>
              <a:t>,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dewasa</a:t>
            </a:r>
            <a:r>
              <a:rPr lang="en-US" sz="3200" strike="noStrike" dirty="0" smtClean="0">
                <a:solidFill>
                  <a:srgbClr val="000000"/>
                </a:solidFill>
                <a:latin typeface="Constantia"/>
              </a:rPr>
              <a:t>, audio visual, </a:t>
            </a:r>
            <a:r>
              <a:rPr lang="en-US" sz="3200" strike="noStrike" dirty="0" err="1" smtClean="0">
                <a:solidFill>
                  <a:srgbClr val="000000"/>
                </a:solidFill>
                <a:latin typeface="Constantia"/>
              </a:rPr>
              <a:t>referensi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sebagainya</a:t>
            </a:r>
            <a:r>
              <a:rPr lang="en-US" sz="3200" strike="noStrike" dirty="0" smtClean="0">
                <a:solidFill>
                  <a:srgbClr val="000000"/>
                </a:solidFill>
                <a:latin typeface="Constantia"/>
              </a:rPr>
              <a:t>.</a:t>
            </a:r>
            <a:endParaRPr sz="3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305800" cy="4801314"/>
          </a:xfrm>
          <a:prstGeom prst="rect">
            <a:avLst/>
          </a:prstGeom>
        </p:spPr>
        <p:txBody>
          <a:bodyPr wrap="square">
            <a:spAutoFit/>
          </a:bodyPr>
          <a:lstStyle/>
          <a:p>
            <a:pPr marL="404813" indent="-404813"/>
            <a:r>
              <a:rPr lang="en-US" dirty="0" smtClean="0">
                <a:latin typeface="Constantia" pitchFamily="18" charset="0"/>
              </a:rPr>
              <a:t>19. Subject(s), </a:t>
            </a:r>
            <a:r>
              <a:rPr lang="en-US" dirty="0" err="1" smtClean="0">
                <a:latin typeface="Constantia" pitchFamily="18" charset="0"/>
              </a:rPr>
              <a:t>Setiap</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menggunakan</a:t>
            </a:r>
            <a:r>
              <a:rPr lang="en-US" dirty="0" smtClean="0">
                <a:latin typeface="Constantia" pitchFamily="18" charset="0"/>
              </a:rPr>
              <a:t> </a:t>
            </a:r>
            <a:r>
              <a:rPr lang="en-US" dirty="0" err="1" smtClean="0">
                <a:latin typeface="Constantia" pitchFamily="18" charset="0"/>
              </a:rPr>
              <a:t>tajuk</a:t>
            </a:r>
            <a:r>
              <a:rPr lang="en-US" dirty="0" smtClean="0">
                <a:latin typeface="Constantia" pitchFamily="18" charset="0"/>
              </a:rPr>
              <a:t> </a:t>
            </a:r>
            <a:r>
              <a:rPr lang="en-US" dirty="0" err="1" smtClean="0">
                <a:latin typeface="Constantia" pitchFamily="18" charset="0"/>
              </a:rPr>
              <a:t>subyek</a:t>
            </a:r>
            <a:r>
              <a:rPr lang="en-US" dirty="0" smtClean="0">
                <a:latin typeface="Constantia" pitchFamily="18" charset="0"/>
              </a:rPr>
              <a:t> yang </a:t>
            </a:r>
            <a:r>
              <a:rPr lang="en-US" dirty="0" err="1" smtClean="0">
                <a:latin typeface="Constantia" pitchFamily="18" charset="0"/>
              </a:rPr>
              <a:t>berbeda</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lain </a:t>
            </a:r>
            <a:r>
              <a:rPr lang="en-US" dirty="0" err="1" smtClean="0">
                <a:latin typeface="Constantia" pitchFamily="18" charset="0"/>
              </a:rPr>
              <a:t>tergantung</a:t>
            </a:r>
            <a:r>
              <a:rPr lang="en-US" dirty="0" smtClean="0">
                <a:latin typeface="Constantia" pitchFamily="18" charset="0"/>
              </a:rPr>
              <a:t> </a:t>
            </a:r>
            <a:r>
              <a:rPr lang="en-US" dirty="0" err="1" smtClean="0">
                <a:latin typeface="Constantia" pitchFamily="18" charset="0"/>
              </a:rPr>
              <a:t>jenis</a:t>
            </a:r>
            <a:r>
              <a:rPr lang="en-US" dirty="0" smtClean="0">
                <a:latin typeface="Constantia" pitchFamily="18" charset="0"/>
              </a:rPr>
              <a:t> </a:t>
            </a:r>
            <a:r>
              <a:rPr lang="en-US" dirty="0" err="1" smtClean="0">
                <a:latin typeface="Constantia" pitchFamily="18" charset="0"/>
              </a:rPr>
              <a:t>perpustakaannya</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mengisi</a:t>
            </a:r>
            <a:r>
              <a:rPr lang="en-US" dirty="0" smtClean="0">
                <a:latin typeface="Constantia" pitchFamily="18" charset="0"/>
              </a:rPr>
              <a:t> </a:t>
            </a:r>
            <a:r>
              <a:rPr lang="en-US" dirty="0" err="1" smtClean="0">
                <a:latin typeface="Constantia" pitchFamily="18" charset="0"/>
              </a:rPr>
              <a:t>subyek</a:t>
            </a:r>
            <a:r>
              <a:rPr lang="en-US" dirty="0" smtClean="0">
                <a:latin typeface="Constantia" pitchFamily="18" charset="0"/>
              </a:rPr>
              <a:t> </a:t>
            </a:r>
            <a:r>
              <a:rPr lang="en-US" dirty="0" err="1" smtClean="0">
                <a:latin typeface="Constantia" pitchFamily="18" charset="0"/>
              </a:rPr>
              <a:t>caranya</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mengklik</a:t>
            </a:r>
            <a:r>
              <a:rPr lang="en-US" dirty="0" smtClean="0">
                <a:latin typeface="Constantia" pitchFamily="18" charset="0"/>
              </a:rPr>
              <a:t> </a:t>
            </a:r>
            <a:r>
              <a:rPr lang="en-US" dirty="0" err="1" smtClean="0">
                <a:latin typeface="Constantia" pitchFamily="18" charset="0"/>
              </a:rPr>
              <a:t>tulisan</a:t>
            </a:r>
            <a:r>
              <a:rPr lang="en-US" dirty="0" smtClean="0">
                <a:latin typeface="Constantia" pitchFamily="18" charset="0"/>
              </a:rPr>
              <a:t> Add Subject(s),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muncul</a:t>
            </a:r>
            <a:r>
              <a:rPr lang="en-US" dirty="0" smtClean="0">
                <a:latin typeface="Constantia" pitchFamily="18" charset="0"/>
              </a:rPr>
              <a:t> form </a:t>
            </a:r>
            <a:r>
              <a:rPr lang="en-US" dirty="0" err="1" smtClean="0">
                <a:latin typeface="Constantia" pitchFamily="18" charset="0"/>
              </a:rPr>
              <a:t>baru</a:t>
            </a:r>
            <a:r>
              <a:rPr lang="en-US" dirty="0" smtClean="0">
                <a:latin typeface="Constantia" pitchFamily="18" charset="0"/>
              </a:rPr>
              <a:t>, </a:t>
            </a:r>
            <a:r>
              <a:rPr lang="en-US" dirty="0" err="1" smtClean="0">
                <a:latin typeface="Constantia" pitchFamily="18" charset="0"/>
              </a:rPr>
              <a:t>lalu</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subyek</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pilihlah</a:t>
            </a:r>
            <a:r>
              <a:rPr lang="en-US" dirty="0" smtClean="0">
                <a:latin typeface="Constantia" pitchFamily="18" charset="0"/>
              </a:rPr>
              <a:t> </a:t>
            </a:r>
            <a:r>
              <a:rPr lang="en-US" dirty="0" err="1" smtClean="0">
                <a:latin typeface="Constantia" pitchFamily="18" charset="0"/>
              </a:rPr>
              <a:t>tipe</a:t>
            </a:r>
            <a:r>
              <a:rPr lang="en-US" dirty="0" smtClean="0">
                <a:latin typeface="Constantia" pitchFamily="18" charset="0"/>
              </a:rPr>
              <a:t> </a:t>
            </a:r>
            <a:r>
              <a:rPr lang="en-US" dirty="0" err="1" smtClean="0">
                <a:latin typeface="Constantia" pitchFamily="18" charset="0"/>
              </a:rPr>
              <a:t>subyek</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apakah</a:t>
            </a:r>
            <a:r>
              <a:rPr lang="en-US" dirty="0" smtClean="0">
                <a:latin typeface="Constantia" pitchFamily="18" charset="0"/>
              </a:rPr>
              <a:t> </a:t>
            </a:r>
            <a:r>
              <a:rPr lang="en-US" dirty="0" err="1" smtClean="0">
                <a:latin typeface="Constantia" pitchFamily="18" charset="0"/>
              </a:rPr>
              <a:t>dia</a:t>
            </a:r>
            <a:r>
              <a:rPr lang="en-US" dirty="0" smtClean="0">
                <a:latin typeface="Constantia" pitchFamily="18" charset="0"/>
              </a:rPr>
              <a:t> </a:t>
            </a:r>
            <a:r>
              <a:rPr lang="en-US" dirty="0" err="1" smtClean="0">
                <a:latin typeface="Constantia" pitchFamily="18" charset="0"/>
              </a:rPr>
              <a:t>sebagai</a:t>
            </a:r>
            <a:r>
              <a:rPr lang="en-US" dirty="0" smtClean="0">
                <a:latin typeface="Constantia" pitchFamily="18" charset="0"/>
              </a:rPr>
              <a:t> topic, </a:t>
            </a:r>
            <a:r>
              <a:rPr lang="en-US" dirty="0" err="1" smtClean="0">
                <a:latin typeface="Constantia" pitchFamily="18" charset="0"/>
              </a:rPr>
              <a:t>geograc</a:t>
            </a:r>
            <a:r>
              <a:rPr lang="en-US" dirty="0" smtClean="0">
                <a:latin typeface="Constantia" pitchFamily="18" charset="0"/>
              </a:rPr>
              <a:t>, name, temporal. genre, </a:t>
            </a:r>
            <a:r>
              <a:rPr lang="en-US" dirty="0" err="1" smtClean="0">
                <a:latin typeface="Constantia" pitchFamily="18" charset="0"/>
              </a:rPr>
              <a:t>atau</a:t>
            </a:r>
            <a:r>
              <a:rPr lang="en-US" dirty="0" smtClean="0">
                <a:latin typeface="Constantia" pitchFamily="18" charset="0"/>
              </a:rPr>
              <a:t> occupation.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pilihlah</a:t>
            </a:r>
            <a:r>
              <a:rPr lang="en-US" dirty="0" smtClean="0">
                <a:latin typeface="Constantia" pitchFamily="18" charset="0"/>
              </a:rPr>
              <a:t> </a:t>
            </a:r>
            <a:r>
              <a:rPr lang="en-US" dirty="0" err="1" smtClean="0">
                <a:latin typeface="Constantia" pitchFamily="18" charset="0"/>
              </a:rPr>
              <a:t>kedudukan</a:t>
            </a:r>
            <a:r>
              <a:rPr lang="en-US" dirty="0" smtClean="0">
                <a:latin typeface="Constantia" pitchFamily="18" charset="0"/>
              </a:rPr>
              <a:t> </a:t>
            </a:r>
            <a:r>
              <a:rPr lang="en-US" dirty="0" err="1" smtClean="0">
                <a:latin typeface="Constantia" pitchFamily="18" charset="0"/>
              </a:rPr>
              <a:t>subyek</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apakah</a:t>
            </a:r>
            <a:r>
              <a:rPr lang="en-US" dirty="0" smtClean="0">
                <a:latin typeface="Constantia" pitchFamily="18" charset="0"/>
              </a:rPr>
              <a:t> </a:t>
            </a:r>
            <a:r>
              <a:rPr lang="en-US" dirty="0" err="1" smtClean="0">
                <a:latin typeface="Constantia" pitchFamily="18" charset="0"/>
              </a:rPr>
              <a:t>dia</a:t>
            </a:r>
            <a:r>
              <a:rPr lang="en-US" dirty="0" smtClean="0">
                <a:latin typeface="Constantia" pitchFamily="18" charset="0"/>
              </a:rPr>
              <a:t> </a:t>
            </a:r>
            <a:r>
              <a:rPr lang="en-US" dirty="0" err="1" smtClean="0">
                <a:latin typeface="Constantia" pitchFamily="18" charset="0"/>
              </a:rPr>
              <a:t>sebagai</a:t>
            </a:r>
            <a:r>
              <a:rPr lang="en-US" dirty="0" smtClean="0">
                <a:latin typeface="Constantia" pitchFamily="18" charset="0"/>
              </a:rPr>
              <a:t> </a:t>
            </a:r>
            <a:r>
              <a:rPr lang="en-US" dirty="0" err="1" smtClean="0">
                <a:latin typeface="Constantia" pitchFamily="18" charset="0"/>
              </a:rPr>
              <a:t>subyek</a:t>
            </a:r>
            <a:r>
              <a:rPr lang="en-US" dirty="0" smtClean="0">
                <a:latin typeface="Constantia" pitchFamily="18" charset="0"/>
              </a:rPr>
              <a:t> </a:t>
            </a:r>
            <a:r>
              <a:rPr lang="en-US" dirty="0" err="1" smtClean="0">
                <a:latin typeface="Constantia" pitchFamily="18" charset="0"/>
              </a:rPr>
              <a:t>utama</a:t>
            </a:r>
            <a:r>
              <a:rPr lang="en-US" dirty="0" smtClean="0">
                <a:latin typeface="Constantia" pitchFamily="18" charset="0"/>
              </a:rPr>
              <a:t>, </a:t>
            </a:r>
            <a:r>
              <a:rPr lang="en-US" dirty="0" err="1" smtClean="0">
                <a:latin typeface="Constantia" pitchFamily="18" charset="0"/>
              </a:rPr>
              <a:t>atau</a:t>
            </a:r>
            <a:r>
              <a:rPr lang="en-US" dirty="0" smtClean="0">
                <a:latin typeface="Constantia" pitchFamily="18" charset="0"/>
              </a:rPr>
              <a:t> </a:t>
            </a:r>
            <a:r>
              <a:rPr lang="en-US" dirty="0" err="1" smtClean="0">
                <a:latin typeface="Constantia" pitchFamily="18" charset="0"/>
              </a:rPr>
              <a:t>subyek</a:t>
            </a:r>
            <a:r>
              <a:rPr lang="en-US" dirty="0" smtClean="0">
                <a:latin typeface="Constantia" pitchFamily="18" charset="0"/>
              </a:rPr>
              <a:t> </a:t>
            </a:r>
            <a:r>
              <a:rPr lang="en-US" dirty="0" err="1" smtClean="0">
                <a:latin typeface="Constantia" pitchFamily="18" charset="0"/>
              </a:rPr>
              <a:t>tambahan</a:t>
            </a:r>
            <a:r>
              <a:rPr lang="en-US" dirty="0" smtClean="0">
                <a:latin typeface="Constantia" pitchFamily="18" charset="0"/>
              </a:rPr>
              <a:t>.</a:t>
            </a:r>
          </a:p>
          <a:p>
            <a:pPr marL="344488" indent="-344488"/>
            <a:r>
              <a:rPr lang="en-US" dirty="0" smtClean="0">
                <a:latin typeface="Constantia" pitchFamily="18" charset="0"/>
              </a:rPr>
              <a:t>20. Language, </a:t>
            </a:r>
            <a:r>
              <a:rPr lang="en-US" dirty="0" err="1" smtClean="0">
                <a:latin typeface="Constantia" pitchFamily="18" charset="0"/>
              </a:rPr>
              <a:t>pilihkan</a:t>
            </a:r>
            <a:r>
              <a:rPr lang="en-US" dirty="0" smtClean="0">
                <a:latin typeface="Constantia" pitchFamily="18" charset="0"/>
              </a:rPr>
              <a:t> </a:t>
            </a:r>
            <a:r>
              <a:rPr lang="en-US" dirty="0" err="1" smtClean="0">
                <a:latin typeface="Constantia" pitchFamily="18" charset="0"/>
              </a:rPr>
              <a:t>bahasa</a:t>
            </a:r>
            <a:r>
              <a:rPr lang="en-US" dirty="0" smtClean="0">
                <a:latin typeface="Constantia" pitchFamily="18" charset="0"/>
              </a:rPr>
              <a:t>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sesuaikan</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bahasa</a:t>
            </a:r>
            <a:r>
              <a:rPr lang="en-US" dirty="0" smtClean="0">
                <a:latin typeface="Constantia" pitchFamily="18" charset="0"/>
              </a:rPr>
              <a:t> </a:t>
            </a:r>
            <a:r>
              <a:rPr lang="en-US" dirty="0" err="1" smtClean="0">
                <a:latin typeface="Constantia" pitchFamily="18" charset="0"/>
              </a:rPr>
              <a:t>dokumen</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olah</a:t>
            </a:r>
            <a:endParaRPr lang="en-US" dirty="0" smtClean="0">
              <a:latin typeface="Constantia" pitchFamily="18" charset="0"/>
            </a:endParaRPr>
          </a:p>
          <a:p>
            <a:pPr marL="344488" indent="-344488"/>
            <a:r>
              <a:rPr lang="en-US" dirty="0" smtClean="0">
                <a:latin typeface="Constantia" pitchFamily="18" charset="0"/>
              </a:rPr>
              <a:t>21. Abstract/Notes, </a:t>
            </a:r>
            <a:r>
              <a:rPr lang="en-US" dirty="0" err="1" smtClean="0">
                <a:latin typeface="Constantia" pitchFamily="18" charset="0"/>
              </a:rPr>
              <a:t>Abstrak</a:t>
            </a:r>
            <a:r>
              <a:rPr lang="en-US" dirty="0" smtClean="0">
                <a:latin typeface="Constantia" pitchFamily="18" charset="0"/>
              </a:rPr>
              <a:t>/</a:t>
            </a:r>
            <a:r>
              <a:rPr lang="en-US" dirty="0" err="1" smtClean="0">
                <a:latin typeface="Constantia" pitchFamily="18" charset="0"/>
              </a:rPr>
              <a:t>Catatan</a:t>
            </a:r>
            <a:r>
              <a:rPr lang="en-US" dirty="0" smtClean="0">
                <a:latin typeface="Constantia" pitchFamily="18" charset="0"/>
              </a:rPr>
              <a:t> </a:t>
            </a:r>
            <a:r>
              <a:rPr lang="en-US" dirty="0" err="1" smtClean="0">
                <a:latin typeface="Constantia" pitchFamily="18" charset="0"/>
              </a:rPr>
              <a:t>biasanya</a:t>
            </a:r>
            <a:r>
              <a:rPr lang="en-US" dirty="0" smtClean="0">
                <a:latin typeface="Constantia" pitchFamily="18" charset="0"/>
              </a:rPr>
              <a:t> </a:t>
            </a:r>
            <a:r>
              <a:rPr lang="en-US" dirty="0" err="1" smtClean="0">
                <a:latin typeface="Constantia" pitchFamily="18" charset="0"/>
              </a:rPr>
              <a:t>digunakan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menambahkan</a:t>
            </a:r>
            <a:r>
              <a:rPr lang="en-US" dirty="0" smtClean="0">
                <a:latin typeface="Constantia" pitchFamily="18" charset="0"/>
              </a:rPr>
              <a:t> </a:t>
            </a:r>
            <a:r>
              <a:rPr lang="en-US" dirty="0" err="1" smtClean="0">
                <a:latin typeface="Constantia" pitchFamily="18" charset="0"/>
              </a:rPr>
              <a:t>informasi</a:t>
            </a:r>
            <a:r>
              <a:rPr lang="en-US" dirty="0" smtClean="0">
                <a:latin typeface="Constantia" pitchFamily="18" charset="0"/>
              </a:rPr>
              <a:t> yang </a:t>
            </a:r>
            <a:r>
              <a:rPr lang="en-US" dirty="0" err="1" smtClean="0">
                <a:latin typeface="Constantia" pitchFamily="18" charset="0"/>
              </a:rPr>
              <a:t>berkaitan</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tujuannya</a:t>
            </a:r>
            <a:r>
              <a:rPr lang="en-US" dirty="0" smtClean="0">
                <a:latin typeface="Constantia" pitchFamily="18" charset="0"/>
              </a:rPr>
              <a:t> agar </a:t>
            </a:r>
            <a:r>
              <a:rPr lang="en-US" dirty="0" err="1" smtClean="0">
                <a:latin typeface="Constantia" pitchFamily="18" charset="0"/>
              </a:rPr>
              <a:t>pengunjung</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mengetahui</a:t>
            </a:r>
            <a:r>
              <a:rPr lang="en-US" dirty="0" smtClean="0">
                <a:latin typeface="Constantia" pitchFamily="18" charset="0"/>
              </a:rPr>
              <a:t> </a:t>
            </a:r>
            <a:r>
              <a:rPr lang="en-US" dirty="0" err="1" smtClean="0">
                <a:latin typeface="Constantia" pitchFamily="18" charset="0"/>
              </a:rPr>
              <a:t>secara</a:t>
            </a:r>
            <a:r>
              <a:rPr lang="en-US" dirty="0" smtClean="0">
                <a:latin typeface="Constantia" pitchFamily="18" charset="0"/>
              </a:rPr>
              <a:t> </a:t>
            </a:r>
            <a:r>
              <a:rPr lang="en-US" dirty="0" err="1" smtClean="0">
                <a:latin typeface="Constantia" pitchFamily="18" charset="0"/>
              </a:rPr>
              <a:t>umum</a:t>
            </a:r>
            <a:r>
              <a:rPr lang="en-US" dirty="0" smtClean="0">
                <a:latin typeface="Constantia" pitchFamily="18" charset="0"/>
              </a:rPr>
              <a:t> </a:t>
            </a:r>
            <a:r>
              <a:rPr lang="en-US" dirty="0" err="1" smtClean="0">
                <a:latin typeface="Constantia" pitchFamily="18" charset="0"/>
              </a:rPr>
              <a:t>gambaran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a:t>
            </a:r>
          </a:p>
          <a:p>
            <a:pPr marL="404813" indent="-404813"/>
            <a:r>
              <a:rPr lang="en-US" dirty="0" smtClean="0">
                <a:latin typeface="Constantia" pitchFamily="18" charset="0"/>
              </a:rPr>
              <a:t>22. Image,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ingin</a:t>
            </a:r>
            <a:r>
              <a:rPr lang="en-US" dirty="0" smtClean="0">
                <a:latin typeface="Constantia" pitchFamily="18" charset="0"/>
              </a:rPr>
              <a:t> </a:t>
            </a:r>
            <a:r>
              <a:rPr lang="en-US" dirty="0" err="1" smtClean="0">
                <a:latin typeface="Constantia" pitchFamily="18" charset="0"/>
              </a:rPr>
              <a:t>mempercantik</a:t>
            </a:r>
            <a:r>
              <a:rPr lang="en-US" dirty="0" smtClean="0">
                <a:latin typeface="Constantia" pitchFamily="18" charset="0"/>
              </a:rPr>
              <a:t> </a:t>
            </a:r>
            <a:r>
              <a:rPr lang="en-US" dirty="0" err="1" smtClean="0">
                <a:latin typeface="Constantia" pitchFamily="18" charset="0"/>
              </a:rPr>
              <a:t>tampikan</a:t>
            </a:r>
            <a:r>
              <a:rPr lang="en-US" dirty="0" smtClean="0">
                <a:latin typeface="Constantia" pitchFamily="18" charset="0"/>
              </a:rPr>
              <a:t> </a:t>
            </a:r>
            <a:r>
              <a:rPr lang="en-US" dirty="0" err="1" smtClean="0">
                <a:latin typeface="Constantia" pitchFamily="18" charset="0"/>
              </a:rPr>
              <a:t>katalog</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gambar</a:t>
            </a:r>
            <a:r>
              <a:rPr lang="en-US" dirty="0" smtClean="0">
                <a:latin typeface="Constantia" pitchFamily="18" charset="0"/>
              </a:rPr>
              <a:t> cover </a:t>
            </a:r>
            <a:r>
              <a:rPr lang="en-US" dirty="0" err="1" smtClean="0">
                <a:latin typeface="Constantia" pitchFamily="18" charset="0"/>
              </a:rPr>
              <a:t>buku</a:t>
            </a:r>
            <a:r>
              <a:rPr lang="en-US" dirty="0" smtClean="0">
                <a:latin typeface="Constantia" pitchFamily="18" charset="0"/>
              </a:rPr>
              <a:t>, </a:t>
            </a:r>
            <a:r>
              <a:rPr lang="en-US" dirty="0" err="1" smtClean="0">
                <a:latin typeface="Constantia" pitchFamily="18" charset="0"/>
              </a:rPr>
              <a:t>atau</a:t>
            </a:r>
            <a:r>
              <a:rPr lang="en-US" dirty="0" smtClean="0">
                <a:latin typeface="Constantia" pitchFamily="18" charset="0"/>
              </a:rPr>
              <a:t> cover </a:t>
            </a:r>
            <a:r>
              <a:rPr lang="en-US" dirty="0" err="1" smtClean="0">
                <a:latin typeface="Constantia" pitchFamily="18" charset="0"/>
              </a:rPr>
              <a:t>dokumen</a:t>
            </a:r>
            <a:r>
              <a:rPr lang="en-US" dirty="0" smtClean="0">
                <a:latin typeface="Constantia" pitchFamily="18" charset="0"/>
              </a:rPr>
              <a:t> </a:t>
            </a:r>
            <a:r>
              <a:rPr lang="en-US" dirty="0" err="1" smtClean="0">
                <a:latin typeface="Constantia" pitchFamily="18" charset="0"/>
              </a:rPr>
              <a:t>lainnya</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memasukkan</a:t>
            </a:r>
            <a:r>
              <a:rPr lang="en-US" dirty="0" smtClean="0">
                <a:latin typeface="Constantia" pitchFamily="18" charset="0"/>
              </a:rPr>
              <a:t> le </a:t>
            </a:r>
            <a:r>
              <a:rPr lang="en-US" dirty="0" err="1" smtClean="0">
                <a:latin typeface="Constantia" pitchFamily="18" charset="0"/>
              </a:rPr>
              <a:t>gambar</a:t>
            </a:r>
            <a:r>
              <a:rPr lang="en-US" dirty="0" smtClean="0">
                <a:latin typeface="Constantia" pitchFamily="18" charset="0"/>
              </a:rPr>
              <a:t> cover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caranya</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klik</a:t>
            </a:r>
            <a:r>
              <a:rPr lang="en-US" dirty="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browse,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carilah</a:t>
            </a:r>
            <a:r>
              <a:rPr lang="en-US" dirty="0" smtClean="0">
                <a:latin typeface="Constantia" pitchFamily="18" charset="0"/>
              </a:rPr>
              <a:t> le </a:t>
            </a:r>
            <a:r>
              <a:rPr lang="en-US" dirty="0" err="1" smtClean="0">
                <a:latin typeface="Constantia" pitchFamily="18" charset="0"/>
              </a:rPr>
              <a:t>gambar</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yang </a:t>
            </a:r>
            <a:r>
              <a:rPr lang="en-US" dirty="0" err="1" smtClean="0">
                <a:latin typeface="Constantia" pitchFamily="18" charset="0"/>
              </a:rPr>
              <a:t>telah</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simpan</a:t>
            </a:r>
            <a:r>
              <a:rPr lang="en-US" dirty="0" smtClean="0">
                <a:latin typeface="Constantia" pitchFamily="18" charset="0"/>
              </a:rPr>
              <a:t> </a:t>
            </a:r>
            <a:r>
              <a:rPr lang="en-US" dirty="0" err="1" smtClean="0">
                <a:latin typeface="Constantia" pitchFamily="18" charset="0"/>
              </a:rPr>
              <a:t>sebelumnya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komputer</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458200" cy="5047536"/>
          </a:xfrm>
          <a:prstGeom prst="rect">
            <a:avLst/>
          </a:prstGeom>
        </p:spPr>
        <p:txBody>
          <a:bodyPr wrap="square">
            <a:spAutoFit/>
          </a:bodyPr>
          <a:lstStyle/>
          <a:p>
            <a:pPr marL="404813" indent="-404813"/>
            <a:r>
              <a:rPr lang="en-US" dirty="0" smtClean="0">
                <a:latin typeface="Constantia" pitchFamily="18" charset="0"/>
              </a:rPr>
              <a:t>23</a:t>
            </a:r>
            <a:r>
              <a:rPr lang="en-US" sz="1600" dirty="0" smtClean="0">
                <a:latin typeface="Constantia" pitchFamily="18" charset="0"/>
              </a:rPr>
              <a:t>. File Attachment, </a:t>
            </a:r>
            <a:r>
              <a:rPr lang="en-US" sz="1600" dirty="0" err="1" smtClean="0">
                <a:latin typeface="Constantia" pitchFamily="18" charset="0"/>
              </a:rPr>
              <a:t>Kolom</a:t>
            </a:r>
            <a:r>
              <a:rPr lang="en-US" sz="1600" dirty="0" smtClean="0">
                <a:latin typeface="Constantia" pitchFamily="18" charset="0"/>
              </a:rPr>
              <a:t> File Attachment </a:t>
            </a:r>
            <a:r>
              <a:rPr lang="en-US" sz="1600" dirty="0" err="1" smtClean="0">
                <a:latin typeface="Constantia" pitchFamily="18" charset="0"/>
              </a:rPr>
              <a:t>digunakan</a:t>
            </a:r>
            <a:r>
              <a:rPr lang="en-US" sz="1600" dirty="0" smtClean="0">
                <a:latin typeface="Constantia" pitchFamily="18" charset="0"/>
              </a:rPr>
              <a:t> </a:t>
            </a:r>
            <a:r>
              <a:rPr lang="en-US" sz="1600" dirty="0" err="1" smtClean="0">
                <a:latin typeface="Constantia" pitchFamily="18" charset="0"/>
              </a:rPr>
              <a:t>apabila</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memiliki</a:t>
            </a:r>
            <a:r>
              <a:rPr lang="en-US" sz="1600" dirty="0" smtClean="0">
                <a:latin typeface="Constantia" pitchFamily="18" charset="0"/>
              </a:rPr>
              <a:t> le-le digital </a:t>
            </a:r>
            <a:r>
              <a:rPr lang="en-US" sz="1600" dirty="0" err="1" smtClean="0">
                <a:latin typeface="Constantia" pitchFamily="18" charset="0"/>
              </a:rPr>
              <a:t>seperti</a:t>
            </a:r>
            <a:r>
              <a:rPr lang="en-US" sz="1600" dirty="0" smtClean="0">
                <a:latin typeface="Constantia" pitchFamily="18" charset="0"/>
              </a:rPr>
              <a:t> </a:t>
            </a:r>
            <a:r>
              <a:rPr lang="en-US" sz="1600" dirty="0" err="1" smtClean="0">
                <a:latin typeface="Constantia" pitchFamily="18" charset="0"/>
              </a:rPr>
              <a:t>pdf</a:t>
            </a:r>
            <a:r>
              <a:rPr lang="en-US" sz="1600" dirty="0" smtClean="0">
                <a:latin typeface="Constantia" pitchFamily="18" charset="0"/>
              </a:rPr>
              <a:t>, mp3, mp4, v, </a:t>
            </a:r>
            <a:r>
              <a:rPr lang="en-US" sz="1600" dirty="0" err="1" smtClean="0">
                <a:latin typeface="Constantia" pitchFamily="18" charset="0"/>
              </a:rPr>
              <a:t>dan</a:t>
            </a:r>
            <a:r>
              <a:rPr lang="en-US" sz="1600" dirty="0" smtClean="0">
                <a:latin typeface="Constantia" pitchFamily="18" charset="0"/>
              </a:rPr>
              <a:t> </a:t>
            </a:r>
            <a:r>
              <a:rPr lang="en-US" sz="1600" dirty="0" err="1" smtClean="0">
                <a:latin typeface="Constantia" pitchFamily="18" charset="0"/>
              </a:rPr>
              <a:t>sebagainya</a:t>
            </a:r>
            <a:r>
              <a:rPr lang="en-US" sz="1600" dirty="0" smtClean="0">
                <a:latin typeface="Constantia" pitchFamily="18" charset="0"/>
              </a:rPr>
              <a:t>,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ingin</a:t>
            </a:r>
            <a:r>
              <a:rPr lang="en-US" sz="1600" dirty="0" smtClean="0">
                <a:latin typeface="Constantia" pitchFamily="18" charset="0"/>
              </a:rPr>
              <a:t> </a:t>
            </a:r>
            <a:r>
              <a:rPr lang="en-US" sz="1600" dirty="0" err="1" smtClean="0">
                <a:latin typeface="Constantia" pitchFamily="18" charset="0"/>
              </a:rPr>
              <a:t>pengguna</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mendownload</a:t>
            </a:r>
            <a:r>
              <a:rPr lang="en-US" sz="1600" dirty="0" smtClean="0">
                <a:latin typeface="Constantia" pitchFamily="18" charset="0"/>
              </a:rPr>
              <a:t>/</a:t>
            </a:r>
            <a:r>
              <a:rPr lang="en-US" sz="1600" dirty="0" err="1" smtClean="0">
                <a:latin typeface="Constantia" pitchFamily="18" charset="0"/>
              </a:rPr>
              <a:t>melihat</a:t>
            </a:r>
            <a:r>
              <a:rPr lang="en-US" sz="1600" dirty="0" smtClean="0">
                <a:latin typeface="Constantia" pitchFamily="18" charset="0"/>
              </a:rPr>
              <a:t> le digital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katalog</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Untuk</a:t>
            </a:r>
            <a:r>
              <a:rPr lang="en-US" sz="1600" dirty="0" smtClean="0">
                <a:latin typeface="Constantia" pitchFamily="18" charset="0"/>
              </a:rPr>
              <a:t> </a:t>
            </a:r>
            <a:r>
              <a:rPr lang="en-US" sz="1600" dirty="0" err="1" smtClean="0">
                <a:latin typeface="Constantia" pitchFamily="18" charset="0"/>
              </a:rPr>
              <a:t>memasukkan</a:t>
            </a:r>
            <a:r>
              <a:rPr lang="en-US" sz="1600" dirty="0" smtClean="0">
                <a:latin typeface="Constantia" pitchFamily="18" charset="0"/>
              </a:rPr>
              <a:t> le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caranya</a:t>
            </a:r>
            <a:r>
              <a:rPr lang="en-US" sz="1600" dirty="0" smtClean="0">
                <a:latin typeface="Constantia" pitchFamily="18" charset="0"/>
              </a:rPr>
              <a:t> </a:t>
            </a:r>
            <a:r>
              <a:rPr lang="en-US" sz="1600" dirty="0" err="1" smtClean="0">
                <a:latin typeface="Constantia" pitchFamily="18" charset="0"/>
              </a:rPr>
              <a:t>adalah</a:t>
            </a:r>
            <a:r>
              <a:rPr lang="en-US" sz="1600" dirty="0" smtClean="0">
                <a:latin typeface="Constantia" pitchFamily="18" charset="0"/>
              </a:rPr>
              <a:t> </a:t>
            </a:r>
            <a:r>
              <a:rPr lang="en-US" sz="1600" dirty="0" err="1" smtClean="0">
                <a:latin typeface="Constantia" pitchFamily="18" charset="0"/>
              </a:rPr>
              <a:t>Klik</a:t>
            </a:r>
            <a:r>
              <a:rPr lang="en-US" sz="1600" dirty="0" smtClean="0">
                <a:latin typeface="Constantia" pitchFamily="18" charset="0"/>
              </a:rPr>
              <a:t> Add Attachment,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isilah</a:t>
            </a:r>
            <a:r>
              <a:rPr lang="en-US" sz="1600" dirty="0" smtClean="0">
                <a:latin typeface="Constantia" pitchFamily="18" charset="0"/>
              </a:rPr>
              <a:t> </a:t>
            </a:r>
            <a:r>
              <a:rPr lang="en-US" sz="1600" dirty="0" err="1" smtClean="0">
                <a:latin typeface="Constantia" pitchFamily="18" charset="0"/>
              </a:rPr>
              <a:t>Judul</a:t>
            </a:r>
            <a:r>
              <a:rPr lang="en-US" sz="1600" dirty="0" smtClean="0">
                <a:latin typeface="Constantia" pitchFamily="18" charset="0"/>
              </a:rPr>
              <a:t> le digital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kolom</a:t>
            </a:r>
            <a:r>
              <a:rPr lang="en-US" sz="1600" dirty="0" smtClean="0">
                <a:latin typeface="Constantia" pitchFamily="18" charset="0"/>
              </a:rPr>
              <a:t> title,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biarkan</a:t>
            </a:r>
            <a:r>
              <a:rPr lang="en-US" sz="1600" dirty="0" smtClean="0">
                <a:latin typeface="Constantia" pitchFamily="18" charset="0"/>
              </a:rPr>
              <a:t> </a:t>
            </a:r>
            <a:r>
              <a:rPr lang="en-US" sz="1600" dirty="0" err="1" smtClean="0">
                <a:latin typeface="Constantia" pitchFamily="18" charset="0"/>
              </a:rPr>
              <a:t>saja</a:t>
            </a:r>
            <a:r>
              <a:rPr lang="en-US" sz="1600" dirty="0" smtClean="0">
                <a:latin typeface="Constantia" pitchFamily="18" charset="0"/>
              </a:rPr>
              <a:t> Repo Directory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pilihan</a:t>
            </a:r>
            <a:r>
              <a:rPr lang="en-US" sz="1600" dirty="0" smtClean="0">
                <a:latin typeface="Constantia" pitchFamily="18" charset="0"/>
              </a:rPr>
              <a:t> Repository Root,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tekan</a:t>
            </a:r>
            <a:r>
              <a:rPr lang="en-US" sz="1600" dirty="0" smtClean="0">
                <a:latin typeface="Constantia" pitchFamily="18" charset="0"/>
              </a:rPr>
              <a:t> </a:t>
            </a:r>
            <a:r>
              <a:rPr lang="en-US" sz="1600" dirty="0" err="1" smtClean="0">
                <a:latin typeface="Constantia" pitchFamily="18" charset="0"/>
              </a:rPr>
              <a:t>tombol</a:t>
            </a:r>
            <a:r>
              <a:rPr lang="en-US" sz="1600" dirty="0" smtClean="0">
                <a:latin typeface="Constantia" pitchFamily="18" charset="0"/>
              </a:rPr>
              <a:t> browse, </a:t>
            </a:r>
            <a:r>
              <a:rPr lang="en-US" sz="1600" dirty="0" err="1" smtClean="0">
                <a:latin typeface="Constantia" pitchFamily="18" charset="0"/>
              </a:rPr>
              <a:t>lalu</a:t>
            </a:r>
            <a:r>
              <a:rPr lang="en-US" sz="1600" dirty="0" smtClean="0">
                <a:latin typeface="Constantia" pitchFamily="18" charset="0"/>
              </a:rPr>
              <a:t> </a:t>
            </a:r>
            <a:r>
              <a:rPr lang="en-US" sz="1600" dirty="0" err="1" smtClean="0">
                <a:latin typeface="Constantia" pitchFamily="18" charset="0"/>
              </a:rPr>
              <a:t>carilah</a:t>
            </a:r>
            <a:r>
              <a:rPr lang="en-US" sz="1600" dirty="0" smtClean="0">
                <a:latin typeface="Constantia" pitchFamily="18" charset="0"/>
              </a:rPr>
              <a:t> le digital yang </a:t>
            </a:r>
            <a:r>
              <a:rPr lang="en-US" sz="1600" dirty="0" err="1" smtClean="0">
                <a:latin typeface="Constantia" pitchFamily="18" charset="0"/>
              </a:rPr>
              <a:t>akan</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masukkan</a:t>
            </a:r>
            <a:r>
              <a:rPr lang="en-US" sz="1600" dirty="0" smtClean="0">
                <a:latin typeface="Constantia" pitchFamily="18" charset="0"/>
              </a:rPr>
              <a:t>.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pilih</a:t>
            </a:r>
            <a:r>
              <a:rPr lang="en-US" sz="1600" dirty="0" smtClean="0">
                <a:latin typeface="Constantia" pitchFamily="18" charset="0"/>
              </a:rPr>
              <a:t> Upload Now. </a:t>
            </a:r>
            <a:r>
              <a:rPr lang="en-US" sz="1600" dirty="0" err="1" smtClean="0">
                <a:latin typeface="Constantia" pitchFamily="18" charset="0"/>
              </a:rPr>
              <a:t>Apabila</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ingin</a:t>
            </a:r>
            <a:r>
              <a:rPr lang="en-US" sz="1600" dirty="0" smtClean="0">
                <a:latin typeface="Constantia" pitchFamily="18" charset="0"/>
              </a:rPr>
              <a:t> </a:t>
            </a:r>
            <a:r>
              <a:rPr lang="en-US" sz="1600" dirty="0" err="1" smtClean="0">
                <a:latin typeface="Constantia" pitchFamily="18" charset="0"/>
              </a:rPr>
              <a:t>melakukan</a:t>
            </a:r>
            <a:r>
              <a:rPr lang="en-US" sz="1600" dirty="0" smtClean="0">
                <a:latin typeface="Constantia" pitchFamily="18" charset="0"/>
              </a:rPr>
              <a:t> </a:t>
            </a:r>
            <a:r>
              <a:rPr lang="en-US" sz="1600" dirty="0" err="1" smtClean="0">
                <a:latin typeface="Constantia" pitchFamily="18" charset="0"/>
              </a:rPr>
              <a:t>pembatan</a:t>
            </a:r>
            <a:r>
              <a:rPr lang="en-US" sz="1600" dirty="0" smtClean="0">
                <a:latin typeface="Constantia" pitchFamily="18" charset="0"/>
              </a:rPr>
              <a:t> </a:t>
            </a:r>
            <a:r>
              <a:rPr lang="en-US" sz="1600" dirty="0" err="1" smtClean="0">
                <a:latin typeface="Constantia" pitchFamily="18" charset="0"/>
              </a:rPr>
              <a:t>hak</a:t>
            </a:r>
            <a:r>
              <a:rPr lang="en-US" sz="1600" dirty="0" smtClean="0">
                <a:latin typeface="Constantia" pitchFamily="18" charset="0"/>
              </a:rPr>
              <a:t> </a:t>
            </a:r>
            <a:r>
              <a:rPr lang="en-US" sz="1600" dirty="0" err="1" smtClean="0">
                <a:latin typeface="Constantia" pitchFamily="18" charset="0"/>
              </a:rPr>
              <a:t>akses</a:t>
            </a:r>
            <a:r>
              <a:rPr lang="en-US" sz="1600" dirty="0" smtClean="0">
                <a:latin typeface="Constantia" pitchFamily="18" charset="0"/>
              </a:rPr>
              <a:t> </a:t>
            </a:r>
            <a:r>
              <a:rPr lang="en-US" sz="1600" dirty="0" err="1" smtClean="0">
                <a:latin typeface="Constantia" pitchFamily="18" charset="0"/>
              </a:rPr>
              <a:t>terhadap</a:t>
            </a:r>
            <a:r>
              <a:rPr lang="en-US" sz="1600" dirty="0" smtClean="0">
                <a:latin typeface="Constantia" pitchFamily="18" charset="0"/>
              </a:rPr>
              <a:t> le digital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misalnya</a:t>
            </a:r>
            <a:r>
              <a:rPr lang="en-US" sz="1600" dirty="0" smtClean="0">
                <a:latin typeface="Constantia" pitchFamily="18" charset="0"/>
              </a:rPr>
              <a:t> </a:t>
            </a:r>
            <a:r>
              <a:rPr lang="en-US" sz="1600" dirty="0" err="1" smtClean="0">
                <a:latin typeface="Constantia" pitchFamily="18" charset="0"/>
              </a:rPr>
              <a:t>hanya</a:t>
            </a:r>
            <a:r>
              <a:rPr lang="en-US" sz="1600" dirty="0" smtClean="0">
                <a:latin typeface="Constantia" pitchFamily="18" charset="0"/>
              </a:rPr>
              <a:t> </a:t>
            </a:r>
            <a:r>
              <a:rPr lang="en-US" sz="1600" dirty="0" err="1" smtClean="0">
                <a:latin typeface="Constantia" pitchFamily="18" charset="0"/>
              </a:rPr>
              <a:t>anggota</a:t>
            </a:r>
            <a:r>
              <a:rPr lang="en-US" sz="1600" dirty="0" smtClean="0">
                <a:latin typeface="Constantia" pitchFamily="18" charset="0"/>
              </a:rPr>
              <a:t> premium yang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melihat</a:t>
            </a:r>
            <a:r>
              <a:rPr lang="en-US" sz="1600" dirty="0" smtClean="0">
                <a:latin typeface="Constantia" pitchFamily="18" charset="0"/>
              </a:rPr>
              <a:t> le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maka</a:t>
            </a:r>
            <a:r>
              <a:rPr lang="en-US" sz="1600" dirty="0" smtClean="0">
                <a:latin typeface="Constantia" pitchFamily="18" charset="0"/>
              </a:rPr>
              <a:t> </a:t>
            </a:r>
            <a:r>
              <a:rPr lang="en-US" sz="1600" dirty="0" err="1" smtClean="0">
                <a:latin typeface="Constantia" pitchFamily="18" charset="0"/>
              </a:rPr>
              <a:t>pilihkan</a:t>
            </a:r>
            <a:r>
              <a:rPr lang="en-US" sz="1600" dirty="0" smtClean="0">
                <a:latin typeface="Constantia" pitchFamily="18" charset="0"/>
              </a:rPr>
              <a:t> Access Private, </a:t>
            </a:r>
            <a:r>
              <a:rPr lang="en-US" sz="1600" dirty="0" err="1" smtClean="0">
                <a:latin typeface="Constantia" pitchFamily="18" charset="0"/>
              </a:rPr>
              <a:t>lalu</a:t>
            </a:r>
            <a:r>
              <a:rPr lang="en-US" sz="1600" dirty="0" smtClean="0">
                <a:latin typeface="Constantia" pitchFamily="18" charset="0"/>
              </a:rPr>
              <a:t> </a:t>
            </a:r>
            <a:r>
              <a:rPr lang="en-US" sz="1600" dirty="0" err="1" smtClean="0">
                <a:latin typeface="Constantia" pitchFamily="18" charset="0"/>
              </a:rPr>
              <a:t>contreng</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tipe</a:t>
            </a:r>
            <a:r>
              <a:rPr lang="en-US" sz="1600" dirty="0" smtClean="0">
                <a:latin typeface="Constantia" pitchFamily="18" charset="0"/>
              </a:rPr>
              <a:t> </a:t>
            </a:r>
            <a:r>
              <a:rPr lang="en-US" sz="1600" dirty="0" err="1" smtClean="0">
                <a:latin typeface="Constantia" pitchFamily="18" charset="0"/>
              </a:rPr>
              <a:t>keanggotaan</a:t>
            </a:r>
            <a:r>
              <a:rPr lang="en-US" sz="1600" dirty="0" smtClean="0">
                <a:latin typeface="Constantia" pitchFamily="18" charset="0"/>
              </a:rPr>
              <a:t> Premium.</a:t>
            </a:r>
          </a:p>
          <a:p>
            <a:pPr marL="404813" indent="-404813"/>
            <a:endParaRPr lang="en-US" sz="1600" dirty="0" smtClean="0">
              <a:latin typeface="Constantia" pitchFamily="18" charset="0"/>
            </a:endParaRPr>
          </a:p>
          <a:p>
            <a:pPr marL="404813" indent="-404813"/>
            <a:r>
              <a:rPr lang="en-US" sz="1600" dirty="0" smtClean="0">
                <a:latin typeface="Constantia" pitchFamily="18" charset="0"/>
              </a:rPr>
              <a:t>24. Hide in OPAC,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kolom</a:t>
            </a:r>
            <a:r>
              <a:rPr lang="en-US" sz="1600" dirty="0" smtClean="0">
                <a:latin typeface="Constantia" pitchFamily="18" charset="0"/>
              </a:rPr>
              <a:t> Hide in OPAC </a:t>
            </a:r>
            <a:r>
              <a:rPr lang="en-US" sz="1600" dirty="0" err="1" smtClean="0">
                <a:latin typeface="Constantia" pitchFamily="18" charset="0"/>
              </a:rPr>
              <a:t>terdapat</a:t>
            </a:r>
            <a:r>
              <a:rPr lang="en-US" sz="1600" dirty="0" smtClean="0">
                <a:latin typeface="Constantia" pitchFamily="18" charset="0"/>
              </a:rPr>
              <a:t> </a:t>
            </a:r>
            <a:r>
              <a:rPr lang="en-US" sz="1600" dirty="0" err="1" smtClean="0">
                <a:latin typeface="Constantia" pitchFamily="18" charset="0"/>
              </a:rPr>
              <a:t>dua</a:t>
            </a:r>
            <a:r>
              <a:rPr lang="en-US" sz="1600" dirty="0" smtClean="0">
                <a:latin typeface="Constantia" pitchFamily="18" charset="0"/>
              </a:rPr>
              <a:t> </a:t>
            </a:r>
            <a:r>
              <a:rPr lang="en-US" sz="1600" dirty="0" err="1" smtClean="0">
                <a:latin typeface="Constantia" pitchFamily="18" charset="0"/>
              </a:rPr>
              <a:t>pilihan</a:t>
            </a:r>
            <a:r>
              <a:rPr lang="en-US" sz="1600" dirty="0" smtClean="0">
                <a:latin typeface="Constantia" pitchFamily="18" charset="0"/>
              </a:rPr>
              <a:t> </a:t>
            </a:r>
            <a:r>
              <a:rPr lang="en-US" sz="1600" dirty="0" err="1" smtClean="0">
                <a:latin typeface="Constantia" pitchFamily="18" charset="0"/>
              </a:rPr>
              <a:t>yaitu</a:t>
            </a:r>
            <a:r>
              <a:rPr lang="en-US" sz="1600" dirty="0" smtClean="0">
                <a:latin typeface="Constantia" pitchFamily="18" charset="0"/>
              </a:rPr>
              <a:t>, Show </a:t>
            </a:r>
            <a:r>
              <a:rPr lang="en-US" sz="1600" dirty="0" err="1" smtClean="0">
                <a:latin typeface="Constantia" pitchFamily="18" charset="0"/>
              </a:rPr>
              <a:t>dan</a:t>
            </a:r>
            <a:r>
              <a:rPr lang="en-US" sz="1600" dirty="0" smtClean="0">
                <a:latin typeface="Constantia" pitchFamily="18" charset="0"/>
              </a:rPr>
              <a:t> Hide. </a:t>
            </a:r>
            <a:r>
              <a:rPr lang="en-US" sz="1600" dirty="0" err="1" smtClean="0">
                <a:latin typeface="Constantia" pitchFamily="18" charset="0"/>
              </a:rPr>
              <a:t>Apabila</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memilih</a:t>
            </a:r>
            <a:r>
              <a:rPr lang="en-US" sz="1600" dirty="0" smtClean="0">
                <a:latin typeface="Constantia" pitchFamily="18" charset="0"/>
              </a:rPr>
              <a:t> Show, </a:t>
            </a:r>
            <a:r>
              <a:rPr lang="en-US" sz="1600" dirty="0" err="1" smtClean="0">
                <a:latin typeface="Constantia" pitchFamily="18" charset="0"/>
              </a:rPr>
              <a:t>maka</a:t>
            </a:r>
            <a:r>
              <a:rPr lang="en-US" sz="1600" dirty="0" smtClean="0">
                <a:latin typeface="Constantia" pitchFamily="18" charset="0"/>
              </a:rPr>
              <a:t> </a:t>
            </a:r>
            <a:r>
              <a:rPr lang="en-US" sz="1600" dirty="0" err="1" smtClean="0">
                <a:latin typeface="Constantia" pitchFamily="18" charset="0"/>
              </a:rPr>
              <a:t>ketika</a:t>
            </a:r>
            <a:r>
              <a:rPr lang="en-US" sz="1600" dirty="0" smtClean="0">
                <a:latin typeface="Constantia" pitchFamily="18" charset="0"/>
              </a:rPr>
              <a:t> </a:t>
            </a:r>
            <a:r>
              <a:rPr lang="en-US" sz="1600" dirty="0" err="1" smtClean="0">
                <a:latin typeface="Constantia" pitchFamily="18" charset="0"/>
              </a:rPr>
              <a:t>selesai</a:t>
            </a:r>
            <a:r>
              <a:rPr lang="en-US" sz="1600" dirty="0" smtClean="0">
                <a:latin typeface="Constantia" pitchFamily="18" charset="0"/>
              </a:rPr>
              <a:t> </a:t>
            </a:r>
            <a:r>
              <a:rPr lang="en-US" sz="1600" dirty="0" err="1" smtClean="0">
                <a:latin typeface="Constantia" pitchFamily="18" charset="0"/>
              </a:rPr>
              <a:t>dilakukan</a:t>
            </a:r>
            <a:r>
              <a:rPr lang="en-US" sz="1600" dirty="0" smtClean="0">
                <a:latin typeface="Constantia" pitchFamily="18" charset="0"/>
              </a:rPr>
              <a:t> entry data, </a:t>
            </a:r>
            <a:r>
              <a:rPr lang="en-US" sz="1600" dirty="0" err="1" smtClean="0">
                <a:latin typeface="Constantia" pitchFamily="18" charset="0"/>
              </a:rPr>
              <a:t>maka</a:t>
            </a:r>
            <a:r>
              <a:rPr lang="en-US" sz="1600" dirty="0" smtClean="0">
                <a:latin typeface="Constantia" pitchFamily="18" charset="0"/>
              </a:rPr>
              <a:t> </a:t>
            </a:r>
            <a:r>
              <a:rPr lang="en-US" sz="1600" dirty="0" err="1" smtClean="0">
                <a:latin typeface="Constantia" pitchFamily="18" charset="0"/>
              </a:rPr>
              <a:t>pengunjung</a:t>
            </a:r>
            <a:r>
              <a:rPr lang="en-US" sz="1600" dirty="0" smtClean="0">
                <a:latin typeface="Constantia" pitchFamily="18" charset="0"/>
              </a:rPr>
              <a:t>/</a:t>
            </a:r>
            <a:r>
              <a:rPr lang="en-US" sz="1600" dirty="0" err="1" smtClean="0">
                <a:latin typeface="Constantia" pitchFamily="18" charset="0"/>
              </a:rPr>
              <a:t>anggota</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a:t>
            </a:r>
            <a:r>
              <a:rPr lang="en-US" sz="1600" dirty="0" err="1" smtClean="0">
                <a:latin typeface="Constantia" pitchFamily="18" charset="0"/>
              </a:rPr>
              <a:t>akan</a:t>
            </a:r>
            <a:r>
              <a:rPr lang="en-US" sz="1600" dirty="0" smtClean="0">
                <a:latin typeface="Constantia" pitchFamily="18" charset="0"/>
              </a:rPr>
              <a:t>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langsung</a:t>
            </a:r>
            <a:r>
              <a:rPr lang="en-US" sz="1600" dirty="0" smtClean="0">
                <a:latin typeface="Constantia" pitchFamily="18" charset="0"/>
              </a:rPr>
              <a:t> </a:t>
            </a:r>
            <a:r>
              <a:rPr lang="en-US" sz="1600" dirty="0" err="1" smtClean="0">
                <a:latin typeface="Constantia" pitchFamily="18" charset="0"/>
              </a:rPr>
              <a:t>melihat</a:t>
            </a:r>
            <a:r>
              <a:rPr lang="en-US" sz="1600" dirty="0" smtClean="0">
                <a:latin typeface="Constantia" pitchFamily="18" charset="0"/>
              </a:rPr>
              <a:t> data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OPAC. </a:t>
            </a:r>
            <a:r>
              <a:rPr lang="en-US" sz="1600" dirty="0" err="1" smtClean="0">
                <a:latin typeface="Constantia" pitchFamily="18" charset="0"/>
              </a:rPr>
              <a:t>Namun</a:t>
            </a:r>
            <a:r>
              <a:rPr lang="en-US" sz="1600" dirty="0" smtClean="0">
                <a:latin typeface="Constantia" pitchFamily="18" charset="0"/>
              </a:rPr>
              <a:t> </a:t>
            </a:r>
            <a:r>
              <a:rPr lang="en-US" sz="1600" dirty="0" err="1" smtClean="0">
                <a:latin typeface="Constantia" pitchFamily="18" charset="0"/>
              </a:rPr>
              <a:t>apabula</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meilih</a:t>
            </a:r>
            <a:r>
              <a:rPr lang="en-US" sz="1600" dirty="0" smtClean="0">
                <a:latin typeface="Constantia" pitchFamily="18" charset="0"/>
              </a:rPr>
              <a:t> Hide, </a:t>
            </a:r>
            <a:r>
              <a:rPr lang="en-US" sz="1600" dirty="0" err="1" smtClean="0">
                <a:latin typeface="Constantia" pitchFamily="18" charset="0"/>
              </a:rPr>
              <a:t>maka</a:t>
            </a:r>
            <a:r>
              <a:rPr lang="en-US" sz="1600" dirty="0" smtClean="0">
                <a:latin typeface="Constantia" pitchFamily="18" charset="0"/>
              </a:rPr>
              <a:t> </a:t>
            </a:r>
            <a:r>
              <a:rPr lang="en-US" sz="1600" dirty="0" err="1" smtClean="0">
                <a:latin typeface="Constantia" pitchFamily="18" charset="0"/>
              </a:rPr>
              <a:t>pengunjung</a:t>
            </a:r>
            <a:r>
              <a:rPr lang="en-US" sz="1600" dirty="0" smtClean="0">
                <a:latin typeface="Constantia" pitchFamily="18" charset="0"/>
              </a:rPr>
              <a:t>/</a:t>
            </a:r>
            <a:r>
              <a:rPr lang="en-US" sz="1600" dirty="0" err="1" smtClean="0">
                <a:latin typeface="Constantia" pitchFamily="18" charset="0"/>
              </a:rPr>
              <a:t>anggota</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melihat</a:t>
            </a:r>
            <a:r>
              <a:rPr lang="en-US" sz="1600" dirty="0" smtClean="0">
                <a:latin typeface="Constantia" pitchFamily="18" charset="0"/>
              </a:rPr>
              <a:t>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halaman</a:t>
            </a:r>
            <a:r>
              <a:rPr lang="en-US" sz="1600" dirty="0" smtClean="0">
                <a:latin typeface="Constantia" pitchFamily="18" charset="0"/>
              </a:rPr>
              <a:t> OPAC. </a:t>
            </a:r>
            <a:r>
              <a:rPr lang="en-US" sz="1600" dirty="0" err="1" smtClean="0">
                <a:latin typeface="Constantia" pitchFamily="18" charset="0"/>
              </a:rPr>
              <a:t>Fungsi</a:t>
            </a:r>
            <a:r>
              <a:rPr lang="en-US" sz="1600" dirty="0" smtClean="0">
                <a:latin typeface="Constantia" pitchFamily="18" charset="0"/>
              </a:rPr>
              <a:t> </a:t>
            </a:r>
            <a:r>
              <a:rPr lang="en-US" sz="1600" dirty="0" err="1" smtClean="0">
                <a:latin typeface="Constantia" pitchFamily="18" charset="0"/>
              </a:rPr>
              <a:t>dari</a:t>
            </a:r>
            <a:r>
              <a:rPr lang="en-US" sz="1600" dirty="0" smtClean="0">
                <a:latin typeface="Constantia" pitchFamily="18" charset="0"/>
              </a:rPr>
              <a:t> Hide in OPAC </a:t>
            </a:r>
            <a:r>
              <a:rPr lang="en-US" sz="1600" dirty="0" err="1" smtClean="0">
                <a:latin typeface="Constantia" pitchFamily="18" charset="0"/>
              </a:rPr>
              <a:t>ini</a:t>
            </a:r>
            <a:r>
              <a:rPr lang="en-US" sz="1600" dirty="0" smtClean="0">
                <a:latin typeface="Constantia" pitchFamily="18" charset="0"/>
              </a:rPr>
              <a:t> </a:t>
            </a:r>
            <a:r>
              <a:rPr lang="en-US" sz="1600" dirty="0" err="1" smtClean="0">
                <a:latin typeface="Constantia" pitchFamily="18" charset="0"/>
              </a:rPr>
              <a:t>bagi</a:t>
            </a:r>
            <a:r>
              <a:rPr lang="en-US" sz="1600" dirty="0" smtClean="0">
                <a:latin typeface="Constantia" pitchFamily="18" charset="0"/>
              </a:rPr>
              <a:t> </a:t>
            </a:r>
            <a:r>
              <a:rPr lang="en-US" sz="1600" dirty="0" err="1" smtClean="0">
                <a:latin typeface="Constantia" pitchFamily="18" charset="0"/>
              </a:rPr>
              <a:t>staf</a:t>
            </a:r>
            <a:r>
              <a:rPr lang="en-US" sz="1600" dirty="0" smtClean="0">
                <a:latin typeface="Constantia" pitchFamily="18" charset="0"/>
              </a:rPr>
              <a:t> </a:t>
            </a:r>
            <a:r>
              <a:rPr lang="en-US" sz="1600" dirty="0" err="1" smtClean="0">
                <a:latin typeface="Constantia" pitchFamily="18" charset="0"/>
              </a:rPr>
              <a:t>bagian</a:t>
            </a:r>
            <a:r>
              <a:rPr lang="en-US" sz="1600" dirty="0" smtClean="0">
                <a:latin typeface="Constantia" pitchFamily="18" charset="0"/>
              </a:rPr>
              <a:t> </a:t>
            </a:r>
            <a:r>
              <a:rPr lang="en-US" sz="1600" dirty="0" err="1" smtClean="0">
                <a:latin typeface="Constantia" pitchFamily="18" charset="0"/>
              </a:rPr>
              <a:t>pengolahan</a:t>
            </a:r>
            <a:r>
              <a:rPr lang="en-US" sz="1600" dirty="0" smtClean="0">
                <a:latin typeface="Constantia" pitchFamily="18" charset="0"/>
              </a:rPr>
              <a:t>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sangatlah</a:t>
            </a:r>
            <a:r>
              <a:rPr lang="en-US" sz="1600" dirty="0" smtClean="0">
                <a:latin typeface="Constantia" pitchFamily="18" charset="0"/>
              </a:rPr>
              <a:t> </a:t>
            </a:r>
            <a:r>
              <a:rPr lang="en-US" sz="1600" dirty="0" err="1" smtClean="0">
                <a:latin typeface="Constantia" pitchFamily="18" charset="0"/>
              </a:rPr>
              <a:t>menguntungkan</a:t>
            </a:r>
            <a:r>
              <a:rPr lang="en-US" sz="1600" dirty="0" smtClean="0">
                <a:latin typeface="Constantia" pitchFamily="18" charset="0"/>
              </a:rPr>
              <a:t>, </a:t>
            </a:r>
            <a:r>
              <a:rPr lang="en-US" sz="1600" dirty="0" err="1" smtClean="0">
                <a:latin typeface="Constantia" pitchFamily="18" charset="0"/>
              </a:rPr>
              <a:t>dimana</a:t>
            </a:r>
            <a:r>
              <a:rPr lang="en-US" sz="1600" dirty="0" smtClean="0">
                <a:latin typeface="Constantia" pitchFamily="18" charset="0"/>
              </a:rPr>
              <a:t> </a:t>
            </a:r>
            <a:r>
              <a:rPr lang="en-US" sz="1600" dirty="0" err="1" smtClean="0">
                <a:latin typeface="Constantia" pitchFamily="18" charset="0"/>
              </a:rPr>
              <a:t>ketika</a:t>
            </a:r>
            <a:r>
              <a:rPr lang="en-US" sz="1600" dirty="0" smtClean="0">
                <a:latin typeface="Constantia" pitchFamily="18" charset="0"/>
              </a:rPr>
              <a:t> </a:t>
            </a:r>
            <a:r>
              <a:rPr lang="en-US" sz="1600" dirty="0" err="1" smtClean="0">
                <a:latin typeface="Constantia" pitchFamily="18" charset="0"/>
              </a:rPr>
              <a:t>proses</a:t>
            </a:r>
            <a:r>
              <a:rPr lang="en-US" sz="1600" dirty="0" smtClean="0">
                <a:latin typeface="Constantia" pitchFamily="18" charset="0"/>
              </a:rPr>
              <a:t> </a:t>
            </a:r>
            <a:r>
              <a:rPr lang="en-US" sz="1600" dirty="0" err="1" smtClean="0">
                <a:latin typeface="Constantia" pitchFamily="18" charset="0"/>
              </a:rPr>
              <a:t>katalogisasi</a:t>
            </a:r>
            <a:r>
              <a:rPr lang="en-US" sz="1600" dirty="0" smtClean="0">
                <a:latin typeface="Constantia" pitchFamily="18" charset="0"/>
              </a:rPr>
              <a:t> </a:t>
            </a:r>
            <a:r>
              <a:rPr lang="en-US" sz="1600" dirty="0" err="1" smtClean="0">
                <a:latin typeface="Constantia" pitchFamily="18" charset="0"/>
              </a:rPr>
              <a:t>belum</a:t>
            </a:r>
            <a:r>
              <a:rPr lang="en-US" sz="1600" dirty="0" smtClean="0">
                <a:latin typeface="Constantia" pitchFamily="18" charset="0"/>
              </a:rPr>
              <a:t> </a:t>
            </a:r>
            <a:r>
              <a:rPr lang="en-US" sz="1600" dirty="0" err="1" smtClean="0">
                <a:latin typeface="Constantia" pitchFamily="18" charset="0"/>
              </a:rPr>
              <a:t>selesai</a:t>
            </a:r>
            <a:r>
              <a:rPr lang="en-US" sz="1600" dirty="0" smtClean="0">
                <a:latin typeface="Constantia" pitchFamily="18" charset="0"/>
              </a:rPr>
              <a:t>, </a:t>
            </a:r>
            <a:r>
              <a:rPr lang="en-US" sz="1600" dirty="0" err="1" smtClean="0">
                <a:latin typeface="Constantia" pitchFamily="18" charset="0"/>
              </a:rPr>
              <a:t>atau</a:t>
            </a:r>
            <a:r>
              <a:rPr lang="en-US" sz="1600" dirty="0" smtClean="0">
                <a:latin typeface="Constantia" pitchFamily="18" charset="0"/>
              </a:rPr>
              <a:t>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belum</a:t>
            </a:r>
            <a:r>
              <a:rPr lang="en-US" sz="1600" dirty="0" smtClean="0">
                <a:latin typeface="Constantia" pitchFamily="18" charset="0"/>
              </a:rPr>
              <a:t> </a:t>
            </a:r>
            <a:r>
              <a:rPr lang="en-US" sz="1600" dirty="0" err="1" smtClean="0">
                <a:latin typeface="Constantia" pitchFamily="18" charset="0"/>
              </a:rPr>
              <a:t>siap</a:t>
            </a:r>
            <a:r>
              <a:rPr lang="en-US" sz="1600" dirty="0" smtClean="0">
                <a:latin typeface="Constantia" pitchFamily="18" charset="0"/>
              </a:rPr>
              <a:t> </a:t>
            </a:r>
            <a:r>
              <a:rPr lang="en-US" sz="1600" dirty="0" err="1" smtClean="0">
                <a:latin typeface="Constantia" pitchFamily="18" charset="0"/>
              </a:rPr>
              <a:t>untuk</a:t>
            </a:r>
            <a:r>
              <a:rPr lang="en-US" sz="1600" dirty="0" smtClean="0">
                <a:latin typeface="Constantia" pitchFamily="18" charset="0"/>
              </a:rPr>
              <a:t> </a:t>
            </a:r>
            <a:r>
              <a:rPr lang="en-US" sz="1600" dirty="0" err="1" smtClean="0">
                <a:latin typeface="Constantia" pitchFamily="18" charset="0"/>
              </a:rPr>
              <a:t>dilayankan</a:t>
            </a:r>
            <a:r>
              <a:rPr lang="en-US" sz="1600" dirty="0" smtClean="0">
                <a:latin typeface="Constantia" pitchFamily="18" charset="0"/>
              </a:rPr>
              <a:t>, </a:t>
            </a:r>
            <a:r>
              <a:rPr lang="en-US" sz="1600" dirty="0" err="1" smtClean="0">
                <a:latin typeface="Constantia" pitchFamily="18" charset="0"/>
              </a:rPr>
              <a:t>staf</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yang </a:t>
            </a:r>
            <a:r>
              <a:rPr lang="en-US" sz="1600" dirty="0" err="1" smtClean="0">
                <a:latin typeface="Constantia" pitchFamily="18" charset="0"/>
              </a:rPr>
              <a:t>sedang</a:t>
            </a:r>
            <a:r>
              <a:rPr lang="en-US" sz="1600" dirty="0" smtClean="0">
                <a:latin typeface="Constantia" pitchFamily="18" charset="0"/>
              </a:rPr>
              <a:t> </a:t>
            </a:r>
            <a:r>
              <a:rPr lang="en-US" sz="1600" dirty="0" err="1" smtClean="0">
                <a:latin typeface="Constantia" pitchFamily="18" charset="0"/>
              </a:rPr>
              <a:t>mengolah</a:t>
            </a:r>
            <a:r>
              <a:rPr lang="en-US" sz="1600" dirty="0" smtClean="0">
                <a:latin typeface="Constantia" pitchFamily="18" charset="0"/>
              </a:rPr>
              <a:t>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memilih</a:t>
            </a:r>
            <a:r>
              <a:rPr lang="en-US" sz="1600" dirty="0" smtClean="0">
                <a:latin typeface="Constantia" pitchFamily="18" charset="0"/>
              </a:rPr>
              <a:t> </a:t>
            </a:r>
            <a:r>
              <a:rPr lang="en-US" sz="1600" dirty="0" err="1" smtClean="0">
                <a:latin typeface="Constantia" pitchFamily="18" charset="0"/>
              </a:rPr>
              <a:t>opsi</a:t>
            </a:r>
            <a:r>
              <a:rPr lang="en-US" sz="1600" dirty="0" smtClean="0">
                <a:latin typeface="Constantia" pitchFamily="18" charset="0"/>
              </a:rPr>
              <a:t> Hide, agar </a:t>
            </a:r>
            <a:r>
              <a:rPr lang="en-US" sz="1600" dirty="0" err="1" smtClean="0">
                <a:latin typeface="Constantia" pitchFamily="18" charset="0"/>
              </a:rPr>
              <a:t>pengunjung</a:t>
            </a:r>
            <a:r>
              <a:rPr lang="en-US" sz="1600" dirty="0" smtClean="0">
                <a:latin typeface="Constantia" pitchFamily="18" charset="0"/>
              </a:rPr>
              <a:t>/</a:t>
            </a:r>
            <a:r>
              <a:rPr lang="en-US" sz="1600" dirty="0" err="1" smtClean="0">
                <a:latin typeface="Constantia" pitchFamily="18" charset="0"/>
              </a:rPr>
              <a:t>anggota</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menemukan</a:t>
            </a:r>
            <a:r>
              <a:rPr lang="en-US" sz="1600" dirty="0" smtClean="0">
                <a:latin typeface="Constantia" pitchFamily="18" charset="0"/>
              </a:rPr>
              <a:t>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dikarenakan</a:t>
            </a:r>
            <a:r>
              <a:rPr lang="en-US" sz="1600" dirty="0" smtClean="0">
                <a:latin typeface="Constantia" pitchFamily="18" charset="0"/>
              </a:rPr>
              <a:t>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sedang</a:t>
            </a:r>
            <a:r>
              <a:rPr lang="en-US" sz="1600" dirty="0" smtClean="0">
                <a:latin typeface="Constantia" pitchFamily="18" charset="0"/>
              </a:rPr>
              <a:t> </a:t>
            </a:r>
            <a:r>
              <a:rPr lang="en-US" sz="1600" dirty="0" err="1" smtClean="0">
                <a:latin typeface="Constantia" pitchFamily="18" charset="0"/>
              </a:rPr>
              <a:t>dalam</a:t>
            </a:r>
            <a:r>
              <a:rPr lang="en-US" sz="1600" dirty="0" smtClean="0">
                <a:latin typeface="Constantia" pitchFamily="18" charset="0"/>
              </a:rPr>
              <a:t> </a:t>
            </a:r>
            <a:r>
              <a:rPr lang="en-US" sz="1600" dirty="0" err="1" smtClean="0">
                <a:latin typeface="Constantia" pitchFamily="18" charset="0"/>
              </a:rPr>
              <a:t>proses</a:t>
            </a:r>
            <a:r>
              <a:rPr lang="en-US" sz="1600" dirty="0" smtClean="0">
                <a:latin typeface="Constantia" pitchFamily="18" charset="0"/>
              </a:rPr>
              <a:t> </a:t>
            </a:r>
            <a:r>
              <a:rPr lang="en-US" sz="1600" dirty="0" err="1" smtClean="0">
                <a:latin typeface="Constantia" pitchFamily="18" charset="0"/>
              </a:rPr>
              <a:t>pengolahan</a:t>
            </a:r>
            <a:endParaRPr lang="en-US" sz="1600" dirty="0">
              <a:latin typeface="Constantia"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772400" cy="4524315"/>
          </a:xfrm>
          <a:prstGeom prst="rect">
            <a:avLst/>
          </a:prstGeom>
        </p:spPr>
        <p:txBody>
          <a:bodyPr wrap="square">
            <a:spAutoFit/>
          </a:bodyPr>
          <a:lstStyle/>
          <a:p>
            <a:pPr marL="404813" indent="-404813"/>
            <a:r>
              <a:rPr lang="en-US" dirty="0" smtClean="0">
                <a:latin typeface="Constantia" pitchFamily="18" charset="0"/>
              </a:rPr>
              <a:t>25. Promote to Homepage, </a:t>
            </a:r>
            <a:r>
              <a:rPr lang="en-US" dirty="0" err="1" smtClean="0">
                <a:latin typeface="Constantia" pitchFamily="18" charset="0"/>
              </a:rPr>
              <a:t>Ada</a:t>
            </a:r>
            <a:r>
              <a:rPr lang="en-US" dirty="0" smtClean="0">
                <a:latin typeface="Constantia" pitchFamily="18" charset="0"/>
              </a:rPr>
              <a:t> </a:t>
            </a:r>
            <a:r>
              <a:rPr lang="en-US" dirty="0" err="1" smtClean="0">
                <a:latin typeface="Constantia" pitchFamily="18" charset="0"/>
              </a:rPr>
              <a:t>kalanya</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ingin</a:t>
            </a:r>
            <a:r>
              <a:rPr lang="en-US" dirty="0" smtClean="0">
                <a:latin typeface="Constantia" pitchFamily="18" charset="0"/>
              </a:rPr>
              <a:t> </a:t>
            </a:r>
            <a:r>
              <a:rPr lang="en-US" dirty="0" err="1" smtClean="0">
                <a:latin typeface="Constantia" pitchFamily="18" charset="0"/>
              </a:rPr>
              <a:t>menampilkan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barunya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katalognya</a:t>
            </a:r>
            <a:r>
              <a:rPr lang="en-US" dirty="0" smtClean="0">
                <a:latin typeface="Constantia" pitchFamily="18" charset="0"/>
              </a:rPr>
              <a:t>. </a:t>
            </a:r>
            <a:r>
              <a:rPr lang="en-US" dirty="0" err="1" smtClean="0">
                <a:latin typeface="Constantia" pitchFamily="18" charset="0"/>
              </a:rPr>
              <a:t>Aplikasi</a:t>
            </a:r>
            <a:r>
              <a:rPr lang="en-US" dirty="0" smtClean="0">
                <a:latin typeface="Constantia" pitchFamily="18" charset="0"/>
              </a:rPr>
              <a:t> </a:t>
            </a:r>
            <a:r>
              <a:rPr lang="en-US" dirty="0" err="1" smtClean="0">
                <a:latin typeface="Constantia" pitchFamily="18" charset="0"/>
              </a:rPr>
              <a:t>SLiMS</a:t>
            </a:r>
            <a:r>
              <a:rPr lang="en-US" dirty="0" smtClean="0">
                <a:latin typeface="Constantia" pitchFamily="18" charset="0"/>
              </a:rPr>
              <a:t> </a:t>
            </a:r>
            <a:r>
              <a:rPr lang="en-US" dirty="0" err="1" smtClean="0">
                <a:latin typeface="Constantia" pitchFamily="18" charset="0"/>
              </a:rPr>
              <a:t>memungkinkan</a:t>
            </a:r>
            <a:r>
              <a:rPr lang="en-US" dirty="0" smtClean="0">
                <a:latin typeface="Constantia" pitchFamily="18" charset="0"/>
              </a:rPr>
              <a:t> </a:t>
            </a:r>
            <a:r>
              <a:rPr lang="en-US" dirty="0" err="1" smtClean="0">
                <a:latin typeface="Constantia" pitchFamily="18" charset="0"/>
              </a:rPr>
              <a:t>bagian</a:t>
            </a:r>
            <a:r>
              <a:rPr lang="en-US" dirty="0" smtClean="0">
                <a:latin typeface="Constantia" pitchFamily="18" charset="0"/>
              </a:rPr>
              <a:t> </a:t>
            </a:r>
            <a:r>
              <a:rPr lang="en-US" dirty="0" err="1" smtClean="0">
                <a:latin typeface="Constantia" pitchFamily="18" charset="0"/>
              </a:rPr>
              <a:t>pengolahan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menempatkan</a:t>
            </a:r>
            <a:r>
              <a:rPr lang="en-US" dirty="0" smtClean="0">
                <a:latin typeface="Constantia" pitchFamily="18" charset="0"/>
              </a:rPr>
              <a:t> </a:t>
            </a:r>
            <a:r>
              <a:rPr lang="en-US" dirty="0" err="1" smtClean="0">
                <a:latin typeface="Constantia" pitchFamily="18" charset="0"/>
              </a:rPr>
              <a:t>daftar</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terbarunya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halaman</a:t>
            </a:r>
            <a:r>
              <a:rPr lang="en-US" dirty="0" smtClean="0">
                <a:latin typeface="Constantia" pitchFamily="18" charset="0"/>
              </a:rPr>
              <a:t> </a:t>
            </a:r>
            <a:r>
              <a:rPr lang="en-US" dirty="0" err="1" smtClean="0">
                <a:latin typeface="Constantia" pitchFamily="18" charset="0"/>
              </a:rPr>
              <a:t>pertama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OPAC.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memilih</a:t>
            </a:r>
            <a:r>
              <a:rPr lang="en-US" dirty="0" smtClean="0">
                <a:latin typeface="Constantia" pitchFamily="18" charset="0"/>
              </a:rPr>
              <a:t> Don't Promote,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sudah</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entry </a:t>
            </a:r>
            <a:r>
              <a:rPr lang="en-US" dirty="0" err="1" smtClean="0">
                <a:latin typeface="Constantia" pitchFamily="18" charset="0"/>
              </a:rPr>
              <a:t>tidak</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tampil</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page </a:t>
            </a:r>
            <a:r>
              <a:rPr lang="en-US" dirty="0" err="1" smtClean="0">
                <a:latin typeface="Constantia" pitchFamily="18" charset="0"/>
              </a:rPr>
              <a:t>pertama</a:t>
            </a:r>
            <a:r>
              <a:rPr lang="en-US" dirty="0" smtClean="0">
                <a:latin typeface="Constantia" pitchFamily="18" charset="0"/>
              </a:rPr>
              <a:t> OPAC. </a:t>
            </a:r>
            <a:r>
              <a:rPr lang="en-US" dirty="0" err="1" smtClean="0">
                <a:latin typeface="Constantia" pitchFamily="18" charset="0"/>
              </a:rPr>
              <a:t>namun</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memilih</a:t>
            </a:r>
            <a:r>
              <a:rPr lang="en-US" dirty="0" smtClean="0">
                <a:latin typeface="Constantia" pitchFamily="18" charset="0"/>
              </a:rPr>
              <a:t> Promote,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hasil</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sudah</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entry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muncul</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halaman</a:t>
            </a:r>
            <a:r>
              <a:rPr lang="en-US" dirty="0" smtClean="0">
                <a:latin typeface="Constantia" pitchFamily="18" charset="0"/>
              </a:rPr>
              <a:t> </a:t>
            </a:r>
            <a:r>
              <a:rPr lang="en-US" dirty="0" err="1" smtClean="0">
                <a:latin typeface="Constantia" pitchFamily="18" charset="0"/>
              </a:rPr>
              <a:t>pertama</a:t>
            </a:r>
            <a:r>
              <a:rPr lang="en-US" dirty="0" smtClean="0">
                <a:latin typeface="Constantia" pitchFamily="18" charset="0"/>
              </a:rPr>
              <a:t> OPAC</a:t>
            </a:r>
          </a:p>
          <a:p>
            <a:pPr marL="344488" indent="-344488"/>
            <a:r>
              <a:rPr lang="en-US" dirty="0" smtClean="0">
                <a:latin typeface="Constantia" pitchFamily="18" charset="0"/>
              </a:rPr>
              <a:t>26. Label, </a:t>
            </a:r>
            <a:r>
              <a:rPr lang="en-US" dirty="0" err="1" smtClean="0">
                <a:latin typeface="Constantia" pitchFamily="18" charset="0"/>
              </a:rPr>
              <a:t>adalah</a:t>
            </a:r>
            <a:r>
              <a:rPr lang="en-US" dirty="0" smtClean="0">
                <a:latin typeface="Constantia" pitchFamily="18" charset="0"/>
              </a:rPr>
              <a:t> icon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tampilkan</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halaman</a:t>
            </a:r>
            <a:r>
              <a:rPr lang="en-US" dirty="0" smtClean="0">
                <a:latin typeface="Constantia" pitchFamily="18" charset="0"/>
              </a:rPr>
              <a:t> OPAC. Icon </a:t>
            </a:r>
            <a:r>
              <a:rPr lang="en-US" dirty="0" err="1" smtClean="0">
                <a:latin typeface="Constantia" pitchFamily="18" charset="0"/>
              </a:rPr>
              <a:t>pada</a:t>
            </a:r>
            <a:r>
              <a:rPr lang="en-US" dirty="0" smtClean="0">
                <a:latin typeface="Constantia" pitchFamily="18" charset="0"/>
              </a:rPr>
              <a:t> label </a:t>
            </a:r>
            <a:r>
              <a:rPr lang="en-US" dirty="0" err="1" smtClean="0">
                <a:latin typeface="Constantia" pitchFamily="18" charset="0"/>
              </a:rPr>
              <a:t>bisa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ganti</a:t>
            </a:r>
            <a:r>
              <a:rPr lang="en-US" dirty="0" smtClean="0">
                <a:latin typeface="Constantia" pitchFamily="18" charset="0"/>
              </a:rPr>
              <a:t> </a:t>
            </a:r>
            <a:r>
              <a:rPr lang="en-US" dirty="0" err="1" smtClean="0">
                <a:latin typeface="Constantia" pitchFamily="18" charset="0"/>
              </a:rPr>
              <a:t>sesuai</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kebutuhan</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label </a:t>
            </a:r>
            <a:r>
              <a:rPr lang="en-US" dirty="0" err="1" smtClean="0">
                <a:latin typeface="Constantia" pitchFamily="18" charset="0"/>
              </a:rPr>
              <a:t>digunakan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memberi</a:t>
            </a:r>
            <a:r>
              <a:rPr lang="en-US" dirty="0" smtClean="0">
                <a:latin typeface="Constantia" pitchFamily="18" charset="0"/>
              </a:rPr>
              <a:t> </a:t>
            </a:r>
            <a:r>
              <a:rPr lang="en-US" dirty="0" err="1" smtClean="0">
                <a:latin typeface="Constantia" pitchFamily="18" charset="0"/>
              </a:rPr>
              <a:t>tanda</a:t>
            </a:r>
            <a:r>
              <a:rPr lang="en-US" dirty="0" smtClean="0">
                <a:latin typeface="Constantia" pitchFamily="18" charset="0"/>
              </a:rPr>
              <a:t> / </a:t>
            </a:r>
            <a:r>
              <a:rPr lang="en-US" dirty="0" err="1" smtClean="0">
                <a:latin typeface="Constantia" pitchFamily="18" charset="0"/>
              </a:rPr>
              <a:t>keterangan</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inginkan</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favorit</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memberi</a:t>
            </a:r>
            <a:r>
              <a:rPr lang="en-US" dirty="0" smtClean="0">
                <a:latin typeface="Constantia" pitchFamily="18" charset="0"/>
              </a:rPr>
              <a:t> </a:t>
            </a:r>
            <a:r>
              <a:rPr lang="en-US" dirty="0" err="1" smtClean="0">
                <a:latin typeface="Constantia" pitchFamily="18" charset="0"/>
              </a:rPr>
              <a:t>tanda</a:t>
            </a:r>
            <a:r>
              <a:rPr lang="en-US" dirty="0" smtClean="0">
                <a:latin typeface="Constantia" pitchFamily="18" charset="0"/>
              </a:rPr>
              <a:t> label icon </a:t>
            </a:r>
            <a:r>
              <a:rPr lang="en-US" dirty="0" err="1" smtClean="0">
                <a:latin typeface="Constantia" pitchFamily="18" charset="0"/>
              </a:rPr>
              <a:t>favorit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cara</a:t>
            </a:r>
            <a:r>
              <a:rPr lang="en-US" dirty="0" smtClean="0">
                <a:latin typeface="Constantia" pitchFamily="18" charset="0"/>
              </a:rPr>
              <a:t> </a:t>
            </a:r>
            <a:r>
              <a:rPr lang="en-US" dirty="0" err="1" smtClean="0">
                <a:latin typeface="Constantia" pitchFamily="18" charset="0"/>
              </a:rPr>
              <a:t>mencontreng</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label.</a:t>
            </a:r>
          </a:p>
          <a:p>
            <a:pPr marL="344488" indent="-344488"/>
            <a:r>
              <a:rPr lang="en-US" dirty="0" smtClean="0">
                <a:latin typeface="Constantia" pitchFamily="18" charset="0"/>
              </a:rPr>
              <a:t>27. </a:t>
            </a:r>
            <a:r>
              <a:rPr lang="en-US" dirty="0" err="1" smtClean="0">
                <a:latin typeface="Constantia" pitchFamily="18" charset="0"/>
              </a:rPr>
              <a:t>Setelah</a:t>
            </a:r>
            <a:r>
              <a:rPr lang="en-US" dirty="0" smtClean="0">
                <a:latin typeface="Constantia" pitchFamily="18" charset="0"/>
              </a:rPr>
              <a:t> </a:t>
            </a:r>
            <a:r>
              <a:rPr lang="en-US" dirty="0" err="1" smtClean="0">
                <a:latin typeface="Constantia" pitchFamily="18" charset="0"/>
              </a:rPr>
              <a:t>semua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terisi</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langkah</a:t>
            </a:r>
            <a:r>
              <a:rPr lang="en-US" dirty="0" smtClean="0">
                <a:latin typeface="Constantia" pitchFamily="18" charset="0"/>
              </a:rPr>
              <a:t> </a:t>
            </a:r>
            <a:r>
              <a:rPr lang="en-US" dirty="0" err="1" smtClean="0">
                <a:latin typeface="Constantia" pitchFamily="18" charset="0"/>
              </a:rPr>
              <a:t>selanjutnya</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melakukan</a:t>
            </a:r>
            <a:r>
              <a:rPr lang="en-US" dirty="0" smtClean="0">
                <a:latin typeface="Constantia" pitchFamily="18" charset="0"/>
              </a:rPr>
              <a:t> </a:t>
            </a:r>
            <a:r>
              <a:rPr lang="en-US" dirty="0" err="1" smtClean="0">
                <a:latin typeface="Constantia" pitchFamily="18" charset="0"/>
              </a:rPr>
              <a:t>penyimpan</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cara</a:t>
            </a:r>
            <a:r>
              <a:rPr lang="en-US" dirty="0" smtClean="0">
                <a:latin typeface="Constantia" pitchFamily="18" charset="0"/>
              </a:rPr>
              <a:t> </a:t>
            </a:r>
            <a:r>
              <a:rPr lang="en-US" dirty="0" err="1" smtClean="0">
                <a:latin typeface="Constantia" pitchFamily="18" charset="0"/>
              </a:rPr>
              <a:t>mengkil</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Save</a:t>
            </a:r>
          </a:p>
          <a:p>
            <a:r>
              <a:rPr lang="en-US" dirty="0" smtClean="0">
                <a:latin typeface="Constantia" pitchFamily="18" charset="0"/>
              </a:rPr>
              <a:t>28. </a:t>
            </a:r>
            <a:r>
              <a:rPr lang="en-US" dirty="0" err="1" smtClean="0">
                <a:latin typeface="Constantia" pitchFamily="18" charset="0"/>
              </a:rPr>
              <a:t>Kegiatan</a:t>
            </a:r>
            <a:r>
              <a:rPr lang="en-US" dirty="0" smtClean="0">
                <a:latin typeface="Constantia" pitchFamily="18" charset="0"/>
              </a:rPr>
              <a:t> </a:t>
            </a:r>
            <a:r>
              <a:rPr lang="en-US" dirty="0" err="1" smtClean="0">
                <a:latin typeface="Constantia" pitchFamily="18" charset="0"/>
              </a:rPr>
              <a:t>Katalogisasi</a:t>
            </a:r>
            <a:r>
              <a:rPr lang="en-US" dirty="0" smtClean="0">
                <a:latin typeface="Constantia" pitchFamily="18" charset="0"/>
              </a:rPr>
              <a:t> </a:t>
            </a:r>
            <a:r>
              <a:rPr lang="en-US" dirty="0" err="1" smtClean="0">
                <a:latin typeface="Constantia" pitchFamily="18" charset="0"/>
              </a:rPr>
              <a:t>selesai</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solidFill>
                  <a:schemeClr val="tx1"/>
                </a:solidFill>
              </a:rPr>
              <a:t>Inventarisasi</a:t>
            </a:r>
            <a:endParaRPr lang="en-US" sz="2800" dirty="0">
              <a:solidFill>
                <a:schemeClr val="tx1"/>
              </a:solidFill>
            </a:endParaRPr>
          </a:p>
        </p:txBody>
      </p:sp>
      <p:sp>
        <p:nvSpPr>
          <p:cNvPr id="3" name="Text Placeholder 2"/>
          <p:cNvSpPr>
            <a:spLocks noGrp="1"/>
          </p:cNvSpPr>
          <p:nvPr>
            <p:ph type="body"/>
          </p:nvPr>
        </p:nvSpPr>
        <p:spPr/>
        <p:txBody>
          <a:bodyPr/>
          <a:lstStyle/>
          <a:p>
            <a:endParaRPr lang="en-US" sz="2000" dirty="0" smtClean="0">
              <a:latin typeface="Constantia" pitchFamily="18" charset="0"/>
            </a:endParaRPr>
          </a:p>
          <a:p>
            <a:endParaRPr lang="en-US" sz="2000" dirty="0">
              <a:latin typeface="Constantia" pitchFamily="18" charset="0"/>
            </a:endParaRPr>
          </a:p>
          <a:p>
            <a:endParaRPr lang="en-US" sz="2000" dirty="0" smtClean="0">
              <a:latin typeface="Constantia" pitchFamily="18" charset="0"/>
            </a:endParaRPr>
          </a:p>
          <a:p>
            <a:endParaRPr lang="en-US" sz="2000" dirty="0">
              <a:latin typeface="Constantia" pitchFamily="18" charset="0"/>
            </a:endParaRPr>
          </a:p>
          <a:p>
            <a:endParaRPr lang="en-US" sz="2000" dirty="0" smtClean="0">
              <a:latin typeface="Constantia" pitchFamily="18" charset="0"/>
            </a:endParaRPr>
          </a:p>
          <a:p>
            <a:endParaRPr lang="en-US" sz="2000" dirty="0">
              <a:latin typeface="Constantia" pitchFamily="18" charset="0"/>
            </a:endParaRPr>
          </a:p>
          <a:p>
            <a:endParaRPr lang="en-US" sz="2000" dirty="0" smtClean="0">
              <a:latin typeface="Constantia" pitchFamily="18" charset="0"/>
            </a:endParaRPr>
          </a:p>
          <a:p>
            <a:endParaRPr lang="en-US" sz="2000" dirty="0">
              <a:latin typeface="Constantia" pitchFamily="18" charset="0"/>
            </a:endParaRPr>
          </a:p>
          <a:p>
            <a:endParaRPr lang="en-US" sz="2000" dirty="0" smtClean="0">
              <a:latin typeface="Constantia" pitchFamily="18" charset="0"/>
            </a:endParaRPr>
          </a:p>
          <a:p>
            <a:endParaRPr lang="en-US" sz="2000" dirty="0">
              <a:latin typeface="Constantia" pitchFamily="18" charset="0"/>
            </a:endParaRPr>
          </a:p>
          <a:p>
            <a:endParaRPr lang="en-US" sz="2000" dirty="0" smtClean="0">
              <a:latin typeface="Constantia" pitchFamily="18" charset="0"/>
            </a:endParaRPr>
          </a:p>
          <a:p>
            <a:endParaRPr lang="en-US" sz="2000" dirty="0">
              <a:latin typeface="Constantia" pitchFamily="18" charset="0"/>
            </a:endParaRPr>
          </a:p>
          <a:p>
            <a:endParaRPr lang="en-US" sz="2000" dirty="0" smtClean="0">
              <a:latin typeface="Constantia" pitchFamily="18" charset="0"/>
            </a:endParaRPr>
          </a:p>
          <a:p>
            <a:endParaRPr lang="en-US" sz="2000" dirty="0">
              <a:latin typeface="Constantia" pitchFamily="18" charset="0"/>
            </a:endParaRPr>
          </a:p>
          <a:p>
            <a:endParaRPr lang="en-US" sz="2000" dirty="0" smtClean="0">
              <a:latin typeface="Constantia" pitchFamily="18" charset="0"/>
            </a:endParaRPr>
          </a:p>
          <a:p>
            <a:r>
              <a:rPr lang="en-US" sz="2000" dirty="0" err="1" smtClean="0">
                <a:latin typeface="Constantia" pitchFamily="18" charset="0"/>
              </a:rPr>
              <a:t>Pengsisian</a:t>
            </a:r>
            <a:r>
              <a:rPr lang="en-US" sz="2000" dirty="0" smtClean="0">
                <a:latin typeface="Constantia" pitchFamily="18" charset="0"/>
              </a:rPr>
              <a:t> </a:t>
            </a:r>
            <a:r>
              <a:rPr lang="en-US" sz="2000" dirty="0" err="1" smtClean="0">
                <a:latin typeface="Constantia" pitchFamily="18" charset="0"/>
              </a:rPr>
              <a:t>nomor</a:t>
            </a:r>
            <a:r>
              <a:rPr lang="en-US" sz="2000" dirty="0" smtClean="0">
                <a:latin typeface="Constantia" pitchFamily="18" charset="0"/>
              </a:rPr>
              <a:t> </a:t>
            </a:r>
            <a:r>
              <a:rPr lang="en-US" sz="2000" dirty="0" err="1" smtClean="0">
                <a:latin typeface="Constantia" pitchFamily="18" charset="0"/>
              </a:rPr>
              <a:t>induk</a:t>
            </a:r>
            <a:r>
              <a:rPr lang="en-US" sz="2000" dirty="0" smtClean="0">
                <a:latin typeface="Constantia" pitchFamily="18" charset="0"/>
              </a:rPr>
              <a:t>/</a:t>
            </a:r>
            <a:r>
              <a:rPr lang="en-US" sz="2000" dirty="0" err="1" smtClean="0">
                <a:latin typeface="Constantia" pitchFamily="18" charset="0"/>
              </a:rPr>
              <a:t>nomor</a:t>
            </a:r>
            <a:r>
              <a:rPr lang="en-US" sz="2000" dirty="0" smtClean="0">
                <a:latin typeface="Constantia" pitchFamily="18" charset="0"/>
              </a:rPr>
              <a:t> barcode, </a:t>
            </a:r>
            <a:r>
              <a:rPr lang="en-US" sz="2000" dirty="0" err="1" smtClean="0">
                <a:latin typeface="Constantia" pitchFamily="18" charset="0"/>
              </a:rPr>
              <a:t>sumber</a:t>
            </a:r>
            <a:r>
              <a:rPr lang="en-US" sz="2000" dirty="0" smtClean="0">
                <a:latin typeface="Constantia" pitchFamily="18" charset="0"/>
              </a:rPr>
              <a:t> </a:t>
            </a:r>
            <a:r>
              <a:rPr lang="en-US" sz="2000" dirty="0" err="1" smtClean="0">
                <a:latin typeface="Constantia" pitchFamily="18" charset="0"/>
              </a:rPr>
              <a:t>koleksi</a:t>
            </a:r>
            <a:r>
              <a:rPr lang="en-US" sz="2000" dirty="0" smtClean="0">
                <a:latin typeface="Constantia" pitchFamily="18" charset="0"/>
              </a:rPr>
              <a:t>, </a:t>
            </a:r>
            <a:r>
              <a:rPr lang="en-US" sz="2000" dirty="0" err="1" smtClean="0">
                <a:latin typeface="Constantia" pitchFamily="18" charset="0"/>
              </a:rPr>
              <a:t>nomer</a:t>
            </a:r>
            <a:r>
              <a:rPr lang="en-US" sz="2000" dirty="0" smtClean="0">
                <a:latin typeface="Constantia" pitchFamily="18" charset="0"/>
              </a:rPr>
              <a:t> </a:t>
            </a:r>
            <a:r>
              <a:rPr lang="en-US" sz="2000" dirty="0" err="1" smtClean="0">
                <a:latin typeface="Constantia" pitchFamily="18" charset="0"/>
              </a:rPr>
              <a:t>inventaris</a:t>
            </a:r>
            <a:r>
              <a:rPr lang="en-US" sz="2000" dirty="0" smtClean="0">
                <a:latin typeface="Constantia" pitchFamily="18" charset="0"/>
              </a:rPr>
              <a:t> </a:t>
            </a:r>
            <a:r>
              <a:rPr lang="en-US" sz="2000" dirty="0" err="1" smtClean="0">
                <a:latin typeface="Constantia" pitchFamily="18" charset="0"/>
              </a:rPr>
              <a:t>koleksi</a:t>
            </a:r>
            <a:r>
              <a:rPr lang="en-US" sz="2000" dirty="0" smtClean="0">
                <a:latin typeface="Constantia" pitchFamily="18" charset="0"/>
              </a:rPr>
              <a:t>, </a:t>
            </a:r>
            <a:r>
              <a:rPr lang="en-US" sz="2000" dirty="0" err="1" smtClean="0">
                <a:latin typeface="Constantia" pitchFamily="18" charset="0"/>
              </a:rPr>
              <a:t>harga</a:t>
            </a:r>
            <a:r>
              <a:rPr lang="en-US" sz="2000" dirty="0" smtClean="0">
                <a:latin typeface="Constantia" pitchFamily="18" charset="0"/>
              </a:rPr>
              <a:t> </a:t>
            </a:r>
            <a:r>
              <a:rPr lang="en-US" sz="2000" dirty="0" err="1" smtClean="0">
                <a:latin typeface="Constantia" pitchFamily="18" charset="0"/>
              </a:rPr>
              <a:t>dan</a:t>
            </a:r>
            <a:r>
              <a:rPr lang="en-US" sz="2000" dirty="0" smtClean="0">
                <a:latin typeface="Constantia" pitchFamily="18" charset="0"/>
              </a:rPr>
              <a:t> </a:t>
            </a:r>
            <a:r>
              <a:rPr lang="en-US" sz="2000" dirty="0" err="1" smtClean="0">
                <a:latin typeface="Constantia" pitchFamily="18" charset="0"/>
              </a:rPr>
              <a:t>sebagainya</a:t>
            </a:r>
            <a:r>
              <a:rPr lang="en-US" sz="2000" dirty="0" smtClean="0">
                <a:latin typeface="Constantia" pitchFamily="18" charset="0"/>
              </a:rPr>
              <a:t>. </a:t>
            </a:r>
            <a:r>
              <a:rPr lang="en-US" sz="2000" dirty="0" err="1" smtClean="0">
                <a:latin typeface="Constantia" pitchFamily="18" charset="0"/>
              </a:rPr>
              <a:t>Pekerjaan</a:t>
            </a:r>
            <a:r>
              <a:rPr lang="en-US" sz="2000" dirty="0" smtClean="0">
                <a:latin typeface="Constantia" pitchFamily="18" charset="0"/>
              </a:rPr>
              <a:t> </a:t>
            </a:r>
            <a:r>
              <a:rPr lang="en-US" sz="2000" dirty="0" err="1" smtClean="0">
                <a:latin typeface="Constantia" pitchFamily="18" charset="0"/>
              </a:rPr>
              <a:t>ini</a:t>
            </a:r>
            <a:r>
              <a:rPr lang="en-US" sz="2000" dirty="0" smtClean="0">
                <a:latin typeface="Constantia" pitchFamily="18" charset="0"/>
              </a:rPr>
              <a:t> </a:t>
            </a:r>
            <a:r>
              <a:rPr lang="en-US" sz="2000" dirty="0" err="1" smtClean="0">
                <a:latin typeface="Constantia" pitchFamily="18" charset="0"/>
              </a:rPr>
              <a:t>untuk</a:t>
            </a:r>
            <a:r>
              <a:rPr lang="en-US" sz="2000" dirty="0" smtClean="0">
                <a:latin typeface="Constantia" pitchFamily="18" charset="0"/>
              </a:rPr>
              <a:t> </a:t>
            </a:r>
            <a:r>
              <a:rPr lang="en-US" sz="2000" dirty="0" err="1" smtClean="0">
                <a:latin typeface="Constantia" pitchFamily="18" charset="0"/>
              </a:rPr>
              <a:t>lebih</a:t>
            </a:r>
            <a:r>
              <a:rPr lang="en-US" sz="2000" dirty="0" smtClean="0">
                <a:latin typeface="Constantia" pitchFamily="18" charset="0"/>
              </a:rPr>
              <a:t> </a:t>
            </a:r>
            <a:r>
              <a:rPr lang="en-US" sz="2000" dirty="0" err="1" smtClean="0">
                <a:latin typeface="Constantia" pitchFamily="18" charset="0"/>
              </a:rPr>
              <a:t>mudahnya</a:t>
            </a:r>
            <a:r>
              <a:rPr lang="en-US" sz="2000" dirty="0" smtClean="0">
                <a:latin typeface="Constantia" pitchFamily="18" charset="0"/>
              </a:rPr>
              <a:t> </a:t>
            </a:r>
            <a:r>
              <a:rPr lang="en-US" sz="2000" dirty="0" err="1" smtClean="0">
                <a:latin typeface="Constantia" pitchFamily="18" charset="0"/>
              </a:rPr>
              <a:t>kita</a:t>
            </a:r>
            <a:r>
              <a:rPr lang="en-US" sz="2000" dirty="0" smtClean="0">
                <a:latin typeface="Constantia" pitchFamily="18" charset="0"/>
              </a:rPr>
              <a:t> </a:t>
            </a:r>
            <a:r>
              <a:rPr lang="en-US" sz="2000" dirty="0" err="1" smtClean="0">
                <a:latin typeface="Constantia" pitchFamily="18" charset="0"/>
              </a:rPr>
              <a:t>sebut</a:t>
            </a:r>
            <a:r>
              <a:rPr lang="en-US" sz="2000" dirty="0" smtClean="0">
                <a:latin typeface="Constantia" pitchFamily="18" charset="0"/>
              </a:rPr>
              <a:t> </a:t>
            </a:r>
            <a:r>
              <a:rPr lang="en-US" sz="2000" dirty="0" err="1" smtClean="0">
                <a:latin typeface="Constantia" pitchFamily="18" charset="0"/>
              </a:rPr>
              <a:t>dengan</a:t>
            </a:r>
            <a:r>
              <a:rPr lang="en-US" sz="2000" dirty="0" smtClean="0">
                <a:latin typeface="Constantia" pitchFamily="18" charset="0"/>
              </a:rPr>
              <a:t> </a:t>
            </a:r>
            <a:r>
              <a:rPr lang="en-US" sz="2000" dirty="0" err="1" smtClean="0">
                <a:latin typeface="Constantia" pitchFamily="18" charset="0"/>
              </a:rPr>
              <a:t>inventarisasi</a:t>
            </a:r>
            <a:r>
              <a:rPr lang="en-US" sz="2000" dirty="0" smtClean="0">
                <a:latin typeface="Constantia" pitchFamily="18" charset="0"/>
              </a:rPr>
              <a:t>.</a:t>
            </a:r>
          </a:p>
          <a:p>
            <a:endParaRPr lang="en-US" sz="2000" dirty="0" smtClean="0">
              <a:latin typeface="Constantia" pitchFamily="18" charset="0"/>
            </a:endParaRPr>
          </a:p>
          <a:p>
            <a:r>
              <a:rPr lang="en-US" sz="2000" dirty="0" err="1" smtClean="0">
                <a:latin typeface="Constantia" pitchFamily="18" charset="0"/>
              </a:rPr>
              <a:t>Aplikasi</a:t>
            </a:r>
            <a:r>
              <a:rPr lang="en-US" sz="2000" dirty="0" smtClean="0">
                <a:latin typeface="Constantia" pitchFamily="18" charset="0"/>
              </a:rPr>
              <a:t> </a:t>
            </a:r>
            <a:r>
              <a:rPr lang="en-US" sz="2000" dirty="0" err="1" smtClean="0">
                <a:latin typeface="Constantia" pitchFamily="18" charset="0"/>
              </a:rPr>
              <a:t>SLiMS</a:t>
            </a:r>
            <a:r>
              <a:rPr lang="en-US" sz="2000" dirty="0" smtClean="0">
                <a:latin typeface="Constantia" pitchFamily="18" charset="0"/>
              </a:rPr>
              <a:t> </a:t>
            </a:r>
            <a:r>
              <a:rPr lang="en-US" sz="2000" dirty="0" err="1" smtClean="0">
                <a:latin typeface="Constantia" pitchFamily="18" charset="0"/>
              </a:rPr>
              <a:t>membedakan</a:t>
            </a:r>
            <a:r>
              <a:rPr lang="en-US" sz="2000" dirty="0" smtClean="0">
                <a:latin typeface="Constantia" pitchFamily="18" charset="0"/>
              </a:rPr>
              <a:t> </a:t>
            </a:r>
            <a:r>
              <a:rPr lang="en-US" sz="2000" dirty="0" err="1" smtClean="0">
                <a:latin typeface="Constantia" pitchFamily="18" charset="0"/>
              </a:rPr>
              <a:t>antara</a:t>
            </a:r>
            <a:r>
              <a:rPr lang="en-US" sz="2000" dirty="0" smtClean="0">
                <a:latin typeface="Constantia" pitchFamily="18" charset="0"/>
              </a:rPr>
              <a:t> data </a:t>
            </a:r>
            <a:r>
              <a:rPr lang="en-US" sz="2000" dirty="0" err="1" smtClean="0">
                <a:latin typeface="Constantia" pitchFamily="18" charset="0"/>
              </a:rPr>
              <a:t>Bibliogra</a:t>
            </a:r>
            <a:r>
              <a:rPr lang="en-US" sz="2000" dirty="0" smtClean="0">
                <a:latin typeface="Constantia" pitchFamily="18" charset="0"/>
              </a:rPr>
              <a:t> </a:t>
            </a:r>
            <a:r>
              <a:rPr lang="en-US" sz="2000" dirty="0" err="1" smtClean="0">
                <a:latin typeface="Constantia" pitchFamily="18" charset="0"/>
              </a:rPr>
              <a:t>dengan</a:t>
            </a:r>
            <a:r>
              <a:rPr lang="en-US" sz="2000" dirty="0" smtClean="0">
                <a:latin typeface="Constantia" pitchFamily="18" charset="0"/>
              </a:rPr>
              <a:t> data </a:t>
            </a:r>
            <a:r>
              <a:rPr lang="en-US" sz="2000" dirty="0" err="1" smtClean="0">
                <a:latin typeface="Constantia" pitchFamily="18" charset="0"/>
              </a:rPr>
              <a:t>nomor</a:t>
            </a:r>
            <a:r>
              <a:rPr lang="en-US" sz="2000" dirty="0" smtClean="0">
                <a:latin typeface="Constantia" pitchFamily="18" charset="0"/>
              </a:rPr>
              <a:t> </a:t>
            </a:r>
            <a:r>
              <a:rPr lang="en-US" sz="2000" dirty="0" err="1" smtClean="0">
                <a:latin typeface="Constantia" pitchFamily="18" charset="0"/>
              </a:rPr>
              <a:t>induk</a:t>
            </a:r>
            <a:r>
              <a:rPr lang="en-US" sz="2000" dirty="0" smtClean="0">
                <a:latin typeface="Constantia" pitchFamily="18" charset="0"/>
              </a:rPr>
              <a:t>/</a:t>
            </a:r>
            <a:r>
              <a:rPr lang="en-US" sz="2000" dirty="0" err="1" smtClean="0">
                <a:latin typeface="Constantia" pitchFamily="18" charset="0"/>
              </a:rPr>
              <a:t>Nomor</a:t>
            </a:r>
            <a:r>
              <a:rPr lang="en-US" sz="2000" dirty="0" smtClean="0">
                <a:latin typeface="Constantia" pitchFamily="18" charset="0"/>
              </a:rPr>
              <a:t> Barcode, </a:t>
            </a:r>
            <a:r>
              <a:rPr lang="en-US" sz="2000" dirty="0" err="1" smtClean="0">
                <a:latin typeface="Constantia" pitchFamily="18" charset="0"/>
              </a:rPr>
              <a:t>hal</a:t>
            </a:r>
            <a:r>
              <a:rPr lang="en-US" sz="2000" dirty="0" smtClean="0">
                <a:latin typeface="Constantia" pitchFamily="18" charset="0"/>
              </a:rPr>
              <a:t> </a:t>
            </a:r>
            <a:r>
              <a:rPr lang="en-US" sz="2000" dirty="0" err="1" smtClean="0">
                <a:latin typeface="Constantia" pitchFamily="18" charset="0"/>
              </a:rPr>
              <a:t>tersebut</a:t>
            </a:r>
            <a:r>
              <a:rPr lang="en-US" sz="2000" dirty="0" smtClean="0">
                <a:latin typeface="Constantia" pitchFamily="18" charset="0"/>
              </a:rPr>
              <a:t> </a:t>
            </a:r>
            <a:r>
              <a:rPr lang="en-US" sz="2000" dirty="0" err="1" smtClean="0">
                <a:latin typeface="Constantia" pitchFamily="18" charset="0"/>
              </a:rPr>
              <a:t>dilakukan</a:t>
            </a:r>
            <a:r>
              <a:rPr lang="en-US" sz="2000" dirty="0" smtClean="0">
                <a:latin typeface="Constantia" pitchFamily="18" charset="0"/>
              </a:rPr>
              <a:t> agar </a:t>
            </a:r>
            <a:r>
              <a:rPr lang="en-US" sz="2000" dirty="0" err="1" smtClean="0">
                <a:latin typeface="Constantia" pitchFamily="18" charset="0"/>
              </a:rPr>
              <a:t>tidak</a:t>
            </a:r>
            <a:r>
              <a:rPr lang="en-US" sz="2000" dirty="0" smtClean="0">
                <a:latin typeface="Constantia" pitchFamily="18" charset="0"/>
              </a:rPr>
              <a:t> </a:t>
            </a:r>
            <a:r>
              <a:rPr lang="en-US" sz="2000" dirty="0" err="1" smtClean="0">
                <a:latin typeface="Constantia" pitchFamily="18" charset="0"/>
              </a:rPr>
              <a:t>terjadi</a:t>
            </a:r>
            <a:r>
              <a:rPr lang="en-US" sz="2000" dirty="0" smtClean="0">
                <a:latin typeface="Constantia" pitchFamily="18" charset="0"/>
              </a:rPr>
              <a:t> </a:t>
            </a:r>
            <a:r>
              <a:rPr lang="en-US" sz="2000" dirty="0" err="1" smtClean="0">
                <a:latin typeface="Constantia" pitchFamily="18" charset="0"/>
              </a:rPr>
              <a:t>duplikasi</a:t>
            </a:r>
            <a:r>
              <a:rPr lang="en-US" sz="2000" dirty="0" smtClean="0">
                <a:latin typeface="Constantia" pitchFamily="18" charset="0"/>
              </a:rPr>
              <a:t> data </a:t>
            </a:r>
            <a:r>
              <a:rPr lang="en-US" sz="2000" dirty="0" err="1" smtClean="0">
                <a:latin typeface="Constantia" pitchFamily="18" charset="0"/>
              </a:rPr>
              <a:t>pada</a:t>
            </a:r>
            <a:r>
              <a:rPr lang="en-US" sz="2000" dirty="0" smtClean="0">
                <a:latin typeface="Constantia" pitchFamily="18" charset="0"/>
              </a:rPr>
              <a:t> data </a:t>
            </a:r>
            <a:r>
              <a:rPr lang="en-US" sz="2000" dirty="0" err="1" smtClean="0">
                <a:latin typeface="Constantia" pitchFamily="18" charset="0"/>
              </a:rPr>
              <a:t>Bibliogra</a:t>
            </a:r>
            <a:r>
              <a:rPr lang="en-US" sz="2000" dirty="0" smtClean="0">
                <a:latin typeface="Constantia" pitchFamily="18" charset="0"/>
              </a:rPr>
              <a:t>. </a:t>
            </a:r>
            <a:r>
              <a:rPr lang="en-US" sz="2000" dirty="0" err="1" smtClean="0">
                <a:latin typeface="Constantia" pitchFamily="18" charset="0"/>
              </a:rPr>
              <a:t>Dalam</a:t>
            </a:r>
            <a:r>
              <a:rPr lang="en-US" sz="2000" dirty="0" smtClean="0">
                <a:latin typeface="Constantia" pitchFamily="18" charset="0"/>
              </a:rPr>
              <a:t> </a:t>
            </a:r>
            <a:r>
              <a:rPr lang="en-US" sz="2000" dirty="0" err="1" smtClean="0">
                <a:latin typeface="Constantia" pitchFamily="18" charset="0"/>
              </a:rPr>
              <a:t>praktiknya</a:t>
            </a:r>
            <a:r>
              <a:rPr lang="en-US" sz="2000" dirty="0" smtClean="0">
                <a:latin typeface="Constantia" pitchFamily="18" charset="0"/>
              </a:rPr>
              <a:t>, </a:t>
            </a:r>
            <a:r>
              <a:rPr lang="en-US" sz="2000" dirty="0" err="1" smtClean="0">
                <a:latin typeface="Constantia" pitchFamily="18" charset="0"/>
              </a:rPr>
              <a:t>jika</a:t>
            </a:r>
            <a:r>
              <a:rPr lang="en-US" sz="2000" dirty="0" smtClean="0">
                <a:latin typeface="Constantia" pitchFamily="18" charset="0"/>
              </a:rPr>
              <a:t> </a:t>
            </a:r>
            <a:r>
              <a:rPr lang="en-US" sz="2000" dirty="0" err="1" smtClean="0">
                <a:latin typeface="Constantia" pitchFamily="18" charset="0"/>
              </a:rPr>
              <a:t>ada</a:t>
            </a:r>
            <a:r>
              <a:rPr lang="en-US" sz="2000" dirty="0" smtClean="0">
                <a:latin typeface="Constantia" pitchFamily="18" charset="0"/>
              </a:rPr>
              <a:t> </a:t>
            </a:r>
            <a:r>
              <a:rPr lang="en-US" sz="2000" dirty="0" err="1" smtClean="0">
                <a:latin typeface="Constantia" pitchFamily="18" charset="0"/>
              </a:rPr>
              <a:t>dua</a:t>
            </a:r>
            <a:r>
              <a:rPr lang="en-US" sz="2000" dirty="0" smtClean="0">
                <a:latin typeface="Constantia" pitchFamily="18" charset="0"/>
              </a:rPr>
              <a:t> </a:t>
            </a:r>
            <a:r>
              <a:rPr lang="en-US" sz="2000" dirty="0" err="1" smtClean="0">
                <a:latin typeface="Constantia" pitchFamily="18" charset="0"/>
              </a:rPr>
              <a:t>buku</a:t>
            </a:r>
            <a:r>
              <a:rPr lang="en-US" sz="2000" dirty="0" smtClean="0">
                <a:latin typeface="Constantia" pitchFamily="18" charset="0"/>
              </a:rPr>
              <a:t> yang </a:t>
            </a:r>
            <a:r>
              <a:rPr lang="en-US" sz="2000" dirty="0" err="1" smtClean="0">
                <a:latin typeface="Constantia" pitchFamily="18" charset="0"/>
              </a:rPr>
              <a:t>judul</a:t>
            </a:r>
            <a:r>
              <a:rPr lang="en-US" sz="2000" dirty="0" smtClean="0">
                <a:latin typeface="Constantia" pitchFamily="18" charset="0"/>
              </a:rPr>
              <a:t>, </a:t>
            </a:r>
            <a:r>
              <a:rPr lang="en-US" sz="2000" dirty="0" err="1" smtClean="0">
                <a:latin typeface="Constantia" pitchFamily="18" charset="0"/>
              </a:rPr>
              <a:t>edisi</a:t>
            </a:r>
            <a:r>
              <a:rPr lang="en-US" sz="2000" dirty="0" smtClean="0">
                <a:latin typeface="Constantia" pitchFamily="18" charset="0"/>
              </a:rPr>
              <a:t>, </a:t>
            </a:r>
            <a:r>
              <a:rPr lang="en-US" sz="2000" dirty="0" err="1" smtClean="0">
                <a:latin typeface="Constantia" pitchFamily="18" charset="0"/>
              </a:rPr>
              <a:t>pengarang</a:t>
            </a:r>
            <a:r>
              <a:rPr lang="en-US" sz="2000" dirty="0" smtClean="0">
                <a:latin typeface="Constantia" pitchFamily="18" charset="0"/>
              </a:rPr>
              <a:t>, </a:t>
            </a:r>
            <a:r>
              <a:rPr lang="en-US" sz="2000" dirty="0" err="1" smtClean="0">
                <a:latin typeface="Constantia" pitchFamily="18" charset="0"/>
              </a:rPr>
              <a:t>isbn</a:t>
            </a:r>
            <a:r>
              <a:rPr lang="en-US" sz="2000" dirty="0" smtClean="0">
                <a:latin typeface="Constantia" pitchFamily="18" charset="0"/>
              </a:rPr>
              <a:t>, </a:t>
            </a:r>
            <a:r>
              <a:rPr lang="en-US" sz="2000" dirty="0" err="1" smtClean="0">
                <a:latin typeface="Constantia" pitchFamily="18" charset="0"/>
              </a:rPr>
              <a:t>penerbit</a:t>
            </a:r>
            <a:r>
              <a:rPr lang="en-US" sz="2000" dirty="0" smtClean="0">
                <a:latin typeface="Constantia" pitchFamily="18" charset="0"/>
              </a:rPr>
              <a:t>, </a:t>
            </a:r>
            <a:r>
              <a:rPr lang="en-US" sz="2000" dirty="0" err="1" smtClean="0">
                <a:latin typeface="Constantia" pitchFamily="18" charset="0"/>
              </a:rPr>
              <a:t>dan</a:t>
            </a:r>
            <a:r>
              <a:rPr lang="en-US" sz="2000" dirty="0" smtClean="0">
                <a:latin typeface="Constantia" pitchFamily="18" charset="0"/>
              </a:rPr>
              <a:t> </a:t>
            </a:r>
            <a:r>
              <a:rPr lang="en-US" sz="2000" dirty="0" err="1" smtClean="0">
                <a:latin typeface="Constantia" pitchFamily="18" charset="0"/>
              </a:rPr>
              <a:t>tahun</a:t>
            </a:r>
            <a:r>
              <a:rPr lang="en-US" sz="2000" dirty="0" smtClean="0">
                <a:latin typeface="Constantia" pitchFamily="18" charset="0"/>
              </a:rPr>
              <a:t> </a:t>
            </a:r>
            <a:r>
              <a:rPr lang="en-US" sz="2000" dirty="0" err="1" smtClean="0">
                <a:latin typeface="Constantia" pitchFamily="18" charset="0"/>
              </a:rPr>
              <a:t>terbitnya</a:t>
            </a:r>
            <a:r>
              <a:rPr lang="en-US" sz="2000" dirty="0" smtClean="0">
                <a:latin typeface="Constantia" pitchFamily="18" charset="0"/>
              </a:rPr>
              <a:t> </a:t>
            </a:r>
            <a:r>
              <a:rPr lang="en-US" sz="2000" dirty="0" err="1" smtClean="0">
                <a:latin typeface="Constantia" pitchFamily="18" charset="0"/>
              </a:rPr>
              <a:t>sama</a:t>
            </a:r>
            <a:r>
              <a:rPr lang="en-US" sz="2000" dirty="0" smtClean="0">
                <a:latin typeface="Constantia" pitchFamily="18" charset="0"/>
              </a:rPr>
              <a:t>, </a:t>
            </a:r>
            <a:r>
              <a:rPr lang="en-US" sz="2000" dirty="0" err="1" smtClean="0">
                <a:latin typeface="Constantia" pitchFamily="18" charset="0"/>
              </a:rPr>
              <a:t>maka</a:t>
            </a:r>
            <a:r>
              <a:rPr lang="en-US" sz="2000" dirty="0" smtClean="0">
                <a:latin typeface="Constantia" pitchFamily="18" charset="0"/>
              </a:rPr>
              <a:t> </a:t>
            </a:r>
            <a:r>
              <a:rPr lang="en-US" sz="2000" dirty="0" err="1" smtClean="0">
                <a:latin typeface="Constantia" pitchFamily="18" charset="0"/>
              </a:rPr>
              <a:t>staf</a:t>
            </a:r>
            <a:r>
              <a:rPr lang="en-US" sz="2000" dirty="0" smtClean="0">
                <a:latin typeface="Constantia" pitchFamily="18" charset="0"/>
              </a:rPr>
              <a:t> </a:t>
            </a:r>
            <a:r>
              <a:rPr lang="en-US" sz="2000" dirty="0" err="1" smtClean="0">
                <a:latin typeface="Constantia" pitchFamily="18" charset="0"/>
              </a:rPr>
              <a:t>bagian</a:t>
            </a:r>
            <a:r>
              <a:rPr lang="en-US" sz="2000" dirty="0" smtClean="0">
                <a:latin typeface="Constantia" pitchFamily="18" charset="0"/>
              </a:rPr>
              <a:t> </a:t>
            </a:r>
            <a:r>
              <a:rPr lang="en-US" sz="2000" dirty="0" err="1" smtClean="0">
                <a:latin typeface="Constantia" pitchFamily="18" charset="0"/>
              </a:rPr>
              <a:t>pengolahan</a:t>
            </a:r>
            <a:r>
              <a:rPr lang="en-US" sz="2000" dirty="0" smtClean="0">
                <a:latin typeface="Constantia" pitchFamily="18" charset="0"/>
              </a:rPr>
              <a:t> </a:t>
            </a:r>
            <a:r>
              <a:rPr lang="en-US" sz="2000" dirty="0" err="1" smtClean="0">
                <a:latin typeface="Constantia" pitchFamily="18" charset="0"/>
              </a:rPr>
              <a:t>tidak</a:t>
            </a:r>
            <a:r>
              <a:rPr lang="en-US" sz="2000" dirty="0" smtClean="0">
                <a:latin typeface="Constantia" pitchFamily="18" charset="0"/>
              </a:rPr>
              <a:t> </a:t>
            </a:r>
            <a:r>
              <a:rPr lang="en-US" sz="2000" dirty="0" err="1" smtClean="0">
                <a:latin typeface="Constantia" pitchFamily="18" charset="0"/>
              </a:rPr>
              <a:t>perlu</a:t>
            </a:r>
            <a:r>
              <a:rPr lang="en-US" sz="2000" dirty="0" smtClean="0">
                <a:latin typeface="Constantia" pitchFamily="18" charset="0"/>
              </a:rPr>
              <a:t> </a:t>
            </a:r>
            <a:r>
              <a:rPr lang="en-US" sz="2000" dirty="0" err="1" smtClean="0">
                <a:latin typeface="Constantia" pitchFamily="18" charset="0"/>
              </a:rPr>
              <a:t>melakukan</a:t>
            </a:r>
            <a:r>
              <a:rPr lang="en-US" sz="2000" dirty="0" smtClean="0">
                <a:latin typeface="Constantia" pitchFamily="18" charset="0"/>
              </a:rPr>
              <a:t> </a:t>
            </a:r>
            <a:r>
              <a:rPr lang="en-US" sz="2000" dirty="0" err="1" smtClean="0">
                <a:latin typeface="Constantia" pitchFamily="18" charset="0"/>
              </a:rPr>
              <a:t>kegiatan</a:t>
            </a:r>
            <a:r>
              <a:rPr lang="en-US" sz="2000" dirty="0" smtClean="0">
                <a:latin typeface="Constantia" pitchFamily="18" charset="0"/>
              </a:rPr>
              <a:t> </a:t>
            </a:r>
            <a:r>
              <a:rPr lang="en-US" sz="2000" dirty="0" err="1" smtClean="0">
                <a:latin typeface="Constantia" pitchFamily="18" charset="0"/>
              </a:rPr>
              <a:t>katalogisasi</a:t>
            </a:r>
            <a:r>
              <a:rPr lang="en-US" sz="2000" dirty="0" smtClean="0">
                <a:latin typeface="Constantia" pitchFamily="18" charset="0"/>
              </a:rPr>
              <a:t> </a:t>
            </a:r>
            <a:r>
              <a:rPr lang="en-US" sz="2000" dirty="0" err="1" smtClean="0">
                <a:latin typeface="Constantia" pitchFamily="18" charset="0"/>
              </a:rPr>
              <a:t>dua</a:t>
            </a:r>
            <a:r>
              <a:rPr lang="en-US" sz="2000" dirty="0" smtClean="0">
                <a:latin typeface="Constantia" pitchFamily="18" charset="0"/>
              </a:rPr>
              <a:t> kali (</a:t>
            </a:r>
            <a:r>
              <a:rPr lang="en-US" sz="2000" dirty="0" err="1" smtClean="0">
                <a:latin typeface="Constantia" pitchFamily="18" charset="0"/>
              </a:rPr>
              <a:t>tidak</a:t>
            </a:r>
            <a:r>
              <a:rPr lang="en-US" sz="2000" dirty="0" smtClean="0">
                <a:latin typeface="Constantia" pitchFamily="18" charset="0"/>
              </a:rPr>
              <a:t> </a:t>
            </a:r>
            <a:r>
              <a:rPr lang="en-US" sz="2000" dirty="0" err="1" smtClean="0">
                <a:latin typeface="Constantia" pitchFamily="18" charset="0"/>
              </a:rPr>
              <a:t>perlu</a:t>
            </a:r>
            <a:r>
              <a:rPr lang="en-US" sz="2000" dirty="0" smtClean="0">
                <a:latin typeface="Constantia" pitchFamily="18" charset="0"/>
              </a:rPr>
              <a:t> </a:t>
            </a:r>
            <a:r>
              <a:rPr lang="en-US" sz="2000" dirty="0" err="1" smtClean="0">
                <a:latin typeface="Constantia" pitchFamily="18" charset="0"/>
              </a:rPr>
              <a:t>melakukan</a:t>
            </a:r>
            <a:r>
              <a:rPr lang="en-US" sz="2000" dirty="0" smtClean="0">
                <a:latin typeface="Constantia" pitchFamily="18" charset="0"/>
              </a:rPr>
              <a:t> </a:t>
            </a:r>
            <a:r>
              <a:rPr lang="en-US" sz="2000" dirty="0" err="1" smtClean="0">
                <a:latin typeface="Constantia" pitchFamily="18" charset="0"/>
              </a:rPr>
              <a:t>dua</a:t>
            </a:r>
            <a:r>
              <a:rPr lang="en-US" sz="2000" dirty="0" smtClean="0">
                <a:latin typeface="Constantia" pitchFamily="18" charset="0"/>
              </a:rPr>
              <a:t> kali entry data), </a:t>
            </a:r>
            <a:r>
              <a:rPr lang="en-US" sz="2000" dirty="0" err="1" smtClean="0">
                <a:latin typeface="Constantia" pitchFamily="18" charset="0"/>
              </a:rPr>
              <a:t>cukup</a:t>
            </a:r>
            <a:r>
              <a:rPr lang="en-US" sz="2000" dirty="0" smtClean="0">
                <a:latin typeface="Constantia" pitchFamily="18" charset="0"/>
              </a:rPr>
              <a:t> </a:t>
            </a:r>
            <a:r>
              <a:rPr lang="en-US" sz="2000" dirty="0" err="1" smtClean="0">
                <a:latin typeface="Constantia" pitchFamily="18" charset="0"/>
              </a:rPr>
              <a:t>satu</a:t>
            </a:r>
            <a:r>
              <a:rPr lang="en-US" sz="2000" dirty="0" smtClean="0">
                <a:latin typeface="Constantia" pitchFamily="18" charset="0"/>
              </a:rPr>
              <a:t> kali data </a:t>
            </a:r>
            <a:r>
              <a:rPr lang="en-US" sz="2000" dirty="0" err="1" smtClean="0">
                <a:latin typeface="Constantia" pitchFamily="18" charset="0"/>
              </a:rPr>
              <a:t>bibliogra</a:t>
            </a:r>
            <a:r>
              <a:rPr lang="en-US" sz="2000" dirty="0" smtClean="0">
                <a:latin typeface="Constantia" pitchFamily="18" charset="0"/>
              </a:rPr>
              <a:t> </a:t>
            </a:r>
            <a:r>
              <a:rPr lang="en-US" sz="2000" dirty="0" err="1" smtClean="0">
                <a:latin typeface="Constantia" pitchFamily="18" charset="0"/>
              </a:rPr>
              <a:t>tersebut</a:t>
            </a:r>
            <a:r>
              <a:rPr lang="en-US" sz="2000" dirty="0" smtClean="0">
                <a:latin typeface="Constantia" pitchFamily="18" charset="0"/>
              </a:rPr>
              <a:t> </a:t>
            </a:r>
            <a:r>
              <a:rPr lang="en-US" sz="2000" dirty="0" err="1" smtClean="0">
                <a:latin typeface="Constantia" pitchFamily="18" charset="0"/>
              </a:rPr>
              <a:t>di</a:t>
            </a:r>
            <a:r>
              <a:rPr lang="en-US" sz="2000" dirty="0" smtClean="0">
                <a:latin typeface="Constantia" pitchFamily="18" charset="0"/>
              </a:rPr>
              <a:t> input. yang </a:t>
            </a:r>
            <a:r>
              <a:rPr lang="en-US" sz="2000" dirty="0" err="1" smtClean="0">
                <a:latin typeface="Constantia" pitchFamily="18" charset="0"/>
              </a:rPr>
              <a:t>membedakan</a:t>
            </a:r>
            <a:r>
              <a:rPr lang="en-US" sz="2000" dirty="0" smtClean="0">
                <a:latin typeface="Constantia" pitchFamily="18" charset="0"/>
              </a:rPr>
              <a:t> </a:t>
            </a:r>
            <a:r>
              <a:rPr lang="en-US" sz="2000" dirty="0" err="1" smtClean="0">
                <a:latin typeface="Constantia" pitchFamily="18" charset="0"/>
              </a:rPr>
              <a:t>dari</a:t>
            </a:r>
            <a:r>
              <a:rPr lang="en-US" sz="2000" dirty="0" smtClean="0">
                <a:latin typeface="Constantia" pitchFamily="18" charset="0"/>
              </a:rPr>
              <a:t> </a:t>
            </a:r>
            <a:r>
              <a:rPr lang="en-US" sz="2000" dirty="0" err="1" smtClean="0">
                <a:latin typeface="Constantia" pitchFamily="18" charset="0"/>
              </a:rPr>
              <a:t>kedua</a:t>
            </a:r>
            <a:r>
              <a:rPr lang="en-US" sz="2000" dirty="0" smtClean="0">
                <a:latin typeface="Constantia" pitchFamily="18" charset="0"/>
              </a:rPr>
              <a:t> </a:t>
            </a:r>
            <a:r>
              <a:rPr lang="en-US" sz="2000" dirty="0" err="1" smtClean="0">
                <a:latin typeface="Constantia" pitchFamily="18" charset="0"/>
              </a:rPr>
              <a:t>buku</a:t>
            </a:r>
            <a:r>
              <a:rPr lang="en-US" sz="2000" dirty="0" smtClean="0">
                <a:latin typeface="Constantia" pitchFamily="18" charset="0"/>
              </a:rPr>
              <a:t> </a:t>
            </a:r>
            <a:r>
              <a:rPr lang="en-US" sz="2000" dirty="0" err="1" smtClean="0">
                <a:latin typeface="Constantia" pitchFamily="18" charset="0"/>
              </a:rPr>
              <a:t>tersebut</a:t>
            </a:r>
            <a:r>
              <a:rPr lang="en-US" sz="2000" dirty="0" smtClean="0">
                <a:latin typeface="Constantia" pitchFamily="18" charset="0"/>
              </a:rPr>
              <a:t> </a:t>
            </a:r>
            <a:r>
              <a:rPr lang="en-US" sz="2000" dirty="0" err="1" smtClean="0">
                <a:latin typeface="Constantia" pitchFamily="18" charset="0"/>
              </a:rPr>
              <a:t>adalah</a:t>
            </a:r>
            <a:r>
              <a:rPr lang="en-US" sz="2000" dirty="0" smtClean="0">
                <a:latin typeface="Constantia" pitchFamily="18" charset="0"/>
              </a:rPr>
              <a:t> </a:t>
            </a:r>
            <a:r>
              <a:rPr lang="en-US" sz="2000" dirty="0" err="1" smtClean="0">
                <a:latin typeface="Constantia" pitchFamily="18" charset="0"/>
              </a:rPr>
              <a:t>nomor</a:t>
            </a:r>
            <a:r>
              <a:rPr lang="en-US" sz="2000" dirty="0" smtClean="0">
                <a:latin typeface="Constantia" pitchFamily="18" charset="0"/>
              </a:rPr>
              <a:t> id/</a:t>
            </a:r>
            <a:r>
              <a:rPr lang="en-US" sz="2000" dirty="0" err="1" smtClean="0">
                <a:latin typeface="Constantia" pitchFamily="18" charset="0"/>
              </a:rPr>
              <a:t>nomor</a:t>
            </a:r>
            <a:r>
              <a:rPr lang="en-US" sz="2000" dirty="0" smtClean="0">
                <a:latin typeface="Constantia" pitchFamily="18" charset="0"/>
              </a:rPr>
              <a:t> barcode/</a:t>
            </a:r>
            <a:r>
              <a:rPr lang="en-US" sz="2000" dirty="0" err="1" smtClean="0">
                <a:latin typeface="Constantia" pitchFamily="18" charset="0"/>
              </a:rPr>
              <a:t>nomor</a:t>
            </a:r>
            <a:r>
              <a:rPr lang="en-US" sz="2000" dirty="0" smtClean="0">
                <a:latin typeface="Constantia" pitchFamily="18" charset="0"/>
              </a:rPr>
              <a:t> </a:t>
            </a:r>
            <a:r>
              <a:rPr lang="en-US" sz="2000" dirty="0" err="1" smtClean="0">
                <a:latin typeface="Constantia" pitchFamily="18" charset="0"/>
              </a:rPr>
              <a:t>induknya</a:t>
            </a:r>
            <a:r>
              <a:rPr lang="en-US" sz="2000" dirty="0" smtClean="0">
                <a:latin typeface="Constantia" pitchFamily="18" charset="0"/>
              </a:rPr>
              <a:t> </a:t>
            </a:r>
            <a:r>
              <a:rPr lang="en-US" sz="2000" dirty="0" err="1" smtClean="0">
                <a:latin typeface="Constantia" pitchFamily="18" charset="0"/>
              </a:rPr>
              <a:t>saja</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077200" cy="5293757"/>
          </a:xfrm>
          <a:prstGeom prst="rect">
            <a:avLst/>
          </a:prstGeom>
        </p:spPr>
        <p:txBody>
          <a:bodyPr wrap="square">
            <a:spAutoFit/>
          </a:bodyPr>
          <a:lstStyle/>
          <a:p>
            <a:r>
              <a:rPr lang="en-US" sz="1600" dirty="0" err="1" smtClean="0">
                <a:latin typeface="Constantia" pitchFamily="18" charset="0"/>
              </a:rPr>
              <a:t>Pengisian</a:t>
            </a:r>
            <a:r>
              <a:rPr lang="en-US" sz="1600" dirty="0" smtClean="0">
                <a:latin typeface="Constantia" pitchFamily="18" charset="0"/>
              </a:rPr>
              <a:t> item data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bibliogra</a:t>
            </a:r>
            <a:r>
              <a:rPr lang="en-US" sz="1600" dirty="0" smtClean="0">
                <a:latin typeface="Constantia" pitchFamily="18" charset="0"/>
              </a:rPr>
              <a:t> </a:t>
            </a:r>
            <a:r>
              <a:rPr lang="en-US" sz="1600" dirty="0" err="1" smtClean="0">
                <a:latin typeface="Constantia" pitchFamily="18" charset="0"/>
              </a:rPr>
              <a:t>harus</a:t>
            </a:r>
            <a:r>
              <a:rPr lang="en-US" sz="1600" dirty="0" smtClean="0">
                <a:latin typeface="Constantia" pitchFamily="18" charset="0"/>
              </a:rPr>
              <a:t> </a:t>
            </a:r>
            <a:r>
              <a:rPr lang="en-US" sz="1600" dirty="0" err="1" smtClean="0">
                <a:latin typeface="Constantia" pitchFamily="18" charset="0"/>
              </a:rPr>
              <a:t>dilakukan</a:t>
            </a:r>
            <a:r>
              <a:rPr lang="en-US" sz="1600" dirty="0" smtClean="0">
                <a:latin typeface="Constantia" pitchFamily="18" charset="0"/>
              </a:rPr>
              <a:t>, </a:t>
            </a:r>
            <a:r>
              <a:rPr lang="en-US" sz="1600" dirty="0" err="1" smtClean="0">
                <a:latin typeface="Constantia" pitchFamily="18" charset="0"/>
              </a:rPr>
              <a:t>jika</a:t>
            </a:r>
            <a:r>
              <a:rPr lang="en-US" sz="1600" dirty="0" smtClean="0">
                <a:latin typeface="Constantia" pitchFamily="18" charset="0"/>
              </a:rPr>
              <a:t>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diisi</a:t>
            </a:r>
            <a:r>
              <a:rPr lang="en-US" sz="1600" dirty="0" smtClean="0">
                <a:latin typeface="Constantia" pitchFamily="18" charset="0"/>
              </a:rPr>
              <a:t>, </a:t>
            </a:r>
            <a:r>
              <a:rPr lang="en-US" sz="1600" dirty="0" err="1" smtClean="0">
                <a:latin typeface="Constantia" pitchFamily="18" charset="0"/>
              </a:rPr>
              <a:t>maka</a:t>
            </a:r>
            <a:r>
              <a:rPr lang="en-US" sz="1600" dirty="0" smtClean="0">
                <a:latin typeface="Constantia" pitchFamily="18" charset="0"/>
              </a:rPr>
              <a:t> data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bibliogra</a:t>
            </a:r>
            <a:r>
              <a:rPr lang="en-US" sz="1600" dirty="0" smtClean="0">
                <a:latin typeface="Constantia" pitchFamily="18" charset="0"/>
              </a:rPr>
              <a:t> </a:t>
            </a:r>
            <a:r>
              <a:rPr lang="en-US" sz="1600" dirty="0" err="1" smtClean="0">
                <a:latin typeface="Constantia" pitchFamily="18" charset="0"/>
              </a:rPr>
              <a:t>dianggap</a:t>
            </a:r>
            <a:r>
              <a:rPr lang="en-US" sz="1600" dirty="0" smtClean="0">
                <a:latin typeface="Constantia" pitchFamily="18" charset="0"/>
              </a:rPr>
              <a:t>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ada</a:t>
            </a:r>
            <a:r>
              <a:rPr lang="en-US" sz="1600" dirty="0" smtClean="0">
                <a:latin typeface="Constantia" pitchFamily="18" charset="0"/>
              </a:rPr>
              <a:t> </a:t>
            </a:r>
            <a:r>
              <a:rPr lang="en-US" sz="1600" dirty="0" err="1" smtClean="0">
                <a:latin typeface="Constantia" pitchFamily="18" charset="0"/>
              </a:rPr>
              <a:t>oleh</a:t>
            </a:r>
            <a:r>
              <a:rPr lang="en-US" sz="1600" dirty="0" smtClean="0">
                <a:latin typeface="Constantia" pitchFamily="18" charset="0"/>
              </a:rPr>
              <a:t> </a:t>
            </a:r>
            <a:r>
              <a:rPr lang="en-US" sz="1600" dirty="0" err="1" smtClean="0">
                <a:latin typeface="Constantia" pitchFamily="18" charset="0"/>
              </a:rPr>
              <a:t>SLiMS</a:t>
            </a:r>
            <a:r>
              <a:rPr lang="en-US" sz="1600" dirty="0" smtClean="0">
                <a:latin typeface="Constantia" pitchFamily="18" charset="0"/>
              </a:rPr>
              <a:t>, </a:t>
            </a:r>
            <a:r>
              <a:rPr lang="en-US" sz="1600" dirty="0" err="1" smtClean="0">
                <a:latin typeface="Constantia" pitchFamily="18" charset="0"/>
              </a:rPr>
              <a:t>artinya</a:t>
            </a:r>
            <a:r>
              <a:rPr lang="en-US" sz="1600" dirty="0" smtClean="0">
                <a:latin typeface="Constantia" pitchFamily="18" charset="0"/>
              </a:rPr>
              <a:t> data </a:t>
            </a:r>
            <a:r>
              <a:rPr lang="en-US" sz="1600" dirty="0" err="1" smtClean="0">
                <a:latin typeface="Constantia" pitchFamily="18" charset="0"/>
              </a:rPr>
              <a:t>Bibliogra</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ada</a:t>
            </a:r>
            <a:r>
              <a:rPr lang="en-US" sz="1600" dirty="0" smtClean="0">
                <a:latin typeface="Constantia" pitchFamily="18" charset="0"/>
              </a:rPr>
              <a:t>, </a:t>
            </a:r>
            <a:r>
              <a:rPr lang="en-US" sz="1600" dirty="0" err="1" smtClean="0">
                <a:latin typeface="Constantia" pitchFamily="18" charset="0"/>
              </a:rPr>
              <a:t>namun</a:t>
            </a:r>
            <a:r>
              <a:rPr lang="en-US" sz="1600" dirty="0" smtClean="0">
                <a:latin typeface="Constantia" pitchFamily="18" charset="0"/>
              </a:rPr>
              <a:t> </a:t>
            </a:r>
            <a:r>
              <a:rPr lang="en-US" sz="1600" dirty="0" err="1" smtClean="0">
                <a:latin typeface="Constantia" pitchFamily="18" charset="0"/>
              </a:rPr>
              <a:t>secara</a:t>
            </a:r>
            <a:r>
              <a:rPr lang="en-US" sz="1600" dirty="0" smtClean="0">
                <a:latin typeface="Constantia" pitchFamily="18" charset="0"/>
              </a:rPr>
              <a:t> </a:t>
            </a:r>
            <a:r>
              <a:rPr lang="en-US" sz="1600" dirty="0" err="1" smtClean="0">
                <a:latin typeface="Constantia" pitchFamily="18" charset="0"/>
              </a:rPr>
              <a:t>satuan</a:t>
            </a:r>
            <a:r>
              <a:rPr lang="en-US" sz="1600" dirty="0" smtClean="0">
                <a:latin typeface="Constantia" pitchFamily="18" charset="0"/>
              </a:rPr>
              <a:t>/</a:t>
            </a:r>
            <a:r>
              <a:rPr lang="en-US" sz="1600" dirty="0" err="1" smtClean="0">
                <a:latin typeface="Constantia" pitchFamily="18" charset="0"/>
              </a:rPr>
              <a:t>eksemplar</a:t>
            </a:r>
            <a:r>
              <a:rPr lang="en-US" sz="1600" dirty="0" smtClean="0">
                <a:latin typeface="Constantia" pitchFamily="18" charset="0"/>
              </a:rPr>
              <a:t>, </a:t>
            </a:r>
            <a:r>
              <a:rPr lang="en-US" sz="1600" dirty="0" err="1" smtClean="0">
                <a:latin typeface="Constantia" pitchFamily="18" charset="0"/>
              </a:rPr>
              <a:t>koleksinya</a:t>
            </a:r>
            <a:r>
              <a:rPr lang="en-US" sz="1600" dirty="0" smtClean="0">
                <a:latin typeface="Constantia" pitchFamily="18" charset="0"/>
              </a:rPr>
              <a:t> </a:t>
            </a:r>
            <a:r>
              <a:rPr lang="en-US" sz="1600" dirty="0" err="1" smtClean="0">
                <a:latin typeface="Constantia" pitchFamily="18" charset="0"/>
              </a:rPr>
              <a:t>belum</a:t>
            </a:r>
            <a:r>
              <a:rPr lang="en-US" sz="1600" dirty="0" smtClean="0">
                <a:latin typeface="Constantia" pitchFamily="18" charset="0"/>
              </a:rPr>
              <a:t> </a:t>
            </a:r>
            <a:r>
              <a:rPr lang="en-US" sz="1600" dirty="0" err="1" smtClean="0">
                <a:latin typeface="Constantia" pitchFamily="18" charset="0"/>
              </a:rPr>
              <a:t>dianggap</a:t>
            </a:r>
            <a:r>
              <a:rPr lang="en-US" sz="1600" dirty="0" smtClean="0">
                <a:latin typeface="Constantia" pitchFamily="18" charset="0"/>
              </a:rPr>
              <a:t> </a:t>
            </a:r>
            <a:r>
              <a:rPr lang="en-US" sz="1600" dirty="0" err="1" smtClean="0">
                <a:latin typeface="Constantia" pitchFamily="18" charset="0"/>
              </a:rPr>
              <a:t>ada</a:t>
            </a:r>
            <a:r>
              <a:rPr lang="en-US" sz="1600" dirty="0" smtClean="0">
                <a:latin typeface="Constantia" pitchFamily="18" charset="0"/>
              </a:rPr>
              <a:t>. </a:t>
            </a:r>
            <a:r>
              <a:rPr lang="en-US" sz="1600" dirty="0" err="1" smtClean="0">
                <a:latin typeface="Constantia" pitchFamily="18" charset="0"/>
              </a:rPr>
              <a:t>Oleh</a:t>
            </a:r>
            <a:r>
              <a:rPr lang="en-US" sz="1600" dirty="0" smtClean="0">
                <a:latin typeface="Constantia" pitchFamily="18" charset="0"/>
              </a:rPr>
              <a:t> </a:t>
            </a:r>
            <a:r>
              <a:rPr lang="en-US" sz="1600" dirty="0" err="1" smtClean="0">
                <a:latin typeface="Constantia" pitchFamily="18" charset="0"/>
              </a:rPr>
              <a:t>karena</a:t>
            </a:r>
            <a:r>
              <a:rPr lang="en-US" sz="1600" dirty="0" smtClean="0">
                <a:latin typeface="Constantia" pitchFamily="18" charset="0"/>
              </a:rPr>
              <a:t> </a:t>
            </a:r>
            <a:r>
              <a:rPr lang="en-US" sz="1600" dirty="0" err="1" smtClean="0">
                <a:latin typeface="Constantia" pitchFamily="18" charset="0"/>
              </a:rPr>
              <a:t>itu</a:t>
            </a:r>
            <a:r>
              <a:rPr lang="en-US" sz="1600" dirty="0" smtClean="0">
                <a:latin typeface="Constantia" pitchFamily="18" charset="0"/>
              </a:rPr>
              <a:t>, </a:t>
            </a:r>
            <a:r>
              <a:rPr lang="en-US" sz="1600" dirty="0" err="1" smtClean="0">
                <a:latin typeface="Constantia" pitchFamily="18" charset="0"/>
              </a:rPr>
              <a:t>setelah</a:t>
            </a:r>
            <a:r>
              <a:rPr lang="en-US" sz="1600" dirty="0" smtClean="0">
                <a:latin typeface="Constantia" pitchFamily="18" charset="0"/>
              </a:rPr>
              <a:t> </a:t>
            </a:r>
            <a:r>
              <a:rPr lang="en-US" sz="1600" dirty="0" err="1" smtClean="0">
                <a:latin typeface="Constantia" pitchFamily="18" charset="0"/>
              </a:rPr>
              <a:t>melakukan</a:t>
            </a:r>
            <a:r>
              <a:rPr lang="en-US" sz="1600" dirty="0" smtClean="0">
                <a:latin typeface="Constantia" pitchFamily="18" charset="0"/>
              </a:rPr>
              <a:t> </a:t>
            </a:r>
            <a:r>
              <a:rPr lang="en-US" sz="1600" dirty="0" err="1" smtClean="0">
                <a:latin typeface="Constantia" pitchFamily="18" charset="0"/>
              </a:rPr>
              <a:t>pengisian</a:t>
            </a:r>
            <a:r>
              <a:rPr lang="en-US" sz="1600" dirty="0" smtClean="0">
                <a:latin typeface="Constantia" pitchFamily="18" charset="0"/>
              </a:rPr>
              <a:t> data </a:t>
            </a:r>
            <a:r>
              <a:rPr lang="en-US" sz="1600" dirty="0" err="1" smtClean="0">
                <a:latin typeface="Constantia" pitchFamily="18" charset="0"/>
              </a:rPr>
              <a:t>bibliogra</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harus</a:t>
            </a:r>
            <a:r>
              <a:rPr lang="en-US" sz="1600" dirty="0" smtClean="0">
                <a:latin typeface="Constantia" pitchFamily="18" charset="0"/>
              </a:rPr>
              <a:t> </a:t>
            </a:r>
            <a:r>
              <a:rPr lang="en-US" sz="1600" dirty="0" err="1" smtClean="0">
                <a:latin typeface="Constantia" pitchFamily="18" charset="0"/>
              </a:rPr>
              <a:t>mengisi</a:t>
            </a:r>
            <a:r>
              <a:rPr lang="en-US" sz="1600" dirty="0" smtClean="0">
                <a:latin typeface="Constantia" pitchFamily="18" charset="0"/>
              </a:rPr>
              <a:t> item data. </a:t>
            </a:r>
          </a:p>
          <a:p>
            <a:pPr indent="225425"/>
            <a:endParaRPr lang="en-US" sz="1600" dirty="0">
              <a:latin typeface="Constantia" pitchFamily="18" charset="0"/>
            </a:endParaRPr>
          </a:p>
          <a:p>
            <a:pPr indent="225425"/>
            <a:r>
              <a:rPr lang="en-US" sz="1600" dirty="0" smtClean="0">
                <a:latin typeface="Constantia" pitchFamily="18" charset="0"/>
              </a:rPr>
              <a:t>Cara </a:t>
            </a:r>
            <a:r>
              <a:rPr lang="en-US" sz="1600" dirty="0" err="1" smtClean="0">
                <a:latin typeface="Constantia" pitchFamily="18" charset="0"/>
              </a:rPr>
              <a:t>pengisiannya</a:t>
            </a:r>
            <a:r>
              <a:rPr lang="en-US" sz="1600" dirty="0" smtClean="0">
                <a:latin typeface="Constantia" pitchFamily="18" charset="0"/>
              </a:rPr>
              <a:t> </a:t>
            </a:r>
            <a:r>
              <a:rPr lang="en-US" sz="1600" dirty="0" err="1" smtClean="0">
                <a:latin typeface="Constantia" pitchFamily="18" charset="0"/>
              </a:rPr>
              <a:t>adalah</a:t>
            </a:r>
            <a:r>
              <a:rPr lang="en-US" sz="1600" dirty="0" smtClean="0">
                <a:latin typeface="Constantia" pitchFamily="18" charset="0"/>
              </a:rPr>
              <a:t> </a:t>
            </a:r>
            <a:r>
              <a:rPr lang="en-US" sz="1600" dirty="0" err="1" smtClean="0">
                <a:latin typeface="Constantia" pitchFamily="18" charset="0"/>
              </a:rPr>
              <a:t>sebagai</a:t>
            </a:r>
            <a:r>
              <a:rPr lang="en-US" sz="1600" dirty="0" smtClean="0">
                <a:latin typeface="Constantia" pitchFamily="18" charset="0"/>
              </a:rPr>
              <a:t> </a:t>
            </a:r>
            <a:r>
              <a:rPr lang="en-US" sz="1600" dirty="0" err="1" smtClean="0">
                <a:latin typeface="Constantia" pitchFamily="18" charset="0"/>
              </a:rPr>
              <a:t>berikut</a:t>
            </a:r>
            <a:r>
              <a:rPr lang="en-US" sz="1600" dirty="0" smtClean="0">
                <a:latin typeface="Constantia" pitchFamily="18" charset="0"/>
              </a:rPr>
              <a:t>:</a:t>
            </a:r>
          </a:p>
          <a:p>
            <a:r>
              <a:rPr lang="en-US" sz="1600" dirty="0" smtClean="0">
                <a:latin typeface="Constantia" pitchFamily="18" charset="0"/>
              </a:rPr>
              <a:t>1. </a:t>
            </a:r>
            <a:r>
              <a:rPr lang="en-US" sz="1600" dirty="0" err="1" smtClean="0">
                <a:latin typeface="Constantia" pitchFamily="18" charset="0"/>
              </a:rPr>
              <a:t>Klik</a:t>
            </a:r>
            <a:r>
              <a:rPr lang="en-US" sz="1600" dirty="0" smtClean="0">
                <a:latin typeface="Constantia" pitchFamily="18" charset="0"/>
              </a:rPr>
              <a:t> Edit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daftar</a:t>
            </a:r>
            <a:r>
              <a:rPr lang="en-US" sz="1600" dirty="0" smtClean="0">
                <a:latin typeface="Constantia" pitchFamily="18" charset="0"/>
              </a:rPr>
              <a:t> </a:t>
            </a:r>
            <a:r>
              <a:rPr lang="en-US" sz="1600" dirty="0" err="1" smtClean="0">
                <a:latin typeface="Constantia" pitchFamily="18" charset="0"/>
              </a:rPr>
              <a:t>bibliogra</a:t>
            </a:r>
            <a:r>
              <a:rPr lang="en-US" sz="1600" dirty="0" smtClean="0">
                <a:latin typeface="Constantia" pitchFamily="18" charset="0"/>
              </a:rPr>
              <a:t> yang </a:t>
            </a:r>
            <a:r>
              <a:rPr lang="en-US" sz="1600" dirty="0" err="1" smtClean="0">
                <a:latin typeface="Constantia" pitchFamily="18" charset="0"/>
              </a:rPr>
              <a:t>copiesnya</a:t>
            </a:r>
            <a:r>
              <a:rPr lang="en-US" sz="1600" dirty="0" smtClean="0">
                <a:latin typeface="Constantia" pitchFamily="18" charset="0"/>
              </a:rPr>
              <a:t> none</a:t>
            </a:r>
          </a:p>
          <a:p>
            <a:r>
              <a:rPr lang="en-US" sz="1600" dirty="0" smtClean="0">
                <a:latin typeface="Constantia" pitchFamily="18" charset="0"/>
              </a:rPr>
              <a:t>2.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klik</a:t>
            </a:r>
            <a:r>
              <a:rPr lang="en-US" sz="1600" dirty="0" smtClean="0">
                <a:latin typeface="Constantia" pitchFamily="18" charset="0"/>
              </a:rPr>
              <a:t> edit </a:t>
            </a:r>
            <a:r>
              <a:rPr lang="en-US" sz="1600" dirty="0" err="1" smtClean="0">
                <a:latin typeface="Constantia" pitchFamily="18" charset="0"/>
              </a:rPr>
              <a:t>lagi</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sisi</a:t>
            </a:r>
            <a:r>
              <a:rPr lang="en-US" sz="1600" dirty="0" smtClean="0">
                <a:latin typeface="Constantia" pitchFamily="18" charset="0"/>
              </a:rPr>
              <a:t> </a:t>
            </a:r>
            <a:r>
              <a:rPr lang="en-US" sz="1600" dirty="0" err="1" smtClean="0">
                <a:latin typeface="Constantia" pitchFamily="18" charset="0"/>
              </a:rPr>
              <a:t>bagian</a:t>
            </a:r>
            <a:r>
              <a:rPr lang="en-US" sz="1600" dirty="0" smtClean="0">
                <a:latin typeface="Constantia" pitchFamily="18" charset="0"/>
              </a:rPr>
              <a:t> </a:t>
            </a:r>
            <a:r>
              <a:rPr lang="en-US" sz="1600" dirty="0" err="1" smtClean="0">
                <a:latin typeface="Constantia" pitchFamily="18" charset="0"/>
              </a:rPr>
              <a:t>kanan</a:t>
            </a:r>
            <a:endParaRPr lang="en-US" sz="1600" dirty="0" smtClean="0">
              <a:latin typeface="Constantia" pitchFamily="18" charset="0"/>
            </a:endParaRPr>
          </a:p>
          <a:p>
            <a:pPr marL="225425" indent="-225425"/>
            <a:r>
              <a:rPr lang="en-US" sz="1600" dirty="0" smtClean="0">
                <a:latin typeface="Constantia" pitchFamily="18" charset="0"/>
              </a:rPr>
              <a:t>3. </a:t>
            </a:r>
            <a:r>
              <a:rPr lang="en-US" sz="1600" dirty="0" err="1" smtClean="0">
                <a:latin typeface="Constantia" pitchFamily="18" charset="0"/>
              </a:rPr>
              <a:t>Perhatikan</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kolom</a:t>
            </a:r>
            <a:r>
              <a:rPr lang="en-US" sz="1600" dirty="0" smtClean="0">
                <a:latin typeface="Constantia" pitchFamily="18" charset="0"/>
              </a:rPr>
              <a:t> </a:t>
            </a:r>
            <a:r>
              <a:rPr lang="en-US" sz="1600" dirty="0" err="1" smtClean="0">
                <a:latin typeface="Constantia" pitchFamily="18" charset="0"/>
              </a:rPr>
              <a:t>nomor</a:t>
            </a:r>
            <a:r>
              <a:rPr lang="en-US" sz="1600" dirty="0" smtClean="0">
                <a:latin typeface="Constantia" pitchFamily="18" charset="0"/>
              </a:rPr>
              <a:t> 4 (</a:t>
            </a:r>
            <a:r>
              <a:rPr lang="en-US" sz="1600" dirty="0" err="1" smtClean="0">
                <a:latin typeface="Constantia" pitchFamily="18" charset="0"/>
              </a:rPr>
              <a:t>di</a:t>
            </a:r>
            <a:r>
              <a:rPr lang="en-US" sz="1600" dirty="0" smtClean="0">
                <a:latin typeface="Constantia" pitchFamily="18" charset="0"/>
              </a:rPr>
              <a:t> </a:t>
            </a:r>
            <a:r>
              <a:rPr lang="en-US" sz="1600" dirty="0" err="1" smtClean="0">
                <a:latin typeface="Constantia" pitchFamily="18" charset="0"/>
              </a:rPr>
              <a:t>bawah</a:t>
            </a:r>
            <a:r>
              <a:rPr lang="en-US" sz="1600" dirty="0" smtClean="0">
                <a:latin typeface="Constantia" pitchFamily="18" charset="0"/>
              </a:rPr>
              <a:t> </a:t>
            </a:r>
            <a:r>
              <a:rPr lang="en-US" sz="1600" dirty="0" err="1" smtClean="0">
                <a:latin typeface="Constantia" pitchFamily="18" charset="0"/>
              </a:rPr>
              <a:t>kolom</a:t>
            </a:r>
            <a:r>
              <a:rPr lang="en-US" sz="1600" dirty="0" smtClean="0">
                <a:latin typeface="Constantia" pitchFamily="18" charset="0"/>
              </a:rPr>
              <a:t> </a:t>
            </a:r>
            <a:r>
              <a:rPr lang="en-US" sz="1600" dirty="0" err="1" smtClean="0">
                <a:latin typeface="Constantia" pitchFamily="18" charset="0"/>
              </a:rPr>
              <a:t>Specic</a:t>
            </a:r>
            <a:r>
              <a:rPr lang="en-US" sz="1600" dirty="0" smtClean="0">
                <a:latin typeface="Constantia" pitchFamily="18" charset="0"/>
              </a:rPr>
              <a:t> Detail Info) </a:t>
            </a:r>
            <a:r>
              <a:rPr lang="en-US" sz="1600" dirty="0" err="1" smtClean="0">
                <a:latin typeface="Constantia" pitchFamily="18" charset="0"/>
              </a:rPr>
              <a:t>terdapat</a:t>
            </a:r>
            <a:r>
              <a:rPr lang="en-US" sz="1600" dirty="0" smtClean="0">
                <a:latin typeface="Constantia" pitchFamily="18" charset="0"/>
              </a:rPr>
              <a:t> </a:t>
            </a:r>
            <a:r>
              <a:rPr lang="en-US" sz="1600" dirty="0" err="1" smtClean="0">
                <a:latin typeface="Constantia" pitchFamily="18" charset="0"/>
              </a:rPr>
              <a:t>tulisan</a:t>
            </a:r>
            <a:r>
              <a:rPr lang="en-US" sz="1600" dirty="0" smtClean="0">
                <a:latin typeface="Constantia" pitchFamily="18" charset="0"/>
              </a:rPr>
              <a:t> Item(s) data</a:t>
            </a:r>
          </a:p>
          <a:p>
            <a:pPr marL="225425" indent="-225425"/>
            <a:r>
              <a:rPr lang="en-US" sz="1600" dirty="0" smtClean="0">
                <a:latin typeface="Constantia" pitchFamily="18" charset="0"/>
              </a:rPr>
              <a:t>4. </a:t>
            </a:r>
            <a:r>
              <a:rPr lang="en-US" sz="1600" dirty="0" err="1" smtClean="0">
                <a:latin typeface="Constantia" pitchFamily="18" charset="0"/>
              </a:rPr>
              <a:t>Klik</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Add New Items,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akan</a:t>
            </a:r>
            <a:r>
              <a:rPr lang="en-US" sz="1600" dirty="0" smtClean="0">
                <a:latin typeface="Constantia" pitchFamily="18" charset="0"/>
              </a:rPr>
              <a:t> </a:t>
            </a:r>
            <a:r>
              <a:rPr lang="en-US" sz="1600" dirty="0" err="1" smtClean="0">
                <a:latin typeface="Constantia" pitchFamily="18" charset="0"/>
              </a:rPr>
              <a:t>muncul</a:t>
            </a:r>
            <a:r>
              <a:rPr lang="en-US" sz="1600" dirty="0" smtClean="0">
                <a:latin typeface="Constantia" pitchFamily="18" charset="0"/>
              </a:rPr>
              <a:t> </a:t>
            </a:r>
            <a:r>
              <a:rPr lang="en-US" sz="1600" dirty="0" err="1" smtClean="0">
                <a:latin typeface="Constantia" pitchFamily="18" charset="0"/>
              </a:rPr>
              <a:t>beberapa</a:t>
            </a:r>
            <a:r>
              <a:rPr lang="en-US" sz="1600" dirty="0" smtClean="0">
                <a:latin typeface="Constantia" pitchFamily="18" charset="0"/>
              </a:rPr>
              <a:t> </a:t>
            </a:r>
            <a:r>
              <a:rPr lang="en-US" sz="1600" dirty="0" err="1" smtClean="0">
                <a:latin typeface="Constantia" pitchFamily="18" charset="0"/>
              </a:rPr>
              <a:t>kolom</a:t>
            </a:r>
            <a:r>
              <a:rPr lang="en-US" sz="1600" dirty="0" smtClean="0">
                <a:latin typeface="Constantia" pitchFamily="18" charset="0"/>
              </a:rPr>
              <a:t> yang </a:t>
            </a:r>
            <a:r>
              <a:rPr lang="en-US" sz="1600" dirty="0" err="1" smtClean="0">
                <a:latin typeface="Constantia" pitchFamily="18" charset="0"/>
              </a:rPr>
              <a:t>harus</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isi</a:t>
            </a:r>
            <a:r>
              <a:rPr lang="en-US" sz="1600" dirty="0" smtClean="0">
                <a:latin typeface="Constantia" pitchFamily="18" charset="0"/>
              </a:rPr>
              <a:t>, </a:t>
            </a:r>
            <a:r>
              <a:rPr lang="en-US" sz="1600" dirty="0" err="1" smtClean="0">
                <a:latin typeface="Constantia" pitchFamily="18" charset="0"/>
              </a:rPr>
              <a:t>yaitu</a:t>
            </a:r>
            <a:r>
              <a:rPr lang="en-US" sz="1600" dirty="0" smtClean="0">
                <a:latin typeface="Constantia" pitchFamily="18" charset="0"/>
              </a:rPr>
              <a:t>:</a:t>
            </a:r>
          </a:p>
          <a:p>
            <a:pPr marL="284163" indent="-284163"/>
            <a:r>
              <a:rPr lang="en-US" sz="1600" dirty="0" smtClean="0">
                <a:latin typeface="Constantia" pitchFamily="18" charset="0"/>
              </a:rPr>
              <a:t>5. Item Code,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kolom</a:t>
            </a:r>
            <a:r>
              <a:rPr lang="en-US" sz="1600" dirty="0" smtClean="0">
                <a:latin typeface="Constantia" pitchFamily="18" charset="0"/>
              </a:rPr>
              <a:t> </a:t>
            </a:r>
            <a:r>
              <a:rPr lang="en-US" sz="1600" dirty="0" err="1" smtClean="0">
                <a:latin typeface="Constantia" pitchFamily="18" charset="0"/>
              </a:rPr>
              <a:t>ini</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mengisi</a:t>
            </a:r>
            <a:r>
              <a:rPr lang="en-US" sz="1600" dirty="0" smtClean="0">
                <a:latin typeface="Constantia" pitchFamily="18" charset="0"/>
              </a:rPr>
              <a:t> </a:t>
            </a:r>
            <a:r>
              <a:rPr lang="en-US" sz="1600" dirty="0" err="1" smtClean="0">
                <a:latin typeface="Constantia" pitchFamily="18" charset="0"/>
              </a:rPr>
              <a:t>nomor</a:t>
            </a:r>
            <a:r>
              <a:rPr lang="en-US" sz="1600" dirty="0" smtClean="0">
                <a:latin typeface="Constantia" pitchFamily="18" charset="0"/>
              </a:rPr>
              <a:t> </a:t>
            </a:r>
            <a:r>
              <a:rPr lang="en-US" sz="1600" dirty="0" err="1" smtClean="0">
                <a:latin typeface="Constantia" pitchFamily="18" charset="0"/>
              </a:rPr>
              <a:t>induk</a:t>
            </a:r>
            <a:r>
              <a:rPr lang="en-US" sz="1600" dirty="0" smtClean="0">
                <a:latin typeface="Constantia" pitchFamily="18" charset="0"/>
              </a:rPr>
              <a:t>/</a:t>
            </a:r>
            <a:r>
              <a:rPr lang="en-US" sz="1600" dirty="0" err="1" smtClean="0">
                <a:latin typeface="Constantia" pitchFamily="18" charset="0"/>
              </a:rPr>
              <a:t>nomor</a:t>
            </a:r>
            <a:r>
              <a:rPr lang="en-US" sz="1600" dirty="0" smtClean="0">
                <a:latin typeface="Constantia" pitchFamily="18" charset="0"/>
              </a:rPr>
              <a:t> </a:t>
            </a:r>
            <a:r>
              <a:rPr lang="en-US" sz="1600" dirty="0" err="1" smtClean="0">
                <a:latin typeface="Constantia" pitchFamily="18" charset="0"/>
              </a:rPr>
              <a:t>apapun</a:t>
            </a:r>
            <a:r>
              <a:rPr lang="en-US" sz="1600" dirty="0" smtClean="0">
                <a:latin typeface="Constantia" pitchFamily="18" charset="0"/>
              </a:rPr>
              <a:t> yang </a:t>
            </a:r>
            <a:r>
              <a:rPr lang="en-US" sz="1600" dirty="0" err="1" smtClean="0">
                <a:latin typeface="Constantia" pitchFamily="18" charset="0"/>
              </a:rPr>
              <a:t>sifatnya</a:t>
            </a:r>
            <a:r>
              <a:rPr lang="en-US" sz="1600" dirty="0" smtClean="0">
                <a:latin typeface="Constantia" pitchFamily="18" charset="0"/>
              </a:rPr>
              <a:t> </a:t>
            </a:r>
            <a:r>
              <a:rPr lang="en-US" sz="1600" dirty="0" err="1" smtClean="0">
                <a:latin typeface="Constantia" pitchFamily="18" charset="0"/>
              </a:rPr>
              <a:t>unik</a:t>
            </a:r>
            <a:r>
              <a:rPr lang="en-US" sz="1600" dirty="0" smtClean="0">
                <a:latin typeface="Constantia" pitchFamily="18" charset="0"/>
              </a:rPr>
              <a:t>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boleh</a:t>
            </a:r>
            <a:r>
              <a:rPr lang="en-US" sz="1600" dirty="0" smtClean="0">
                <a:latin typeface="Constantia" pitchFamily="18" charset="0"/>
              </a:rPr>
              <a:t> </a:t>
            </a:r>
            <a:r>
              <a:rPr lang="en-US" sz="1600" dirty="0" err="1" smtClean="0">
                <a:latin typeface="Constantia" pitchFamily="18" charset="0"/>
              </a:rPr>
              <a:t>sama</a:t>
            </a:r>
            <a:r>
              <a:rPr lang="en-US" sz="1600" dirty="0" smtClean="0">
                <a:latin typeface="Constantia" pitchFamily="18" charset="0"/>
              </a:rPr>
              <a:t> </a:t>
            </a:r>
            <a:r>
              <a:rPr lang="en-US" sz="1600" dirty="0" err="1" smtClean="0">
                <a:latin typeface="Constantia" pitchFamily="18" charset="0"/>
              </a:rPr>
              <a:t>dengan</a:t>
            </a:r>
            <a:r>
              <a:rPr lang="en-US" sz="1600" dirty="0" smtClean="0">
                <a:latin typeface="Constantia" pitchFamily="18" charset="0"/>
              </a:rPr>
              <a:t> </a:t>
            </a:r>
            <a:r>
              <a:rPr lang="en-US" sz="1600" dirty="0" err="1" smtClean="0">
                <a:latin typeface="Constantia" pitchFamily="18" charset="0"/>
              </a:rPr>
              <a:t>nomor</a:t>
            </a:r>
            <a:r>
              <a:rPr lang="en-US" sz="1600" dirty="0" smtClean="0">
                <a:latin typeface="Constantia" pitchFamily="18" charset="0"/>
              </a:rPr>
              <a:t> yang lain), </a:t>
            </a:r>
            <a:r>
              <a:rPr lang="en-US" sz="1600" dirty="0" err="1" smtClean="0">
                <a:latin typeface="Constantia" pitchFamily="18" charset="0"/>
              </a:rPr>
              <a:t>artinya</a:t>
            </a:r>
            <a:r>
              <a:rPr lang="en-US" sz="1600" dirty="0" smtClean="0">
                <a:latin typeface="Constantia" pitchFamily="18" charset="0"/>
              </a:rPr>
              <a:t> </a:t>
            </a:r>
            <a:r>
              <a:rPr lang="en-US" sz="1600" dirty="0" err="1" smtClean="0">
                <a:latin typeface="Constantia" pitchFamily="18" charset="0"/>
              </a:rPr>
              <a:t>jika</a:t>
            </a:r>
            <a:r>
              <a:rPr lang="en-US" sz="1600" dirty="0" smtClean="0">
                <a:latin typeface="Constantia" pitchFamily="18" charset="0"/>
              </a:rPr>
              <a:t> </a:t>
            </a:r>
            <a:r>
              <a:rPr lang="en-US" sz="1600" dirty="0" err="1" smtClean="0">
                <a:latin typeface="Constantia" pitchFamily="18" charset="0"/>
              </a:rPr>
              <a:t>nomor</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sudah</a:t>
            </a:r>
            <a:r>
              <a:rPr lang="en-US" sz="1600" dirty="0" smtClean="0">
                <a:latin typeface="Constantia" pitchFamily="18" charset="0"/>
              </a:rPr>
              <a:t> </a:t>
            </a:r>
            <a:r>
              <a:rPr lang="en-US" sz="1600" dirty="0" err="1" smtClean="0">
                <a:latin typeface="Constantia" pitchFamily="18" charset="0"/>
              </a:rPr>
              <a:t>pernah</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isi</a:t>
            </a:r>
            <a:r>
              <a:rPr lang="en-US" sz="1600" dirty="0" smtClean="0">
                <a:latin typeface="Constantia" pitchFamily="18" charset="0"/>
              </a:rPr>
              <a:t>, </a:t>
            </a:r>
            <a:r>
              <a:rPr lang="en-US" sz="1600" dirty="0" err="1" smtClean="0">
                <a:latin typeface="Constantia" pitchFamily="18" charset="0"/>
              </a:rPr>
              <a:t>maka</a:t>
            </a:r>
            <a:r>
              <a:rPr lang="en-US" sz="1600" dirty="0" smtClean="0">
                <a:latin typeface="Constantia" pitchFamily="18" charset="0"/>
              </a:rPr>
              <a:t> </a:t>
            </a:r>
            <a:r>
              <a:rPr lang="en-US" sz="1600" dirty="0" err="1" smtClean="0">
                <a:latin typeface="Constantia" pitchFamily="18" charset="0"/>
              </a:rPr>
              <a:t>nomor</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digunakan</a:t>
            </a:r>
            <a:r>
              <a:rPr lang="en-US" sz="1600" dirty="0" smtClean="0">
                <a:latin typeface="Constantia" pitchFamily="18" charset="0"/>
              </a:rPr>
              <a:t> </a:t>
            </a:r>
            <a:r>
              <a:rPr lang="en-US" sz="1600" dirty="0" err="1" smtClean="0">
                <a:latin typeface="Constantia" pitchFamily="18" charset="0"/>
              </a:rPr>
              <a:t>lagi</a:t>
            </a:r>
            <a:r>
              <a:rPr lang="en-US" sz="1600" dirty="0" smtClean="0">
                <a:latin typeface="Constantia" pitchFamily="18" charset="0"/>
              </a:rPr>
              <a:t>. </a:t>
            </a:r>
            <a:r>
              <a:rPr lang="en-US" sz="1600" dirty="0" err="1" smtClean="0">
                <a:latin typeface="Constantia" pitchFamily="18" charset="0"/>
              </a:rPr>
              <a:t>Pengisian</a:t>
            </a:r>
            <a:r>
              <a:rPr lang="en-US" sz="1600" dirty="0" smtClean="0">
                <a:latin typeface="Constantia" pitchFamily="18" charset="0"/>
              </a:rPr>
              <a:t> item code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berupa</a:t>
            </a:r>
            <a:r>
              <a:rPr lang="en-US" sz="1600" dirty="0" smtClean="0">
                <a:latin typeface="Constantia" pitchFamily="18" charset="0"/>
              </a:rPr>
              <a:t> numeric </a:t>
            </a:r>
            <a:r>
              <a:rPr lang="en-US" sz="1600" dirty="0" err="1" smtClean="0">
                <a:latin typeface="Constantia" pitchFamily="18" charset="0"/>
              </a:rPr>
              <a:t>atau</a:t>
            </a:r>
            <a:r>
              <a:rPr lang="en-US" sz="1600" dirty="0" smtClean="0">
                <a:latin typeface="Constantia" pitchFamily="18" charset="0"/>
              </a:rPr>
              <a:t> </a:t>
            </a:r>
            <a:r>
              <a:rPr lang="en-US" sz="1600" dirty="0" err="1" smtClean="0">
                <a:latin typeface="Constantia" pitchFamily="18" charset="0"/>
              </a:rPr>
              <a:t>alfanumerik</a:t>
            </a:r>
            <a:r>
              <a:rPr lang="en-US" sz="1600" dirty="0" smtClean="0">
                <a:latin typeface="Constantia" pitchFamily="18" charset="0"/>
              </a:rPr>
              <a:t>, B00001 </a:t>
            </a:r>
            <a:r>
              <a:rPr lang="en-US" sz="1600" dirty="0" err="1" smtClean="0">
                <a:latin typeface="Constantia" pitchFamily="18" charset="0"/>
              </a:rPr>
              <a:t>atau</a:t>
            </a:r>
            <a:r>
              <a:rPr lang="en-US" sz="1600" dirty="0" smtClean="0">
                <a:latin typeface="Constantia" pitchFamily="18" charset="0"/>
              </a:rPr>
              <a:t> 00001. </a:t>
            </a:r>
            <a:r>
              <a:rPr lang="en-US" sz="1600" dirty="0" err="1" smtClean="0">
                <a:latin typeface="Constantia" pitchFamily="18" charset="0"/>
              </a:rPr>
              <a:t>Penulis</a:t>
            </a:r>
            <a:r>
              <a:rPr lang="en-US" sz="1600" dirty="0" smtClean="0">
                <a:latin typeface="Constantia" pitchFamily="18" charset="0"/>
              </a:rPr>
              <a:t> </a:t>
            </a:r>
            <a:r>
              <a:rPr lang="en-US" sz="1600" dirty="0" err="1" smtClean="0">
                <a:latin typeface="Constantia" pitchFamily="18" charset="0"/>
              </a:rPr>
              <a:t>menyarankan</a:t>
            </a:r>
            <a:r>
              <a:rPr lang="en-US" sz="1600" dirty="0" smtClean="0">
                <a:latin typeface="Constantia" pitchFamily="18" charset="0"/>
              </a:rPr>
              <a:t> agar </a:t>
            </a:r>
            <a:r>
              <a:rPr lang="en-US" sz="1600" dirty="0" err="1" smtClean="0">
                <a:latin typeface="Constantia" pitchFamily="18" charset="0"/>
              </a:rPr>
              <a:t>dalam</a:t>
            </a:r>
            <a:r>
              <a:rPr lang="en-US" sz="1600" dirty="0" smtClean="0">
                <a:latin typeface="Constantia" pitchFamily="18" charset="0"/>
              </a:rPr>
              <a:t> </a:t>
            </a:r>
            <a:r>
              <a:rPr lang="en-US" sz="1600" dirty="0" err="1" smtClean="0">
                <a:latin typeface="Constantia" pitchFamily="18" charset="0"/>
              </a:rPr>
              <a:t>pengisian</a:t>
            </a:r>
            <a:r>
              <a:rPr lang="en-US" sz="1600" dirty="0" smtClean="0">
                <a:latin typeface="Constantia" pitchFamily="18" charset="0"/>
              </a:rPr>
              <a:t> item code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memasukkan</a:t>
            </a:r>
            <a:r>
              <a:rPr lang="en-US" sz="1600" dirty="0" smtClean="0">
                <a:latin typeface="Constantia" pitchFamily="18" charset="0"/>
              </a:rPr>
              <a:t> </a:t>
            </a:r>
            <a:r>
              <a:rPr lang="en-US" sz="1600" dirty="0" err="1" smtClean="0">
                <a:latin typeface="Constantia" pitchFamily="18" charset="0"/>
              </a:rPr>
              <a:t>karakter</a:t>
            </a:r>
            <a:r>
              <a:rPr lang="en-US" sz="1600" dirty="0" smtClean="0">
                <a:latin typeface="Constantia" pitchFamily="18" charset="0"/>
              </a:rPr>
              <a:t> </a:t>
            </a:r>
            <a:r>
              <a:rPr lang="en-US" sz="1600" dirty="0" err="1" smtClean="0">
                <a:latin typeface="Constantia" pitchFamily="18" charset="0"/>
              </a:rPr>
              <a:t>aneh</a:t>
            </a:r>
            <a:r>
              <a:rPr lang="en-US" sz="1600" dirty="0" smtClean="0">
                <a:latin typeface="Constantia" pitchFamily="18" charset="0"/>
              </a:rPr>
              <a:t> </a:t>
            </a:r>
            <a:r>
              <a:rPr lang="en-US" sz="1600" dirty="0" err="1" smtClean="0">
                <a:latin typeface="Constantia" pitchFamily="18" charset="0"/>
              </a:rPr>
              <a:t>seperti</a:t>
            </a:r>
            <a:r>
              <a:rPr lang="en-US" sz="1600" dirty="0" smtClean="0">
                <a:latin typeface="Constantia" pitchFamily="18" charset="0"/>
              </a:rPr>
              <a:t> #Q(#*$(*$@()*$. </a:t>
            </a:r>
            <a:r>
              <a:rPr lang="en-US" sz="1600" dirty="0" err="1" smtClean="0">
                <a:latin typeface="Constantia" pitchFamily="18" charset="0"/>
              </a:rPr>
              <a:t>Selain</a:t>
            </a:r>
            <a:r>
              <a:rPr lang="en-US" sz="1600" dirty="0" smtClean="0">
                <a:latin typeface="Constantia" pitchFamily="18" charset="0"/>
              </a:rPr>
              <a:t> </a:t>
            </a:r>
            <a:r>
              <a:rPr lang="en-US" sz="1600" dirty="0" err="1" smtClean="0">
                <a:latin typeface="Constantia" pitchFamily="18" charset="0"/>
              </a:rPr>
              <a:t>itu</a:t>
            </a:r>
            <a:r>
              <a:rPr lang="en-US" sz="1600" dirty="0" smtClean="0">
                <a:latin typeface="Constantia" pitchFamily="18" charset="0"/>
              </a:rPr>
              <a:t> </a:t>
            </a:r>
            <a:r>
              <a:rPr lang="en-US" sz="1600" dirty="0" err="1" smtClean="0">
                <a:latin typeface="Constantia" pitchFamily="18" charset="0"/>
              </a:rPr>
              <a:t>penulis</a:t>
            </a:r>
            <a:r>
              <a:rPr lang="en-US" sz="1600" dirty="0" smtClean="0">
                <a:latin typeface="Constantia" pitchFamily="18" charset="0"/>
              </a:rPr>
              <a:t> </a:t>
            </a:r>
            <a:r>
              <a:rPr lang="en-US" sz="1600" dirty="0" err="1" smtClean="0">
                <a:latin typeface="Constantia" pitchFamily="18" charset="0"/>
              </a:rPr>
              <a:t>juga</a:t>
            </a:r>
            <a:r>
              <a:rPr lang="en-US" sz="1600" dirty="0" smtClean="0">
                <a:latin typeface="Constantia" pitchFamily="18" charset="0"/>
              </a:rPr>
              <a:t> </a:t>
            </a:r>
            <a:r>
              <a:rPr lang="en-US" sz="1600" dirty="0" err="1" smtClean="0">
                <a:latin typeface="Constantia" pitchFamily="18" charset="0"/>
              </a:rPr>
              <a:t>menyarankan</a:t>
            </a:r>
            <a:r>
              <a:rPr lang="en-US" sz="1600" dirty="0" smtClean="0">
                <a:latin typeface="Constantia" pitchFamily="18" charset="0"/>
              </a:rPr>
              <a:t> agar </a:t>
            </a:r>
            <a:r>
              <a:rPr lang="en-US" sz="1600" dirty="0" err="1" smtClean="0">
                <a:latin typeface="Constantia" pitchFamily="18" charset="0"/>
              </a:rPr>
              <a:t>dalam</a:t>
            </a:r>
            <a:r>
              <a:rPr lang="en-US" sz="1600" dirty="0" smtClean="0">
                <a:latin typeface="Constantia" pitchFamily="18" charset="0"/>
              </a:rPr>
              <a:t> </a:t>
            </a:r>
            <a:r>
              <a:rPr lang="en-US" sz="1600" dirty="0" err="1" smtClean="0">
                <a:latin typeface="Constantia" pitchFamily="18" charset="0"/>
              </a:rPr>
              <a:t>pengisian</a:t>
            </a:r>
            <a:r>
              <a:rPr lang="en-US" sz="1600" dirty="0" smtClean="0">
                <a:latin typeface="Constantia" pitchFamily="18" charset="0"/>
              </a:rPr>
              <a:t> item code </a:t>
            </a:r>
            <a:r>
              <a:rPr lang="en-US" sz="1600" dirty="0" err="1" smtClean="0">
                <a:latin typeface="Constantia" pitchFamily="18" charset="0"/>
              </a:rPr>
              <a:t>hendaknya</a:t>
            </a:r>
            <a:r>
              <a:rPr lang="en-US" sz="1600" dirty="0" smtClean="0">
                <a:latin typeface="Constantia" pitchFamily="18" charset="0"/>
              </a:rPr>
              <a:t> </a:t>
            </a:r>
            <a:r>
              <a:rPr lang="en-US" sz="1600" dirty="0" err="1" smtClean="0">
                <a:latin typeface="Constantia" pitchFamily="18" charset="0"/>
              </a:rPr>
              <a:t>dibuat</a:t>
            </a:r>
            <a:r>
              <a:rPr lang="en-US" sz="1600" dirty="0" smtClean="0">
                <a:latin typeface="Constantia" pitchFamily="18" charset="0"/>
              </a:rPr>
              <a:t> digit yang </a:t>
            </a:r>
            <a:r>
              <a:rPr lang="en-US" sz="1600" dirty="0" err="1" smtClean="0">
                <a:latin typeface="Constantia" pitchFamily="18" charset="0"/>
              </a:rPr>
              <a:t>seragam</a:t>
            </a:r>
            <a:r>
              <a:rPr lang="en-US" sz="1600" dirty="0" smtClean="0">
                <a:latin typeface="Constantia" pitchFamily="18" charset="0"/>
              </a:rPr>
              <a:t>, </a:t>
            </a:r>
            <a:r>
              <a:rPr lang="en-US" sz="1600" dirty="0" err="1" smtClean="0">
                <a:latin typeface="Constantia" pitchFamily="18" charset="0"/>
              </a:rPr>
              <a:t>misalnya</a:t>
            </a:r>
            <a:r>
              <a:rPr lang="en-US" sz="1600" dirty="0" smtClean="0">
                <a:latin typeface="Constantia" pitchFamily="18" charset="0"/>
              </a:rPr>
              <a:t> 6 </a:t>
            </a:r>
            <a:r>
              <a:rPr lang="en-US" sz="1600" dirty="0" err="1" smtClean="0">
                <a:latin typeface="Constantia" pitchFamily="18" charset="0"/>
              </a:rPr>
              <a:t>atau</a:t>
            </a:r>
            <a:r>
              <a:rPr lang="en-US" sz="1600" dirty="0" smtClean="0">
                <a:latin typeface="Constantia" pitchFamily="18" charset="0"/>
              </a:rPr>
              <a:t> 7 digit B00001 </a:t>
            </a:r>
            <a:r>
              <a:rPr lang="en-US" sz="1600" dirty="0" err="1" smtClean="0">
                <a:latin typeface="Constantia" pitchFamily="18" charset="0"/>
              </a:rPr>
              <a:t>dan</a:t>
            </a:r>
            <a:r>
              <a:rPr lang="en-US" sz="1600" dirty="0" smtClean="0">
                <a:latin typeface="Constantia" pitchFamily="18" charset="0"/>
              </a:rPr>
              <a:t> </a:t>
            </a:r>
            <a:r>
              <a:rPr lang="en-US" sz="1600" dirty="0" err="1" smtClean="0">
                <a:latin typeface="Constantia" pitchFamily="18" charset="0"/>
              </a:rPr>
              <a:t>tidak</a:t>
            </a:r>
            <a:r>
              <a:rPr lang="en-US" sz="1600" dirty="0" smtClean="0">
                <a:latin typeface="Constantia" pitchFamily="18" charset="0"/>
              </a:rPr>
              <a:t> </a:t>
            </a:r>
            <a:r>
              <a:rPr lang="en-US" sz="1600" dirty="0" err="1" smtClean="0">
                <a:latin typeface="Constantia" pitchFamily="18" charset="0"/>
              </a:rPr>
              <a:t>memasukkan</a:t>
            </a:r>
            <a:r>
              <a:rPr lang="en-US" sz="1600" dirty="0" smtClean="0">
                <a:latin typeface="Constantia" pitchFamily="18" charset="0"/>
              </a:rPr>
              <a:t> </a:t>
            </a:r>
            <a:r>
              <a:rPr lang="en-US" sz="1600" dirty="0" err="1" smtClean="0">
                <a:latin typeface="Constantia" pitchFamily="18" charset="0"/>
              </a:rPr>
              <a:t>karakter</a:t>
            </a:r>
            <a:r>
              <a:rPr lang="en-US" sz="1600" dirty="0" smtClean="0">
                <a:latin typeface="Constantia" pitchFamily="18" charset="0"/>
              </a:rPr>
              <a:t> </a:t>
            </a:r>
            <a:r>
              <a:rPr lang="en-US" sz="1600" dirty="0" err="1" smtClean="0">
                <a:latin typeface="Constantia" pitchFamily="18" charset="0"/>
              </a:rPr>
              <a:t>spasi</a:t>
            </a:r>
            <a:r>
              <a:rPr lang="en-US" sz="1600" dirty="0" smtClean="0">
                <a:latin typeface="Constantia" pitchFamily="18" charset="0"/>
              </a:rPr>
              <a:t> </a:t>
            </a:r>
            <a:r>
              <a:rPr lang="en-US" sz="1600" dirty="0" err="1" smtClean="0">
                <a:latin typeface="Constantia" pitchFamily="18" charset="0"/>
              </a:rPr>
              <a:t>misalnya</a:t>
            </a:r>
            <a:r>
              <a:rPr lang="en-US" sz="1600" dirty="0" smtClean="0">
                <a:latin typeface="Constantia" pitchFamily="18" charset="0"/>
              </a:rPr>
              <a:t> B 0001. Hal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dilakukan</a:t>
            </a:r>
            <a:r>
              <a:rPr lang="en-US" sz="1600" dirty="0" smtClean="0">
                <a:latin typeface="Constantia" pitchFamily="18" charset="0"/>
              </a:rPr>
              <a:t> </a:t>
            </a:r>
            <a:r>
              <a:rPr lang="en-US" sz="1600" dirty="0" err="1" smtClean="0">
                <a:latin typeface="Constantia" pitchFamily="18" charset="0"/>
              </a:rPr>
              <a:t>untuk</a:t>
            </a:r>
            <a:r>
              <a:rPr lang="en-US" sz="1600" dirty="0" smtClean="0">
                <a:latin typeface="Constantia" pitchFamily="18" charset="0"/>
              </a:rPr>
              <a:t> </a:t>
            </a:r>
            <a:r>
              <a:rPr lang="en-US" sz="1600" dirty="0" err="1" smtClean="0">
                <a:latin typeface="Constantia" pitchFamily="18" charset="0"/>
              </a:rPr>
              <a:t>memudahkan</a:t>
            </a:r>
            <a:r>
              <a:rPr lang="en-US" sz="1600" dirty="0" smtClean="0">
                <a:latin typeface="Constantia" pitchFamily="18" charset="0"/>
              </a:rPr>
              <a:t> </a:t>
            </a:r>
            <a:r>
              <a:rPr lang="en-US" sz="1600" dirty="0" err="1" smtClean="0">
                <a:latin typeface="Constantia" pitchFamily="18" charset="0"/>
              </a:rPr>
              <a:t>kita</a:t>
            </a:r>
            <a:r>
              <a:rPr lang="en-US" sz="1600" dirty="0" smtClean="0">
                <a:latin typeface="Constantia" pitchFamily="18" charset="0"/>
              </a:rPr>
              <a:t> </a:t>
            </a:r>
            <a:r>
              <a:rPr lang="en-US" sz="1600" dirty="0" err="1" smtClean="0">
                <a:latin typeface="Constantia" pitchFamily="18" charset="0"/>
              </a:rPr>
              <a:t>melakukan</a:t>
            </a:r>
            <a:r>
              <a:rPr lang="en-US" sz="1600" dirty="0" smtClean="0">
                <a:latin typeface="Constantia" pitchFamily="18" charset="0"/>
              </a:rPr>
              <a:t> </a:t>
            </a:r>
            <a:r>
              <a:rPr lang="en-US" sz="1600" dirty="0" err="1" smtClean="0">
                <a:latin typeface="Constantia" pitchFamily="18" charset="0"/>
              </a:rPr>
              <a:t>pencarian</a:t>
            </a:r>
            <a:r>
              <a:rPr lang="en-US" sz="1600" dirty="0" smtClean="0">
                <a:latin typeface="Constantia" pitchFamily="18" charset="0"/>
              </a:rPr>
              <a:t> </a:t>
            </a:r>
            <a:r>
              <a:rPr lang="en-US" sz="1600" dirty="0" err="1" smtClean="0">
                <a:latin typeface="Constantia" pitchFamily="18" charset="0"/>
              </a:rPr>
              <a:t>kembali</a:t>
            </a:r>
            <a:r>
              <a:rPr lang="en-US" sz="1600" dirty="0" smtClean="0">
                <a:latin typeface="Constantia" pitchFamily="18" charset="0"/>
              </a:rPr>
              <a:t> </a:t>
            </a:r>
            <a:r>
              <a:rPr lang="en-US" sz="1600" dirty="0" err="1" smtClean="0">
                <a:latin typeface="Constantia" pitchFamily="18" charset="0"/>
              </a:rPr>
              <a:t>koleksi</a:t>
            </a:r>
            <a:r>
              <a:rPr lang="en-US" sz="1600" dirty="0" smtClean="0">
                <a:latin typeface="Constantia" pitchFamily="18" charset="0"/>
              </a:rPr>
              <a:t> </a:t>
            </a:r>
            <a:r>
              <a:rPr lang="en-US" sz="1600" dirty="0" err="1" smtClean="0">
                <a:latin typeface="Constantia" pitchFamily="18" charset="0"/>
              </a:rPr>
              <a:t>berdasarkan</a:t>
            </a:r>
            <a:r>
              <a:rPr lang="en-US" sz="1600" dirty="0" smtClean="0">
                <a:latin typeface="Constantia" pitchFamily="18" charset="0"/>
              </a:rPr>
              <a:t> item code / </a:t>
            </a:r>
            <a:r>
              <a:rPr lang="en-US" sz="1600" dirty="0" err="1" smtClean="0">
                <a:latin typeface="Constantia" pitchFamily="18" charset="0"/>
              </a:rPr>
              <a:t>nomor</a:t>
            </a:r>
            <a:r>
              <a:rPr lang="en-US" sz="1600" dirty="0" smtClean="0">
                <a:latin typeface="Constantia" pitchFamily="18" charset="0"/>
              </a:rPr>
              <a:t> barcode</a:t>
            </a:r>
            <a:r>
              <a:rPr lang="en-US" dirty="0" smtClean="0">
                <a:latin typeface="Constantia" pitchFamily="18" charset="0"/>
              </a:rPr>
              <a:t>.</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772400" cy="4247317"/>
          </a:xfrm>
          <a:prstGeom prst="rect">
            <a:avLst/>
          </a:prstGeom>
        </p:spPr>
        <p:txBody>
          <a:bodyPr wrap="square">
            <a:spAutoFit/>
          </a:bodyPr>
          <a:lstStyle/>
          <a:p>
            <a:pPr marL="225425" indent="-225425"/>
            <a:r>
              <a:rPr lang="en-US" dirty="0" smtClean="0">
                <a:latin typeface="Constantia" pitchFamily="18" charset="0"/>
              </a:rPr>
              <a:t>6. Call Number,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terisi</a:t>
            </a:r>
            <a:r>
              <a:rPr lang="en-US" dirty="0" smtClean="0">
                <a:latin typeface="Constantia" pitchFamily="18" charset="0"/>
              </a:rPr>
              <a:t> </a:t>
            </a:r>
            <a:r>
              <a:rPr lang="en-US" dirty="0" err="1" smtClean="0">
                <a:latin typeface="Constantia" pitchFamily="18" charset="0"/>
              </a:rPr>
              <a:t>secara</a:t>
            </a:r>
            <a:r>
              <a:rPr lang="en-US" dirty="0" smtClean="0">
                <a:latin typeface="Constantia" pitchFamily="18" charset="0"/>
              </a:rPr>
              <a:t> </a:t>
            </a:r>
            <a:r>
              <a:rPr lang="en-US" dirty="0" err="1" smtClean="0">
                <a:latin typeface="Constantia" pitchFamily="18" charset="0"/>
              </a:rPr>
              <a:t>otomatis</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telah</a:t>
            </a:r>
            <a:r>
              <a:rPr lang="en-US" dirty="0" smtClean="0">
                <a:latin typeface="Constantia" pitchFamily="18" charset="0"/>
              </a:rPr>
              <a:t> </a:t>
            </a:r>
            <a:r>
              <a:rPr lang="en-US" dirty="0" err="1" smtClean="0">
                <a:latin typeface="Constantia" pitchFamily="18" charset="0"/>
              </a:rPr>
              <a:t>mengis</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Call Number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Bibliogra</a:t>
            </a:r>
          </a:p>
          <a:p>
            <a:pPr marL="225425" indent="-225425"/>
            <a:r>
              <a:rPr lang="en-US" dirty="0" smtClean="0">
                <a:latin typeface="Constantia" pitchFamily="18" charset="0"/>
              </a:rPr>
              <a:t>7. </a:t>
            </a:r>
            <a:r>
              <a:rPr lang="en-US" dirty="0" err="1" smtClean="0">
                <a:latin typeface="Constantia" pitchFamily="18" charset="0"/>
              </a:rPr>
              <a:t>Invetory</a:t>
            </a:r>
            <a:r>
              <a:rPr lang="en-US" dirty="0" smtClean="0">
                <a:latin typeface="Constantia" pitchFamily="18" charset="0"/>
              </a:rPr>
              <a:t> Code, </a:t>
            </a:r>
            <a:r>
              <a:rPr lang="en-US" dirty="0" err="1" smtClean="0">
                <a:latin typeface="Constantia" pitchFamily="18" charset="0"/>
              </a:rPr>
              <a:t>Biasanya</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beberapa</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memberikan</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a:t>
            </a:r>
            <a:r>
              <a:rPr lang="en-US" dirty="0" err="1" smtClean="0">
                <a:latin typeface="Constantia" pitchFamily="18" charset="0"/>
              </a:rPr>
              <a:t>inventaris</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setiap</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diperlukan</a:t>
            </a:r>
            <a:r>
              <a:rPr lang="en-US" dirty="0" smtClean="0">
                <a:latin typeface="Constantia" pitchFamily="18" charset="0"/>
              </a:rPr>
              <a:t> </a:t>
            </a:r>
            <a:r>
              <a:rPr lang="en-US" dirty="0" err="1" smtClean="0">
                <a:latin typeface="Constantia" pitchFamily="18" charset="0"/>
              </a:rPr>
              <a:t>aplikasi</a:t>
            </a:r>
            <a:r>
              <a:rPr lang="en-US" dirty="0" smtClean="0">
                <a:latin typeface="Constantia" pitchFamily="18" charset="0"/>
              </a:rPr>
              <a:t> </a:t>
            </a:r>
            <a:r>
              <a:rPr lang="en-US" dirty="0" err="1" smtClean="0">
                <a:latin typeface="Constantia" pitchFamily="18" charset="0"/>
              </a:rPr>
              <a:t>SLiMS</a:t>
            </a:r>
            <a:r>
              <a:rPr lang="en-US" dirty="0" smtClean="0">
                <a:latin typeface="Constantia" pitchFamily="18" charset="0"/>
              </a:rPr>
              <a:t> </a:t>
            </a:r>
            <a:r>
              <a:rPr lang="en-US" dirty="0" err="1" smtClean="0">
                <a:latin typeface="Constantia" pitchFamily="18" charset="0"/>
              </a:rPr>
              <a:t>menyediakan</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isian</a:t>
            </a:r>
            <a:r>
              <a:rPr lang="en-US" dirty="0" smtClean="0">
                <a:latin typeface="Constantia" pitchFamily="18" charset="0"/>
              </a:rPr>
              <a:t> </a:t>
            </a:r>
            <a:r>
              <a:rPr lang="en-US" dirty="0" err="1" smtClean="0">
                <a:latin typeface="Constantia" pitchFamily="18" charset="0"/>
              </a:rPr>
              <a:t>pencatatan</a:t>
            </a:r>
            <a:r>
              <a:rPr lang="en-US" dirty="0" smtClean="0">
                <a:latin typeface="Constantia" pitchFamily="18" charset="0"/>
              </a:rPr>
              <a:t> </a:t>
            </a:r>
            <a:r>
              <a:rPr lang="en-US" dirty="0" err="1" smtClean="0">
                <a:latin typeface="Constantia" pitchFamily="18" charset="0"/>
              </a:rPr>
              <a:t>kode</a:t>
            </a:r>
            <a:r>
              <a:rPr lang="en-US" dirty="0" smtClean="0">
                <a:latin typeface="Constantia" pitchFamily="18" charset="0"/>
              </a:rPr>
              <a:t> </a:t>
            </a:r>
            <a:r>
              <a:rPr lang="en-US" dirty="0" err="1" smtClean="0">
                <a:latin typeface="Constantia" pitchFamily="18" charset="0"/>
              </a:rPr>
              <a:t>Inventaris</a:t>
            </a:r>
            <a:r>
              <a:rPr lang="en-US" dirty="0" smtClean="0">
                <a:latin typeface="Constantia" pitchFamily="18" charset="0"/>
              </a:rPr>
              <a:t>.</a:t>
            </a:r>
          </a:p>
          <a:p>
            <a:pPr marL="225425" indent="-225425"/>
            <a:r>
              <a:rPr lang="en-US" dirty="0" smtClean="0">
                <a:latin typeface="Constantia" pitchFamily="18" charset="0"/>
              </a:rPr>
              <a:t>8. Location, </a:t>
            </a:r>
            <a:r>
              <a:rPr lang="en-US" dirty="0" err="1" smtClean="0">
                <a:latin typeface="Constantia" pitchFamily="18" charset="0"/>
              </a:rPr>
              <a:t>Lokasi</a:t>
            </a:r>
            <a:r>
              <a:rPr lang="en-US" dirty="0" smtClean="0">
                <a:latin typeface="Constantia" pitchFamily="18" charset="0"/>
              </a:rPr>
              <a:t> </a:t>
            </a:r>
            <a:r>
              <a:rPr lang="en-US" dirty="0" err="1" smtClean="0">
                <a:latin typeface="Constantia" pitchFamily="18" charset="0"/>
              </a:rPr>
              <a:t>dimana</a:t>
            </a:r>
            <a:r>
              <a:rPr lang="en-US" dirty="0" smtClean="0">
                <a:latin typeface="Constantia" pitchFamily="18" charset="0"/>
              </a:rPr>
              <a:t> </a:t>
            </a:r>
            <a:r>
              <a:rPr lang="en-US" dirty="0" err="1" smtClean="0">
                <a:latin typeface="Constantia" pitchFamily="18" charset="0"/>
              </a:rPr>
              <a:t>suatu</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disimpan</a:t>
            </a:r>
            <a:r>
              <a:rPr lang="en-US" dirty="0" smtClean="0">
                <a:latin typeface="Constantia" pitchFamily="18" charset="0"/>
              </a:rPr>
              <a:t>. </a:t>
            </a:r>
            <a:r>
              <a:rPr lang="en-US" dirty="0" err="1" smtClean="0">
                <a:latin typeface="Constantia" pitchFamily="18" charset="0"/>
              </a:rPr>
              <a:t>Kadang</a:t>
            </a:r>
            <a:r>
              <a:rPr lang="en-US" dirty="0" smtClean="0">
                <a:latin typeface="Constantia" pitchFamily="18" charset="0"/>
              </a:rPr>
              <a:t> </a:t>
            </a:r>
            <a:r>
              <a:rPr lang="en-US" dirty="0" err="1" smtClean="0">
                <a:latin typeface="Constantia" pitchFamily="18" charset="0"/>
              </a:rPr>
              <a:t>kala</a:t>
            </a:r>
            <a:r>
              <a:rPr lang="en-US" dirty="0" smtClean="0">
                <a:latin typeface="Constantia" pitchFamily="18" charset="0"/>
              </a:rPr>
              <a:t>, </a:t>
            </a:r>
            <a:r>
              <a:rPr lang="en-US" dirty="0" err="1" smtClean="0">
                <a:latin typeface="Constantia" pitchFamily="18" charset="0"/>
              </a:rPr>
              <a:t>ada</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yang </a:t>
            </a:r>
            <a:r>
              <a:rPr lang="en-US" dirty="0" err="1" smtClean="0">
                <a:latin typeface="Constantia" pitchFamily="18" charset="0"/>
              </a:rPr>
              <a:t>membagi</a:t>
            </a:r>
            <a:r>
              <a:rPr lang="en-US" dirty="0" smtClean="0">
                <a:latin typeface="Constantia" pitchFamily="18" charset="0"/>
              </a:rPr>
              <a:t> </a:t>
            </a:r>
            <a:r>
              <a:rPr lang="en-US" dirty="0" err="1" smtClean="0">
                <a:latin typeface="Constantia" pitchFamily="18" charset="0"/>
              </a:rPr>
              <a:t>letak</a:t>
            </a:r>
            <a:r>
              <a:rPr lang="en-US" dirty="0" smtClean="0">
                <a:latin typeface="Constantia" pitchFamily="18" charset="0"/>
              </a:rPr>
              <a:t> </a:t>
            </a:r>
            <a:r>
              <a:rPr lang="en-US" dirty="0" err="1" smtClean="0">
                <a:latin typeface="Constantia" pitchFamily="18" charset="0"/>
              </a:rPr>
              <a:t>georas</a:t>
            </a:r>
            <a:r>
              <a:rPr lang="en-US" dirty="0" smtClean="0">
                <a:latin typeface="Constantia" pitchFamily="18" charset="0"/>
              </a:rPr>
              <a:t> </a:t>
            </a:r>
            <a:r>
              <a:rPr lang="en-US" dirty="0" err="1" smtClean="0">
                <a:latin typeface="Constantia" pitchFamily="18" charset="0"/>
              </a:rPr>
              <a:t>perpustakaannya</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perguruan</a:t>
            </a:r>
            <a:r>
              <a:rPr lang="en-US" dirty="0" smtClean="0">
                <a:latin typeface="Constantia" pitchFamily="18" charset="0"/>
              </a:rPr>
              <a:t> </a:t>
            </a:r>
            <a:r>
              <a:rPr lang="en-US" dirty="0" err="1" smtClean="0">
                <a:latin typeface="Constantia" pitchFamily="18" charset="0"/>
              </a:rPr>
              <a:t>tinggi</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mengenal</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fakultas</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jurusan</a:t>
            </a:r>
            <a:r>
              <a:rPr lang="en-US" dirty="0" smtClean="0">
                <a:latin typeface="Constantia" pitchFamily="18" charset="0"/>
              </a:rPr>
              <a:t>, </a:t>
            </a:r>
            <a:r>
              <a:rPr lang="en-US" dirty="0" err="1" smtClean="0">
                <a:latin typeface="Constantia" pitchFamily="18" charset="0"/>
              </a:rPr>
              <a:t>atau</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universitas</a:t>
            </a:r>
            <a:r>
              <a:rPr lang="en-US" dirty="0" smtClean="0">
                <a:latin typeface="Constantia" pitchFamily="18" charset="0"/>
              </a:rPr>
              <a:t> yang </a:t>
            </a:r>
            <a:r>
              <a:rPr lang="en-US" dirty="0" err="1" smtClean="0">
                <a:latin typeface="Constantia" pitchFamily="18" charset="0"/>
              </a:rPr>
              <a:t>secara</a:t>
            </a:r>
            <a:r>
              <a:rPr lang="en-US" dirty="0" smtClean="0">
                <a:latin typeface="Constantia" pitchFamily="18" charset="0"/>
              </a:rPr>
              <a:t> </a:t>
            </a:r>
            <a:r>
              <a:rPr lang="en-US" dirty="0" err="1" smtClean="0">
                <a:latin typeface="Constantia" pitchFamily="18" charset="0"/>
              </a:rPr>
              <a:t>geografis</a:t>
            </a:r>
            <a:r>
              <a:rPr lang="en-US" dirty="0">
                <a:latin typeface="Constantia" pitchFamily="18" charset="0"/>
              </a:rPr>
              <a:t> </a:t>
            </a:r>
            <a:r>
              <a:rPr lang="en-US" dirty="0" err="1" smtClean="0">
                <a:latin typeface="Constantia" pitchFamily="18" charset="0"/>
              </a:rPr>
              <a:t>letaknya</a:t>
            </a:r>
            <a:r>
              <a:rPr lang="en-US" dirty="0" smtClean="0">
                <a:latin typeface="Constantia" pitchFamily="18" charset="0"/>
              </a:rPr>
              <a:t> </a:t>
            </a:r>
            <a:r>
              <a:rPr lang="en-US" dirty="0" err="1" smtClean="0">
                <a:latin typeface="Constantia" pitchFamily="18" charset="0"/>
              </a:rPr>
              <a:t>berjauhan</a:t>
            </a:r>
            <a:r>
              <a:rPr lang="en-US" dirty="0" smtClean="0">
                <a:latin typeface="Constantia" pitchFamily="18" charset="0"/>
              </a:rPr>
              <a:t>. Kita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mendenisikan</a:t>
            </a:r>
            <a:r>
              <a:rPr lang="en-US" dirty="0" smtClean="0">
                <a:latin typeface="Constantia" pitchFamily="18" charset="0"/>
              </a:rPr>
              <a:t> </a:t>
            </a:r>
            <a:r>
              <a:rPr lang="en-US" dirty="0" err="1" smtClean="0">
                <a:latin typeface="Constantia" pitchFamily="18" charset="0"/>
              </a:rPr>
              <a:t>lokasi</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Master le, </a:t>
            </a:r>
            <a:r>
              <a:rPr lang="en-US" dirty="0" err="1" smtClean="0">
                <a:latin typeface="Constantia" pitchFamily="18" charset="0"/>
              </a:rPr>
              <a:t>lalu</a:t>
            </a:r>
            <a:r>
              <a:rPr lang="en-US" dirty="0" smtClean="0">
                <a:latin typeface="Constantia" pitchFamily="18" charset="0"/>
              </a:rPr>
              <a:t> </a:t>
            </a:r>
            <a:r>
              <a:rPr lang="en-US" dirty="0" err="1" smtClean="0">
                <a:latin typeface="Constantia" pitchFamily="18" charset="0"/>
              </a:rPr>
              <a:t>pilih</a:t>
            </a:r>
            <a:r>
              <a:rPr lang="en-US" dirty="0" smtClean="0">
                <a:latin typeface="Constantia" pitchFamily="18" charset="0"/>
              </a:rPr>
              <a:t> Location</a:t>
            </a:r>
          </a:p>
          <a:p>
            <a:pPr marL="225425" indent="-225425"/>
            <a:r>
              <a:rPr lang="en-US" dirty="0" smtClean="0">
                <a:latin typeface="Constantia" pitchFamily="18" charset="0"/>
              </a:rPr>
              <a:t>9. Shelf Location, </a:t>
            </a:r>
            <a:r>
              <a:rPr lang="en-US" dirty="0" err="1" smtClean="0">
                <a:latin typeface="Constantia" pitchFamily="18" charset="0"/>
              </a:rPr>
              <a:t>lokasi</a:t>
            </a:r>
            <a:r>
              <a:rPr lang="en-US" dirty="0" smtClean="0">
                <a:latin typeface="Constantia" pitchFamily="18" charset="0"/>
              </a:rPr>
              <a:t> </a:t>
            </a:r>
            <a:r>
              <a:rPr lang="en-US" dirty="0" err="1" smtClean="0">
                <a:latin typeface="Constantia" pitchFamily="18" charset="0"/>
              </a:rPr>
              <a:t>rak</a:t>
            </a:r>
            <a:r>
              <a:rPr lang="en-US" dirty="0" smtClean="0">
                <a:latin typeface="Constantia" pitchFamily="18" charset="0"/>
              </a:rPr>
              <a:t> </a:t>
            </a:r>
            <a:r>
              <a:rPr lang="en-US" dirty="0" err="1" smtClean="0">
                <a:latin typeface="Constantia" pitchFamily="18" charset="0"/>
              </a:rPr>
              <a:t>penyimpanan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Ada</a:t>
            </a:r>
            <a:r>
              <a:rPr lang="en-US" dirty="0" smtClean="0">
                <a:latin typeface="Constantia" pitchFamily="18" charset="0"/>
              </a:rPr>
              <a:t> </a:t>
            </a:r>
            <a:r>
              <a:rPr lang="en-US" dirty="0" err="1" smtClean="0">
                <a:latin typeface="Constantia" pitchFamily="18" charset="0"/>
              </a:rPr>
              <a:t>kalanya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informasi</a:t>
            </a:r>
            <a:r>
              <a:rPr lang="en-US" dirty="0" smtClean="0">
                <a:latin typeface="Constantia" pitchFamily="18" charset="0"/>
              </a:rPr>
              <a:t> </a:t>
            </a:r>
            <a:r>
              <a:rPr lang="en-US" dirty="0" err="1" smtClean="0">
                <a:latin typeface="Constantia" pitchFamily="18" charset="0"/>
              </a:rPr>
              <a:t>keberadaan</a:t>
            </a:r>
            <a:r>
              <a:rPr lang="en-US" dirty="0" smtClean="0">
                <a:latin typeface="Constantia" pitchFamily="18" charset="0"/>
              </a:rPr>
              <a:t> </a:t>
            </a:r>
            <a:r>
              <a:rPr lang="en-US" dirty="0" err="1" smtClean="0">
                <a:latin typeface="Constantia" pitchFamily="18" charset="0"/>
              </a:rPr>
              <a:t>suatu</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berdasarkan</a:t>
            </a:r>
            <a:r>
              <a:rPr lang="en-US" dirty="0" smtClean="0">
                <a:latin typeface="Constantia" pitchFamily="18" charset="0"/>
              </a:rPr>
              <a:t> </a:t>
            </a:r>
            <a:r>
              <a:rPr lang="en-US" dirty="0" err="1" smtClean="0">
                <a:latin typeface="Constantia" pitchFamily="18" charset="0"/>
              </a:rPr>
              <a:t>lokasi</a:t>
            </a:r>
            <a:r>
              <a:rPr lang="en-US" dirty="0" smtClean="0">
                <a:latin typeface="Constantia" pitchFamily="18" charset="0"/>
              </a:rPr>
              <a:t> </a:t>
            </a:r>
            <a:r>
              <a:rPr lang="en-US" dirty="0" err="1" smtClean="0">
                <a:latin typeface="Constantia" pitchFamily="18" charset="0"/>
              </a:rPr>
              <a:t>rak</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a:t>
            </a:r>
            <a:r>
              <a:rPr lang="en-US" dirty="0" err="1" smtClean="0">
                <a:latin typeface="Constantia" pitchFamily="18" charset="0"/>
              </a:rPr>
              <a:t>rak</a:t>
            </a:r>
            <a:r>
              <a:rPr lang="en-US" dirty="0" smtClean="0">
                <a:latin typeface="Constantia" pitchFamily="18" charset="0"/>
              </a:rPr>
              <a:t> 100, </a:t>
            </a:r>
            <a:r>
              <a:rPr lang="en-US" dirty="0" err="1" smtClean="0">
                <a:latin typeface="Constantia" pitchFamily="18" charset="0"/>
              </a:rPr>
              <a:t>rak</a:t>
            </a:r>
            <a:r>
              <a:rPr lang="en-US" dirty="0" smtClean="0">
                <a:latin typeface="Constantia" pitchFamily="18" charset="0"/>
              </a:rPr>
              <a:t> 200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seterusnya</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diperlukan</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mengisi</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sesuai</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letak</a:t>
            </a:r>
            <a:r>
              <a:rPr lang="en-US" dirty="0" smtClean="0">
                <a:latin typeface="Constantia" pitchFamily="18" charset="0"/>
              </a:rPr>
              <a:t> </a:t>
            </a:r>
            <a:r>
              <a:rPr lang="en-US" dirty="0" err="1" smtClean="0">
                <a:latin typeface="Constantia" pitchFamily="18" charset="0"/>
              </a:rPr>
              <a:t>lokasi</a:t>
            </a:r>
            <a:r>
              <a:rPr lang="en-US" dirty="0" smtClean="0">
                <a:latin typeface="Constantia" pitchFamily="18" charset="0"/>
              </a:rPr>
              <a:t> </a:t>
            </a:r>
            <a:r>
              <a:rPr lang="en-US" dirty="0" err="1" smtClean="0">
                <a:latin typeface="Constantia" pitchFamily="18" charset="0"/>
              </a:rPr>
              <a:t>rak</a:t>
            </a:r>
            <a:r>
              <a:rPr lang="en-US" dirty="0" smtClean="0">
                <a:latin typeface="Constantia" pitchFamily="18" charset="0"/>
              </a:rPr>
              <a:t> </a:t>
            </a:r>
            <a:r>
              <a:rPr lang="en-US" dirty="0" err="1" smtClean="0">
                <a:latin typeface="Constantia" pitchFamily="18" charset="0"/>
              </a:rPr>
              <a:t>di</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001000" cy="4801314"/>
          </a:xfrm>
          <a:prstGeom prst="rect">
            <a:avLst/>
          </a:prstGeom>
        </p:spPr>
        <p:txBody>
          <a:bodyPr wrap="square">
            <a:spAutoFit/>
          </a:bodyPr>
          <a:lstStyle/>
          <a:p>
            <a:pPr marL="404813" indent="-404813"/>
            <a:r>
              <a:rPr lang="en-US" dirty="0" smtClean="0">
                <a:latin typeface="Constantia" pitchFamily="18" charset="0"/>
              </a:rPr>
              <a:t>10. Collection Type, </a:t>
            </a:r>
            <a:r>
              <a:rPr lang="en-US" dirty="0" err="1" smtClean="0">
                <a:latin typeface="Constantia" pitchFamily="18" charset="0"/>
              </a:rPr>
              <a:t>Sebagaimana</a:t>
            </a:r>
            <a:r>
              <a:rPr lang="en-US" dirty="0" smtClean="0">
                <a:latin typeface="Constantia" pitchFamily="18" charset="0"/>
              </a:rPr>
              <a:t> </a:t>
            </a:r>
            <a:r>
              <a:rPr lang="en-US" dirty="0" err="1" smtClean="0">
                <a:latin typeface="Constantia" pitchFamily="18" charset="0"/>
              </a:rPr>
              <a:t>sudah</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pahami</a:t>
            </a:r>
            <a:r>
              <a:rPr lang="en-US" dirty="0" smtClean="0">
                <a:latin typeface="Constantia" pitchFamily="18" charset="0"/>
              </a:rPr>
              <a:t> </a:t>
            </a:r>
            <a:r>
              <a:rPr lang="en-US" dirty="0" err="1" smtClean="0">
                <a:latin typeface="Constantia" pitchFamily="18" charset="0"/>
              </a:rPr>
              <a:t>sebelumnya</a:t>
            </a:r>
            <a:r>
              <a:rPr lang="en-US" dirty="0" smtClean="0">
                <a:latin typeface="Constantia" pitchFamily="18" charset="0"/>
              </a:rPr>
              <a:t>, </a:t>
            </a:r>
            <a:r>
              <a:rPr lang="en-US" dirty="0" err="1" smtClean="0">
                <a:latin typeface="Constantia" pitchFamily="18" charset="0"/>
              </a:rPr>
              <a:t>tipe</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wajib</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denisikan</a:t>
            </a:r>
            <a:r>
              <a:rPr lang="en-US" dirty="0" smtClean="0">
                <a:latin typeface="Constantia" pitchFamily="18" charset="0"/>
              </a:rPr>
              <a:t>, </a:t>
            </a:r>
            <a:r>
              <a:rPr lang="en-US" dirty="0" err="1" smtClean="0">
                <a:latin typeface="Constantia" pitchFamily="18" charset="0"/>
              </a:rPr>
              <a:t>dikarenakan</a:t>
            </a:r>
            <a:r>
              <a:rPr lang="en-US" dirty="0" smtClean="0">
                <a:latin typeface="Constantia" pitchFamily="18" charset="0"/>
              </a:rPr>
              <a:t> </a:t>
            </a:r>
            <a:r>
              <a:rPr lang="en-US" dirty="0" err="1" smtClean="0">
                <a:latin typeface="Constantia" pitchFamily="18" charset="0"/>
              </a:rPr>
              <a:t>tipe</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berhubungan</a:t>
            </a:r>
            <a:r>
              <a:rPr lang="en-US" dirty="0" smtClean="0">
                <a:latin typeface="Constantia" pitchFamily="18" charset="0"/>
              </a:rPr>
              <a:t> </a:t>
            </a:r>
            <a:r>
              <a:rPr lang="en-US" dirty="0" err="1" smtClean="0">
                <a:latin typeface="Constantia" pitchFamily="18" charset="0"/>
              </a:rPr>
              <a:t>langsung</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tata</a:t>
            </a:r>
            <a:r>
              <a:rPr lang="en-US" dirty="0" smtClean="0">
                <a:latin typeface="Constantia" pitchFamily="18" charset="0"/>
              </a:rPr>
              <a:t> </a:t>
            </a:r>
            <a:r>
              <a:rPr lang="en-US" dirty="0" err="1" smtClean="0">
                <a:latin typeface="Constantia" pitchFamily="18" charset="0"/>
              </a:rPr>
              <a:t>aturan</a:t>
            </a:r>
            <a:r>
              <a:rPr lang="en-US" dirty="0" smtClean="0">
                <a:latin typeface="Constantia" pitchFamily="18" charset="0"/>
              </a:rPr>
              <a:t> </a:t>
            </a:r>
            <a:r>
              <a:rPr lang="en-US" dirty="0" err="1" smtClean="0">
                <a:latin typeface="Constantia" pitchFamily="18" charset="0"/>
              </a:rPr>
              <a:t>peminjaman</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buat</a:t>
            </a:r>
            <a:r>
              <a:rPr lang="en-US" dirty="0" smtClean="0">
                <a:latin typeface="Constantia" pitchFamily="18" charset="0"/>
              </a:rPr>
              <a:t> </a:t>
            </a:r>
            <a:r>
              <a:rPr lang="en-US" dirty="0" err="1" smtClean="0">
                <a:latin typeface="Constantia" pitchFamily="18" charset="0"/>
              </a:rPr>
              <a:t>sebelumnya</a:t>
            </a:r>
            <a:r>
              <a:rPr lang="en-US" dirty="0" smtClean="0">
                <a:latin typeface="Constantia" pitchFamily="18" charset="0"/>
              </a:rPr>
              <a:t>. </a:t>
            </a:r>
            <a:r>
              <a:rPr lang="en-US" dirty="0" err="1" smtClean="0">
                <a:latin typeface="Constantia" pitchFamily="18" charset="0"/>
              </a:rPr>
              <a:t>Tentukan</a:t>
            </a:r>
            <a:r>
              <a:rPr lang="en-US" dirty="0" smtClean="0">
                <a:latin typeface="Constantia" pitchFamily="18" charset="0"/>
              </a:rPr>
              <a:t> </a:t>
            </a:r>
            <a:r>
              <a:rPr lang="en-US" dirty="0" err="1" smtClean="0">
                <a:latin typeface="Constantia" pitchFamily="18" charset="0"/>
              </a:rPr>
              <a:t>tipe</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cara</a:t>
            </a:r>
            <a:r>
              <a:rPr lang="en-US" dirty="0" smtClean="0">
                <a:latin typeface="Constantia" pitchFamily="18" charset="0"/>
              </a:rPr>
              <a:t> </a:t>
            </a:r>
            <a:r>
              <a:rPr lang="en-US" dirty="0" err="1" smtClean="0">
                <a:latin typeface="Constantia" pitchFamily="18" charset="0"/>
              </a:rPr>
              <a:t>mengklik</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bottom down (</a:t>
            </a:r>
            <a:r>
              <a:rPr lang="en-US" dirty="0" err="1" smtClean="0">
                <a:latin typeface="Constantia" pitchFamily="18" charset="0"/>
              </a:rPr>
              <a:t>tanda</a:t>
            </a:r>
            <a:r>
              <a:rPr lang="en-US" dirty="0" smtClean="0">
                <a:latin typeface="Constantia" pitchFamily="18" charset="0"/>
              </a:rPr>
              <a:t> </a:t>
            </a:r>
            <a:r>
              <a:rPr lang="en-US" dirty="0" err="1" smtClean="0">
                <a:latin typeface="Constantia" pitchFamily="18" charset="0"/>
              </a:rPr>
              <a:t>panah</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a:t>
            </a:r>
            <a:r>
              <a:rPr lang="en-US" dirty="0" err="1" smtClean="0">
                <a:latin typeface="Constantia" pitchFamily="18" charset="0"/>
              </a:rPr>
              <a:t>bawah</a:t>
            </a:r>
            <a:r>
              <a:rPr lang="en-US" dirty="0" smtClean="0">
                <a:latin typeface="Constantia" pitchFamily="18" charset="0"/>
              </a:rPr>
              <a:t>)</a:t>
            </a:r>
          </a:p>
          <a:p>
            <a:pPr marL="404813" indent="-404813"/>
            <a:r>
              <a:rPr lang="en-US" dirty="0" smtClean="0">
                <a:latin typeface="Constantia" pitchFamily="18" charset="0"/>
              </a:rPr>
              <a:t>11. Item Status, Status item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kondisi</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setiap</a:t>
            </a:r>
            <a:r>
              <a:rPr lang="en-US" dirty="0" smtClean="0">
                <a:latin typeface="Constantia" pitchFamily="18" charset="0"/>
              </a:rPr>
              <a:t> item/</a:t>
            </a:r>
            <a:r>
              <a:rPr lang="en-US" dirty="0" err="1" smtClean="0">
                <a:latin typeface="Constantia" pitchFamily="18" charset="0"/>
              </a:rPr>
              <a:t>eksemplar</a:t>
            </a:r>
            <a:r>
              <a:rPr lang="en-US" dirty="0" smtClean="0">
                <a:latin typeface="Constantia" pitchFamily="18" charset="0"/>
              </a:rPr>
              <a:t>. </a:t>
            </a:r>
            <a:r>
              <a:rPr lang="en-US" dirty="0" err="1" smtClean="0">
                <a:latin typeface="Constantia" pitchFamily="18" charset="0"/>
              </a:rPr>
              <a:t>Secara</a:t>
            </a:r>
            <a:r>
              <a:rPr lang="en-US" dirty="0" smtClean="0">
                <a:latin typeface="Constantia" pitchFamily="18" charset="0"/>
              </a:rPr>
              <a:t> default, item status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terset</a:t>
            </a:r>
            <a:r>
              <a:rPr lang="en-US" dirty="0" smtClean="0">
                <a:latin typeface="Constantia" pitchFamily="18" charset="0"/>
              </a:rPr>
              <a:t> available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tersedia</a:t>
            </a:r>
            <a:r>
              <a:rPr lang="en-US" dirty="0" smtClean="0">
                <a:latin typeface="Constantia" pitchFamily="18" charset="0"/>
              </a:rPr>
              <a:t>). </a:t>
            </a:r>
            <a:r>
              <a:rPr lang="en-US" dirty="0" err="1" smtClean="0">
                <a:latin typeface="Constantia" pitchFamily="18" charset="0"/>
              </a:rPr>
              <a:t>Jika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olah</a:t>
            </a:r>
            <a:r>
              <a:rPr lang="en-US" dirty="0" smtClean="0">
                <a:latin typeface="Constantia" pitchFamily="18" charset="0"/>
              </a:rPr>
              <a:t> </a:t>
            </a:r>
            <a:r>
              <a:rPr lang="en-US" dirty="0" err="1" smtClean="0">
                <a:latin typeface="Constantia" pitchFamily="18" charset="0"/>
              </a:rPr>
              <a:t>merupakan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referensi</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ubahlah</a:t>
            </a:r>
            <a:r>
              <a:rPr lang="en-US" dirty="0" smtClean="0">
                <a:latin typeface="Constantia" pitchFamily="18" charset="0"/>
              </a:rPr>
              <a:t> item status-</a:t>
            </a:r>
            <a:r>
              <a:rPr lang="en-US" dirty="0" err="1" smtClean="0">
                <a:latin typeface="Constantia" pitchFamily="18" charset="0"/>
              </a:rPr>
              <a:t>nya</a:t>
            </a:r>
            <a:r>
              <a:rPr lang="en-US" dirty="0" smtClean="0">
                <a:latin typeface="Constantia" pitchFamily="18" charset="0"/>
              </a:rPr>
              <a:t> No loan, yang </a:t>
            </a:r>
            <a:r>
              <a:rPr lang="en-US" dirty="0" err="1" smtClean="0">
                <a:latin typeface="Constantia" pitchFamily="18" charset="0"/>
              </a:rPr>
              <a:t>berarti</a:t>
            </a:r>
            <a:r>
              <a:rPr lang="en-US" dirty="0" smtClean="0">
                <a:latin typeface="Constantia" pitchFamily="18" charset="0"/>
              </a:rPr>
              <a:t> </a:t>
            </a:r>
            <a:r>
              <a:rPr lang="en-US" dirty="0" err="1" smtClean="0">
                <a:latin typeface="Constantia" pitchFamily="18" charset="0"/>
              </a:rPr>
              <a:t>tidak</a:t>
            </a:r>
            <a:r>
              <a:rPr lang="en-US" dirty="0" smtClean="0">
                <a:latin typeface="Constantia" pitchFamily="18" charset="0"/>
              </a:rPr>
              <a:t>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dipinjam</a:t>
            </a:r>
            <a:r>
              <a:rPr lang="en-US" dirty="0" smtClean="0">
                <a:latin typeface="Constantia" pitchFamily="18" charset="0"/>
              </a:rPr>
              <a:t>. Status yang lain </a:t>
            </a:r>
            <a:r>
              <a:rPr lang="en-US" dirty="0" err="1" smtClean="0">
                <a:latin typeface="Constantia" pitchFamily="18" charset="0"/>
              </a:rPr>
              <a:t>dapat</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gunakan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memberikan</a:t>
            </a:r>
            <a:r>
              <a:rPr lang="en-US" dirty="0" smtClean="0">
                <a:latin typeface="Constantia" pitchFamily="18" charset="0"/>
              </a:rPr>
              <a:t> </a:t>
            </a:r>
            <a:r>
              <a:rPr lang="en-US" dirty="0" err="1" smtClean="0">
                <a:latin typeface="Constantia" pitchFamily="18" charset="0"/>
              </a:rPr>
              <a:t>keterangan</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setiap</a:t>
            </a:r>
            <a:r>
              <a:rPr lang="en-US" dirty="0" smtClean="0">
                <a:latin typeface="Constantia" pitchFamily="18" charset="0"/>
              </a:rPr>
              <a:t> item/</a:t>
            </a:r>
            <a:r>
              <a:rPr lang="en-US" dirty="0" err="1" smtClean="0">
                <a:latin typeface="Constantia" pitchFamily="18" charset="0"/>
              </a:rPr>
              <a:t>eksemplar</a:t>
            </a:r>
            <a:r>
              <a:rPr lang="en-US" dirty="0" smtClean="0">
                <a:latin typeface="Constantia" pitchFamily="18" charset="0"/>
              </a:rPr>
              <a:t>, </a:t>
            </a:r>
            <a:r>
              <a:rPr lang="en-US" dirty="0" err="1" smtClean="0">
                <a:latin typeface="Constantia" pitchFamily="18" charset="0"/>
              </a:rPr>
              <a:t>misalnya</a:t>
            </a:r>
            <a:r>
              <a:rPr lang="en-US" dirty="0" smtClean="0">
                <a:latin typeface="Constantia" pitchFamily="18" charset="0"/>
              </a:rPr>
              <a:t> </a:t>
            </a:r>
            <a:r>
              <a:rPr lang="en-US" dirty="0" err="1" smtClean="0">
                <a:latin typeface="Constantia" pitchFamily="18" charset="0"/>
              </a:rPr>
              <a:t>hilang</a:t>
            </a:r>
            <a:r>
              <a:rPr lang="en-US" dirty="0" smtClean="0">
                <a:latin typeface="Constantia" pitchFamily="18" charset="0"/>
              </a:rPr>
              <a:t>, </a:t>
            </a:r>
            <a:r>
              <a:rPr lang="en-US" dirty="0" err="1" smtClean="0">
                <a:latin typeface="Constantia" pitchFamily="18" charset="0"/>
              </a:rPr>
              <a:t>rusak</a:t>
            </a:r>
            <a:r>
              <a:rPr lang="en-US" dirty="0" smtClean="0">
                <a:latin typeface="Constantia" pitchFamily="18" charset="0"/>
              </a:rPr>
              <a:t>, </a:t>
            </a:r>
            <a:r>
              <a:rPr lang="en-US" dirty="0" err="1" smtClean="0">
                <a:latin typeface="Constantia" pitchFamily="18" charset="0"/>
              </a:rPr>
              <a:t>sedang</a:t>
            </a:r>
            <a:r>
              <a:rPr lang="en-US" dirty="0" smtClean="0">
                <a:latin typeface="Constantia" pitchFamily="18" charset="0"/>
              </a:rPr>
              <a:t> </a:t>
            </a:r>
            <a:r>
              <a:rPr lang="en-US" dirty="0" err="1" smtClean="0">
                <a:latin typeface="Constantia" pitchFamily="18" charset="0"/>
              </a:rPr>
              <a:t>diperbaiki</a:t>
            </a:r>
            <a:r>
              <a:rPr lang="en-US" dirty="0" smtClean="0">
                <a:latin typeface="Constantia" pitchFamily="18" charset="0"/>
              </a:rPr>
              <a:t>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seterusnya</a:t>
            </a:r>
            <a:r>
              <a:rPr lang="en-US" dirty="0" smtClean="0">
                <a:latin typeface="Constantia" pitchFamily="18" charset="0"/>
              </a:rPr>
              <a:t>.</a:t>
            </a:r>
          </a:p>
          <a:p>
            <a:pPr marL="344488" indent="-344488"/>
            <a:r>
              <a:rPr lang="en-US" dirty="0" smtClean="0">
                <a:latin typeface="Constantia" pitchFamily="18" charset="0"/>
              </a:rPr>
              <a:t>12. Order Number, </a:t>
            </a:r>
            <a:r>
              <a:rPr lang="en-US" dirty="0" err="1" smtClean="0">
                <a:latin typeface="Constantia" pitchFamily="18" charset="0"/>
              </a:rPr>
              <a:t>Nomor</a:t>
            </a:r>
            <a:r>
              <a:rPr lang="en-US" dirty="0" smtClean="0">
                <a:latin typeface="Constantia" pitchFamily="18" charset="0"/>
              </a:rPr>
              <a:t> </a:t>
            </a:r>
            <a:r>
              <a:rPr lang="en-US" dirty="0" err="1" smtClean="0">
                <a:latin typeface="Constantia" pitchFamily="18" charset="0"/>
              </a:rPr>
              <a:t>pemesanan</a:t>
            </a:r>
            <a:r>
              <a:rPr lang="en-US" dirty="0" smtClean="0">
                <a:latin typeface="Constantia" pitchFamily="18" charset="0"/>
              </a:rPr>
              <a:t>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Biasanya</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kebutuhan</a:t>
            </a:r>
            <a:r>
              <a:rPr lang="en-US" dirty="0" smtClean="0">
                <a:latin typeface="Constantia" pitchFamily="18" charset="0"/>
              </a:rPr>
              <a:t> </a:t>
            </a:r>
            <a:r>
              <a:rPr lang="en-US" dirty="0" err="1" smtClean="0">
                <a:latin typeface="Constantia" pitchFamily="18" charset="0"/>
              </a:rPr>
              <a:t>inventarisasi</a:t>
            </a:r>
            <a:r>
              <a:rPr lang="en-US" dirty="0" smtClean="0">
                <a:latin typeface="Constantia" pitchFamily="18" charset="0"/>
              </a:rPr>
              <a:t> </a:t>
            </a:r>
            <a:r>
              <a:rPr lang="en-US" dirty="0" err="1" smtClean="0">
                <a:latin typeface="Constantia" pitchFamily="18" charset="0"/>
              </a:rPr>
              <a:t>dan</a:t>
            </a:r>
            <a:r>
              <a:rPr lang="en-US" dirty="0" smtClean="0">
                <a:latin typeface="Constantia" pitchFamily="18" charset="0"/>
              </a:rPr>
              <a:t> audit, </a:t>
            </a:r>
            <a:r>
              <a:rPr lang="en-US" dirty="0" err="1" smtClean="0">
                <a:latin typeface="Constantia" pitchFamily="18" charset="0"/>
              </a:rPr>
              <a:t>perpustakaan</a:t>
            </a:r>
            <a:r>
              <a:rPr lang="en-US" dirty="0" smtClean="0">
                <a:latin typeface="Constantia" pitchFamily="18" charset="0"/>
              </a:rPr>
              <a:t> </a:t>
            </a:r>
            <a:r>
              <a:rPr lang="en-US" dirty="0" err="1" smtClean="0">
                <a:latin typeface="Constantia" pitchFamily="18" charset="0"/>
              </a:rPr>
              <a:t>mencantumkan</a:t>
            </a:r>
            <a:r>
              <a:rPr lang="en-US" dirty="0" smtClean="0">
                <a:latin typeface="Constantia" pitchFamily="18" charset="0"/>
              </a:rPr>
              <a:t> </a:t>
            </a:r>
            <a:r>
              <a:rPr lang="en-US" dirty="0" err="1" smtClean="0">
                <a:latin typeface="Constantia" pitchFamily="18" charset="0"/>
              </a:rPr>
              <a:t>informasi</a:t>
            </a:r>
            <a:r>
              <a:rPr lang="en-US" dirty="0" smtClean="0">
                <a:latin typeface="Constantia" pitchFamily="18" charset="0"/>
              </a:rPr>
              <a:t> </a:t>
            </a:r>
            <a:r>
              <a:rPr lang="en-US" dirty="0" err="1" smtClean="0">
                <a:latin typeface="Constantia" pitchFamily="18" charset="0"/>
              </a:rPr>
              <a:t>beruapa</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a:t>
            </a:r>
            <a:r>
              <a:rPr lang="en-US" dirty="0" err="1" smtClean="0">
                <a:latin typeface="Constantia" pitchFamily="18" charset="0"/>
              </a:rPr>
              <a:t>pemesanan</a:t>
            </a:r>
            <a:r>
              <a:rPr lang="en-US" dirty="0" smtClean="0">
                <a:latin typeface="Constantia" pitchFamily="18" charset="0"/>
              </a:rPr>
              <a:t>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diperlukan</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informasi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endParaRPr lang="en-US" dirty="0" smtClean="0">
              <a:latin typeface="Constantia" pitchFamily="18" charset="0"/>
            </a:endParaRPr>
          </a:p>
          <a:p>
            <a:pPr marL="344488" indent="-344488"/>
            <a:r>
              <a:rPr lang="en-US" dirty="0" smtClean="0">
                <a:latin typeface="Constantia" pitchFamily="18" charset="0"/>
              </a:rPr>
              <a:t>13. Order Date, </a:t>
            </a:r>
            <a:r>
              <a:rPr lang="en-US" dirty="0" err="1" smtClean="0">
                <a:latin typeface="Constantia" pitchFamily="18" charset="0"/>
              </a:rPr>
              <a:t>Tanggal</a:t>
            </a:r>
            <a:r>
              <a:rPr lang="en-US" dirty="0" smtClean="0">
                <a:latin typeface="Constantia" pitchFamily="18" charset="0"/>
              </a:rPr>
              <a:t> </a:t>
            </a:r>
            <a:r>
              <a:rPr lang="en-US" dirty="0" err="1" smtClean="0">
                <a:latin typeface="Constantia" pitchFamily="18" charset="0"/>
              </a:rPr>
              <a:t>pemesanan</a:t>
            </a:r>
            <a:r>
              <a:rPr lang="en-US" dirty="0" smtClean="0">
                <a:latin typeface="Constantia" pitchFamily="18" charset="0"/>
              </a:rPr>
              <a:t>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Barang</a:t>
            </a:r>
            <a:r>
              <a:rPr lang="en-US" dirty="0" smtClean="0">
                <a:latin typeface="Constantia" pitchFamily="18" charset="0"/>
              </a:rPr>
              <a:t>/</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tanggal</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dipesan</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diperlukan</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1"/>
            <a:ext cx="7772400" cy="5784712"/>
          </a:xfrm>
          <a:prstGeom prst="rect">
            <a:avLst/>
          </a:prstGeom>
        </p:spPr>
        <p:txBody>
          <a:bodyPr wrap="square">
            <a:spAutoFit/>
          </a:bodyPr>
          <a:lstStyle/>
          <a:p>
            <a:pPr marL="404813" indent="-404813"/>
            <a:r>
              <a:rPr lang="en-US" dirty="0" smtClean="0">
                <a:latin typeface="Constantia" pitchFamily="18" charset="0"/>
              </a:rPr>
              <a:t>14. </a:t>
            </a:r>
            <a:r>
              <a:rPr lang="en-US" dirty="0" err="1" smtClean="0">
                <a:latin typeface="Constantia" pitchFamily="18" charset="0"/>
              </a:rPr>
              <a:t>Recieving</a:t>
            </a:r>
            <a:r>
              <a:rPr lang="en-US" dirty="0" smtClean="0">
                <a:latin typeface="Constantia" pitchFamily="18" charset="0"/>
              </a:rPr>
              <a:t> Date, </a:t>
            </a:r>
            <a:r>
              <a:rPr lang="en-US" dirty="0" err="1" smtClean="0">
                <a:latin typeface="Constantia" pitchFamily="18" charset="0"/>
              </a:rPr>
              <a:t>tanggal</a:t>
            </a:r>
            <a:r>
              <a:rPr lang="en-US" dirty="0" smtClean="0">
                <a:latin typeface="Constantia" pitchFamily="18" charset="0"/>
              </a:rPr>
              <a:t> </a:t>
            </a:r>
            <a:r>
              <a:rPr lang="en-US" dirty="0" err="1" smtClean="0">
                <a:latin typeface="Constantia" pitchFamily="18" charset="0"/>
              </a:rPr>
              <a:t>penerimaan</a:t>
            </a:r>
            <a:r>
              <a:rPr lang="en-US" dirty="0" smtClean="0">
                <a:latin typeface="Constantia" pitchFamily="18" charset="0"/>
              </a:rPr>
              <a:t> </a:t>
            </a:r>
            <a:r>
              <a:rPr lang="en-US" dirty="0" err="1" smtClean="0">
                <a:latin typeface="Constantia" pitchFamily="18" charset="0"/>
              </a:rPr>
              <a:t>barang</a:t>
            </a:r>
            <a:r>
              <a:rPr lang="en-US" dirty="0" smtClean="0">
                <a:latin typeface="Constantia" pitchFamily="18" charset="0"/>
              </a:rPr>
              <a:t>/</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Biasanya</a:t>
            </a:r>
            <a:r>
              <a:rPr lang="en-US" dirty="0" smtClean="0">
                <a:latin typeface="Constantia" pitchFamily="18" charset="0"/>
              </a:rPr>
              <a:t> </a:t>
            </a:r>
            <a:r>
              <a:rPr lang="en-US" dirty="0" err="1" smtClean="0">
                <a:latin typeface="Constantia" pitchFamily="18" charset="0"/>
              </a:rPr>
              <a:t>ada</a:t>
            </a:r>
            <a:r>
              <a:rPr lang="en-US" dirty="0" smtClean="0">
                <a:latin typeface="Constantia" pitchFamily="18" charset="0"/>
              </a:rPr>
              <a:t> interval </a:t>
            </a:r>
            <a:r>
              <a:rPr lang="en-US" dirty="0" err="1" smtClean="0">
                <a:latin typeface="Constantia" pitchFamily="18" charset="0"/>
              </a:rPr>
              <a:t>waktu</a:t>
            </a:r>
            <a:r>
              <a:rPr lang="en-US" dirty="0" smtClean="0">
                <a:latin typeface="Constantia" pitchFamily="18" charset="0"/>
              </a:rPr>
              <a:t> </a:t>
            </a:r>
            <a:r>
              <a:rPr lang="en-US" dirty="0" err="1" smtClean="0">
                <a:latin typeface="Constantia" pitchFamily="18" charset="0"/>
              </a:rPr>
              <a:t>antara</a:t>
            </a:r>
            <a:r>
              <a:rPr lang="en-US" dirty="0" smtClean="0">
                <a:latin typeface="Constantia" pitchFamily="18" charset="0"/>
              </a:rPr>
              <a:t> </a:t>
            </a:r>
            <a:r>
              <a:rPr lang="en-US" dirty="0" err="1" smtClean="0">
                <a:latin typeface="Constantia" pitchFamily="18" charset="0"/>
              </a:rPr>
              <a:t>pemesanan</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penerimaan</a:t>
            </a:r>
            <a:r>
              <a:rPr lang="en-US" dirty="0" smtClean="0">
                <a:latin typeface="Constantia" pitchFamily="18" charset="0"/>
              </a:rPr>
              <a:t> </a:t>
            </a:r>
            <a:r>
              <a:rPr lang="en-US" dirty="0" err="1" smtClean="0">
                <a:latin typeface="Constantia" pitchFamily="18" charset="0"/>
              </a:rPr>
              <a:t>barang</a:t>
            </a:r>
            <a:r>
              <a:rPr lang="en-US" dirty="0" smtClean="0">
                <a:latin typeface="Constantia" pitchFamily="18" charset="0"/>
              </a:rPr>
              <a:t>/</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tanggal</a:t>
            </a:r>
            <a:r>
              <a:rPr lang="en-US" dirty="0" smtClean="0">
                <a:latin typeface="Constantia" pitchFamily="18" charset="0"/>
              </a:rPr>
              <a:t> </a:t>
            </a:r>
            <a:r>
              <a:rPr lang="en-US" dirty="0" err="1" smtClean="0">
                <a:latin typeface="Constantia" pitchFamily="18" charset="0"/>
              </a:rPr>
              <a:t>penerimaan</a:t>
            </a:r>
            <a:r>
              <a:rPr lang="en-US" dirty="0" smtClean="0">
                <a:latin typeface="Constantia" pitchFamily="18" charset="0"/>
              </a:rPr>
              <a:t> </a:t>
            </a:r>
            <a:r>
              <a:rPr lang="en-US" dirty="0" err="1" smtClean="0">
                <a:latin typeface="Constantia" pitchFamily="18" charset="0"/>
              </a:rPr>
              <a:t>barang</a:t>
            </a:r>
            <a:r>
              <a:rPr lang="en-US" dirty="0" smtClean="0">
                <a:latin typeface="Constantia" pitchFamily="18" charset="0"/>
              </a:rPr>
              <a:t>/</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diperlukan</a:t>
            </a:r>
            <a:endParaRPr lang="en-US" dirty="0" smtClean="0">
              <a:latin typeface="Constantia" pitchFamily="18" charset="0"/>
            </a:endParaRPr>
          </a:p>
          <a:p>
            <a:pPr marL="404813" indent="-404813"/>
            <a:r>
              <a:rPr lang="en-US" dirty="0" smtClean="0">
                <a:latin typeface="Constantia" pitchFamily="18" charset="0"/>
              </a:rPr>
              <a:t>15. Supplier, Supplier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informasi</a:t>
            </a:r>
            <a:r>
              <a:rPr lang="en-US" dirty="0" smtClean="0">
                <a:latin typeface="Constantia" pitchFamily="18" charset="0"/>
              </a:rPr>
              <a:t> </a:t>
            </a:r>
            <a:r>
              <a:rPr lang="en-US" dirty="0" err="1" smtClean="0">
                <a:latin typeface="Constantia" pitchFamily="18" charset="0"/>
              </a:rPr>
              <a:t>mengenai</a:t>
            </a:r>
            <a:r>
              <a:rPr lang="en-US" dirty="0" smtClean="0">
                <a:latin typeface="Constantia" pitchFamily="18" charset="0"/>
              </a:rPr>
              <a:t> </a:t>
            </a:r>
            <a:r>
              <a:rPr lang="en-US" dirty="0" err="1" smtClean="0">
                <a:latin typeface="Constantia" pitchFamily="18" charset="0"/>
              </a:rPr>
              <a:t>agen</a:t>
            </a:r>
            <a:r>
              <a:rPr lang="en-US" dirty="0" smtClean="0">
                <a:latin typeface="Constantia" pitchFamily="18" charset="0"/>
              </a:rPr>
              <a:t>/</a:t>
            </a:r>
            <a:r>
              <a:rPr lang="en-US" dirty="0" err="1" smtClean="0">
                <a:latin typeface="Constantia" pitchFamily="18" charset="0"/>
              </a:rPr>
              <a:t>pihak</a:t>
            </a:r>
            <a:r>
              <a:rPr lang="en-US" dirty="0" smtClean="0">
                <a:latin typeface="Constantia" pitchFamily="18" charset="0"/>
              </a:rPr>
              <a:t> </a:t>
            </a:r>
            <a:r>
              <a:rPr lang="en-US" dirty="0" err="1" smtClean="0">
                <a:latin typeface="Constantia" pitchFamily="18" charset="0"/>
              </a:rPr>
              <a:t>ketiga</a:t>
            </a:r>
            <a:r>
              <a:rPr lang="en-US" dirty="0" smtClean="0">
                <a:latin typeface="Constantia" pitchFamily="18" charset="0"/>
              </a:rPr>
              <a:t> </a:t>
            </a:r>
            <a:r>
              <a:rPr lang="en-US" dirty="0" err="1" smtClean="0">
                <a:latin typeface="Constantia" pitchFamily="18" charset="0"/>
              </a:rPr>
              <a:t>dimana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melakukan</a:t>
            </a:r>
            <a:r>
              <a:rPr lang="en-US" dirty="0" smtClean="0">
                <a:latin typeface="Constantia" pitchFamily="18" charset="0"/>
              </a:rPr>
              <a:t> </a:t>
            </a:r>
            <a:r>
              <a:rPr lang="en-US" dirty="0" err="1" smtClean="0">
                <a:latin typeface="Constantia" pitchFamily="18" charset="0"/>
              </a:rPr>
              <a:t>pembelikan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nama</a:t>
            </a:r>
            <a:r>
              <a:rPr lang="en-US" dirty="0" smtClean="0">
                <a:latin typeface="Constantia" pitchFamily="18" charset="0"/>
              </a:rPr>
              <a:t> supplier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jika</a:t>
            </a:r>
            <a:r>
              <a:rPr lang="en-US" dirty="0" smtClean="0">
                <a:latin typeface="Constantia" pitchFamily="18" charset="0"/>
              </a:rPr>
              <a:t> </a:t>
            </a:r>
            <a:r>
              <a:rPr lang="en-US" dirty="0" err="1" smtClean="0">
                <a:latin typeface="Constantia" pitchFamily="18" charset="0"/>
              </a:rPr>
              <a:t>dibutuhkan</a:t>
            </a:r>
            <a:r>
              <a:rPr lang="en-US" dirty="0" smtClean="0">
                <a:latin typeface="Constantia" pitchFamily="18" charset="0"/>
              </a:rPr>
              <a:t>.</a:t>
            </a:r>
          </a:p>
          <a:p>
            <a:pPr marL="344488" indent="-344488"/>
            <a:r>
              <a:rPr lang="en-US" dirty="0" smtClean="0">
                <a:latin typeface="Constantia" pitchFamily="18" charset="0"/>
              </a:rPr>
              <a:t>16. Source, </a:t>
            </a:r>
            <a:r>
              <a:rPr lang="en-US" dirty="0" err="1" smtClean="0">
                <a:latin typeface="Constantia" pitchFamily="18" charset="0"/>
              </a:rPr>
              <a:t>Sumber</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diperoleh</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berasal</a:t>
            </a:r>
            <a:r>
              <a:rPr lang="en-US" dirty="0" smtClean="0">
                <a:latin typeface="Constantia" pitchFamily="18" charset="0"/>
              </a:rPr>
              <a:t> </a:t>
            </a:r>
            <a:r>
              <a:rPr lang="en-US" dirty="0" err="1" smtClean="0">
                <a:latin typeface="Constantia" pitchFamily="18" charset="0"/>
              </a:rPr>
              <a:t>dari</a:t>
            </a:r>
            <a:r>
              <a:rPr lang="en-US" dirty="0" smtClean="0">
                <a:latin typeface="Constantia" pitchFamily="18" charset="0"/>
              </a:rPr>
              <a:t>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pilih</a:t>
            </a:r>
            <a:r>
              <a:rPr lang="en-US" dirty="0" smtClean="0">
                <a:latin typeface="Constantia" pitchFamily="18" charset="0"/>
              </a:rPr>
              <a:t> buy,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didapat</a:t>
            </a:r>
            <a:r>
              <a:rPr lang="en-US" dirty="0" smtClean="0">
                <a:latin typeface="Constantia" pitchFamily="18" charset="0"/>
              </a:rPr>
              <a:t> </a:t>
            </a:r>
            <a:r>
              <a:rPr lang="en-US" dirty="0" err="1" smtClean="0">
                <a:latin typeface="Constantia" pitchFamily="18" charset="0"/>
              </a:rPr>
              <a:t>dari</a:t>
            </a:r>
            <a:r>
              <a:rPr lang="en-US" dirty="0" smtClean="0">
                <a:latin typeface="Constantia" pitchFamily="18" charset="0"/>
              </a:rPr>
              <a:t> </a:t>
            </a:r>
            <a:r>
              <a:rPr lang="en-US" dirty="0" err="1" smtClean="0">
                <a:latin typeface="Constantia" pitchFamily="18" charset="0"/>
              </a:rPr>
              <a:t>hibah</a:t>
            </a:r>
            <a:r>
              <a:rPr lang="en-US" dirty="0" smtClean="0">
                <a:latin typeface="Constantia" pitchFamily="18" charset="0"/>
              </a:rPr>
              <a:t> </a:t>
            </a:r>
            <a:r>
              <a:rPr lang="en-US" dirty="0" err="1" smtClean="0">
                <a:latin typeface="Constantia" pitchFamily="18" charset="0"/>
              </a:rPr>
              <a:t>maka</a:t>
            </a:r>
            <a:r>
              <a:rPr lang="en-US" dirty="0" smtClean="0">
                <a:latin typeface="Constantia" pitchFamily="18" charset="0"/>
              </a:rPr>
              <a:t> </a:t>
            </a:r>
            <a:r>
              <a:rPr lang="en-US" dirty="0" err="1" smtClean="0">
                <a:latin typeface="Constantia" pitchFamily="18" charset="0"/>
              </a:rPr>
              <a:t>pilihlah</a:t>
            </a:r>
            <a:r>
              <a:rPr lang="en-US" dirty="0" smtClean="0">
                <a:latin typeface="Constantia" pitchFamily="18" charset="0"/>
              </a:rPr>
              <a:t> prize/grant</a:t>
            </a:r>
          </a:p>
          <a:p>
            <a:pPr marL="344488" indent="-344488"/>
            <a:r>
              <a:rPr lang="en-US" dirty="0" smtClean="0">
                <a:latin typeface="Constantia" pitchFamily="18" charset="0"/>
              </a:rPr>
              <a:t>17. Invoice, Invoice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keterangan</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invoice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diperlukan</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invoice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koleksi</a:t>
            </a:r>
            <a:endParaRPr lang="en-US" dirty="0" smtClean="0">
              <a:latin typeface="Constantia" pitchFamily="18" charset="0"/>
            </a:endParaRPr>
          </a:p>
          <a:p>
            <a:pPr marL="344488" indent="-344488"/>
            <a:r>
              <a:rPr lang="en-US" dirty="0" smtClean="0">
                <a:latin typeface="Constantia" pitchFamily="18" charset="0"/>
              </a:rPr>
              <a:t>18. Invoice Date, </a:t>
            </a:r>
            <a:r>
              <a:rPr lang="en-US" dirty="0" err="1" smtClean="0">
                <a:latin typeface="Constantia" pitchFamily="18" charset="0"/>
              </a:rPr>
              <a:t>tanggal</a:t>
            </a:r>
            <a:r>
              <a:rPr lang="en-US" dirty="0" smtClean="0">
                <a:latin typeface="Constantia" pitchFamily="18" charset="0"/>
              </a:rPr>
              <a:t> invoice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tanggal</a:t>
            </a:r>
            <a:r>
              <a:rPr lang="en-US" dirty="0" smtClean="0">
                <a:latin typeface="Constantia" pitchFamily="18" charset="0"/>
              </a:rPr>
              <a:t> yang </a:t>
            </a:r>
            <a:r>
              <a:rPr lang="en-US" dirty="0" err="1" smtClean="0">
                <a:latin typeface="Constantia" pitchFamily="18" charset="0"/>
              </a:rPr>
              <a:t>tertera</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invoice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a:t>
            </a:r>
            <a:r>
              <a:rPr lang="en-US" dirty="0" err="1" smtClean="0">
                <a:latin typeface="Constantia" pitchFamily="18" charset="0"/>
              </a:rPr>
              <a:t>isilah</a:t>
            </a:r>
            <a:r>
              <a:rPr lang="en-US" dirty="0" smtClean="0">
                <a:latin typeface="Constantia" pitchFamily="18" charset="0"/>
              </a:rPr>
              <a:t> </a:t>
            </a:r>
            <a:r>
              <a:rPr lang="en-US" dirty="0" err="1" smtClean="0">
                <a:latin typeface="Constantia" pitchFamily="18" charset="0"/>
              </a:rPr>
              <a:t>tanggal</a:t>
            </a:r>
            <a:r>
              <a:rPr lang="en-US" dirty="0" smtClean="0">
                <a:latin typeface="Constantia" pitchFamily="18" charset="0"/>
              </a:rPr>
              <a:t> invoice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ini</a:t>
            </a:r>
            <a:endParaRPr lang="en-US" dirty="0" smtClean="0">
              <a:latin typeface="Constantia" pitchFamily="18" charset="0"/>
            </a:endParaRPr>
          </a:p>
          <a:p>
            <a:pPr marL="344488" indent="-344488"/>
            <a:r>
              <a:rPr lang="en-US" dirty="0" smtClean="0">
                <a:latin typeface="Constantia" pitchFamily="18" charset="0"/>
              </a:rPr>
              <a:t>19. Price, </a:t>
            </a:r>
            <a:r>
              <a:rPr lang="en-US" dirty="0" err="1" smtClean="0">
                <a:latin typeface="Constantia" pitchFamily="18" charset="0"/>
              </a:rPr>
              <a:t>harga</a:t>
            </a:r>
            <a:r>
              <a:rPr lang="en-US" dirty="0" smtClean="0">
                <a:latin typeface="Constantia" pitchFamily="18" charset="0"/>
              </a:rPr>
              <a:t> </a:t>
            </a:r>
            <a:r>
              <a:rPr lang="en-US" dirty="0" err="1" smtClean="0">
                <a:latin typeface="Constantia" pitchFamily="18" charset="0"/>
              </a:rPr>
              <a:t>masukkanlah</a:t>
            </a:r>
            <a:r>
              <a:rPr lang="en-US" dirty="0" smtClean="0">
                <a:latin typeface="Constantia" pitchFamily="18" charset="0"/>
              </a:rPr>
              <a:t> </a:t>
            </a:r>
            <a:r>
              <a:rPr lang="en-US" dirty="0" err="1" smtClean="0">
                <a:latin typeface="Constantia" pitchFamily="18" charset="0"/>
              </a:rPr>
              <a:t>nilai</a:t>
            </a:r>
            <a:r>
              <a:rPr lang="en-US" dirty="0" smtClean="0">
                <a:latin typeface="Constantia" pitchFamily="18" charset="0"/>
              </a:rPr>
              <a:t> nominal </a:t>
            </a:r>
            <a:r>
              <a:rPr lang="en-US" dirty="0" err="1" smtClean="0">
                <a:latin typeface="Constantia" pitchFamily="18" charset="0"/>
              </a:rPr>
              <a:t>pembelian</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lalu</a:t>
            </a:r>
            <a:r>
              <a:rPr lang="en-US" dirty="0" smtClean="0">
                <a:latin typeface="Constantia" pitchFamily="18" charset="0"/>
              </a:rPr>
              <a:t> </a:t>
            </a:r>
            <a:r>
              <a:rPr lang="en-US" dirty="0" err="1" smtClean="0">
                <a:latin typeface="Constantia" pitchFamily="18" charset="0"/>
              </a:rPr>
              <a:t>pilih</a:t>
            </a:r>
            <a:r>
              <a:rPr lang="en-US" dirty="0" smtClean="0">
                <a:latin typeface="Constantia" pitchFamily="18" charset="0"/>
              </a:rPr>
              <a:t> </a:t>
            </a:r>
            <a:r>
              <a:rPr lang="en-US" dirty="0" err="1" smtClean="0">
                <a:latin typeface="Constantia" pitchFamily="18" charset="0"/>
              </a:rPr>
              <a:t>simbol</a:t>
            </a:r>
            <a:r>
              <a:rPr lang="en-US" dirty="0" smtClean="0">
                <a:latin typeface="Constantia" pitchFamily="18" charset="0"/>
              </a:rPr>
              <a:t> </a:t>
            </a:r>
            <a:r>
              <a:rPr lang="en-US" dirty="0" err="1" smtClean="0">
                <a:latin typeface="Constantia" pitchFamily="18" charset="0"/>
              </a:rPr>
              <a:t>mata</a:t>
            </a:r>
            <a:r>
              <a:rPr lang="en-US" dirty="0" smtClean="0">
                <a:latin typeface="Constantia" pitchFamily="18" charset="0"/>
              </a:rPr>
              <a:t> </a:t>
            </a:r>
            <a:r>
              <a:rPr lang="en-US" dirty="0" err="1" smtClean="0">
                <a:latin typeface="Constantia" pitchFamily="18" charset="0"/>
              </a:rPr>
              <a:t>uang</a:t>
            </a:r>
            <a:r>
              <a:rPr lang="en-US" dirty="0" smtClean="0">
                <a:latin typeface="Constantia" pitchFamily="18" charset="0"/>
              </a:rPr>
              <a:t> yang </a:t>
            </a:r>
            <a:r>
              <a:rPr lang="en-US" dirty="0" err="1" smtClean="0">
                <a:latin typeface="Constantia" pitchFamily="18" charset="0"/>
              </a:rPr>
              <a:t>terdapat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disebelahnya</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cara</a:t>
            </a:r>
            <a:r>
              <a:rPr lang="en-US" dirty="0" smtClean="0">
                <a:latin typeface="Constantia" pitchFamily="18" charset="0"/>
              </a:rPr>
              <a:t> </a:t>
            </a:r>
            <a:r>
              <a:rPr lang="en-US" dirty="0" err="1" smtClean="0">
                <a:latin typeface="Constantia" pitchFamily="18" charset="0"/>
              </a:rPr>
              <a:t>mengklik</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a:t>
            </a:r>
            <a:r>
              <a:rPr lang="en-US" dirty="0" err="1" smtClean="0">
                <a:latin typeface="Constantia" pitchFamily="18" charset="0"/>
              </a:rPr>
              <a:t>panah</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a:t>
            </a:r>
            <a:r>
              <a:rPr lang="en-US" dirty="0" err="1" smtClean="0">
                <a:latin typeface="Constantia" pitchFamily="18" charset="0"/>
              </a:rPr>
              <a:t>bawah</a:t>
            </a:r>
            <a:endParaRPr lang="en-US" dirty="0" smtClean="0">
              <a:latin typeface="Constantia" pitchFamily="18" charset="0"/>
            </a:endParaRPr>
          </a:p>
          <a:p>
            <a:r>
              <a:rPr lang="en-US" dirty="0" smtClean="0">
                <a:latin typeface="Constantia" pitchFamily="18" charset="0"/>
              </a:rPr>
              <a:t>20.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telah</a:t>
            </a:r>
            <a:r>
              <a:rPr lang="en-US" dirty="0" smtClean="0">
                <a:latin typeface="Constantia" pitchFamily="18" charset="0"/>
              </a:rPr>
              <a:t> </a:t>
            </a:r>
            <a:r>
              <a:rPr lang="en-US" dirty="0" err="1" smtClean="0">
                <a:latin typeface="Constantia" pitchFamily="18" charset="0"/>
              </a:rPr>
              <a:t>selesai</a:t>
            </a:r>
            <a:r>
              <a:rPr lang="en-US" dirty="0" smtClean="0">
                <a:latin typeface="Constantia" pitchFamily="18" charset="0"/>
              </a:rPr>
              <a:t>, </a:t>
            </a:r>
            <a:r>
              <a:rPr lang="en-US" dirty="0" err="1" smtClean="0">
                <a:latin typeface="Constantia" pitchFamily="18" charset="0"/>
              </a:rPr>
              <a:t>tekan</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Save</a:t>
            </a:r>
          </a:p>
          <a:p>
            <a:r>
              <a:rPr lang="en-US" dirty="0" smtClean="0">
                <a:latin typeface="Constantia" pitchFamily="18" charset="0"/>
              </a:rPr>
              <a:t>21.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klik</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Update</a:t>
            </a:r>
          </a:p>
          <a:p>
            <a:r>
              <a:rPr lang="en-US" dirty="0" smtClean="0">
                <a:latin typeface="Constantia" pitchFamily="18" charset="0"/>
              </a:rPr>
              <a:t>22. </a:t>
            </a:r>
            <a:r>
              <a:rPr lang="en-US" dirty="0" err="1" smtClean="0">
                <a:latin typeface="Constantia" pitchFamily="18" charset="0"/>
              </a:rPr>
              <a:t>Selesai</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240" cy="990600"/>
          </a:xfrm>
        </p:spPr>
        <p:txBody>
          <a:bodyPr/>
          <a:lstStyle/>
          <a:p>
            <a:r>
              <a:rPr lang="en-US" sz="2400" dirty="0" smtClean="0"/>
              <a:t>Cara </a:t>
            </a:r>
            <a:r>
              <a:rPr lang="en-US" sz="2400" dirty="0" err="1" smtClean="0"/>
              <a:t>Cepat</a:t>
            </a:r>
            <a:r>
              <a:rPr lang="en-US" sz="2400" dirty="0" smtClean="0"/>
              <a:t> </a:t>
            </a:r>
            <a:r>
              <a:rPr lang="en-US" sz="2400" dirty="0" err="1" smtClean="0"/>
              <a:t>Mengolah</a:t>
            </a:r>
            <a:r>
              <a:rPr lang="en-US" sz="2400" dirty="0" smtClean="0"/>
              <a:t> </a:t>
            </a:r>
            <a:r>
              <a:rPr lang="en-US" sz="2400" dirty="0" err="1" smtClean="0"/>
              <a:t>Koleksi</a:t>
            </a:r>
            <a:r>
              <a:rPr lang="en-US" sz="2400" dirty="0" smtClean="0"/>
              <a:t> </a:t>
            </a:r>
            <a:r>
              <a:rPr lang="en-US" sz="2400" dirty="0" err="1" smtClean="0"/>
              <a:t>Menggunakan</a:t>
            </a:r>
            <a:r>
              <a:rPr lang="en-US" sz="2400" dirty="0" smtClean="0"/>
              <a:t> </a:t>
            </a:r>
            <a:r>
              <a:rPr lang="en-US" sz="2400" dirty="0" err="1" smtClean="0"/>
              <a:t>Layanan</a:t>
            </a:r>
            <a:r>
              <a:rPr lang="en-US" sz="2400" dirty="0" smtClean="0"/>
              <a:t> Z39.50 </a:t>
            </a:r>
            <a:r>
              <a:rPr lang="en-US" sz="2400" dirty="0" err="1" smtClean="0"/>
              <a:t>dan</a:t>
            </a:r>
            <a:r>
              <a:rPr lang="en-US" sz="2400" dirty="0" smtClean="0"/>
              <a:t> P2P</a:t>
            </a:r>
            <a:endParaRPr lang="en-US" sz="2400" dirty="0"/>
          </a:p>
        </p:txBody>
      </p:sp>
      <p:sp>
        <p:nvSpPr>
          <p:cNvPr id="3" name="Text Placeholder 2"/>
          <p:cNvSpPr>
            <a:spLocks noGrp="1"/>
          </p:cNvSpPr>
          <p:nvPr>
            <p:ph type="body"/>
          </p:nvPr>
        </p:nvSpPr>
        <p:spPr>
          <a:xfrm>
            <a:off x="304800" y="1600200"/>
            <a:ext cx="8229240" cy="4388760"/>
          </a:xfrm>
        </p:spPr>
        <p:txBody>
          <a:bodyPr/>
          <a:lstStyle/>
          <a:p>
            <a:r>
              <a:rPr lang="en-US" sz="2000" dirty="0" err="1" smtClean="0"/>
              <a:t>Layanan</a:t>
            </a:r>
            <a:r>
              <a:rPr lang="en-US" sz="2000" dirty="0" smtClean="0"/>
              <a:t> Z39.50</a:t>
            </a:r>
          </a:p>
          <a:p>
            <a:endParaRPr lang="en-US" dirty="0" smtClean="0"/>
          </a:p>
          <a:p>
            <a:r>
              <a:rPr lang="en-US" sz="1600" dirty="0" err="1" smtClean="0"/>
              <a:t>Dahulu</a:t>
            </a:r>
            <a:r>
              <a:rPr lang="en-US" sz="1600" dirty="0" smtClean="0"/>
              <a:t> </a:t>
            </a:r>
            <a:r>
              <a:rPr lang="en-US" sz="1600" dirty="0" err="1" smtClean="0"/>
              <a:t>kita</a:t>
            </a:r>
            <a:r>
              <a:rPr lang="en-US" sz="1600" dirty="0" smtClean="0"/>
              <a:t> </a:t>
            </a:r>
            <a:r>
              <a:rPr lang="en-US" sz="1600" dirty="0" err="1" smtClean="0"/>
              <a:t>berpikir</a:t>
            </a:r>
            <a:r>
              <a:rPr lang="en-US" sz="1600" dirty="0" smtClean="0"/>
              <a:t> </a:t>
            </a:r>
            <a:r>
              <a:rPr lang="en-US" sz="1600" dirty="0" err="1" smtClean="0"/>
              <a:t>pekerjaan</a:t>
            </a:r>
            <a:r>
              <a:rPr lang="en-US" sz="1600" dirty="0" smtClean="0"/>
              <a:t> </a:t>
            </a:r>
            <a:r>
              <a:rPr lang="en-US" sz="1600" dirty="0" err="1" smtClean="0"/>
              <a:t>pustakawan</a:t>
            </a:r>
            <a:r>
              <a:rPr lang="en-US" sz="1600" dirty="0" smtClean="0"/>
              <a:t> yang </a:t>
            </a:r>
            <a:r>
              <a:rPr lang="en-US" sz="1600" dirty="0" err="1" smtClean="0"/>
              <a:t>bertugas</a:t>
            </a:r>
            <a:r>
              <a:rPr lang="en-US" sz="1600" dirty="0" smtClean="0"/>
              <a:t> </a:t>
            </a:r>
            <a:r>
              <a:rPr lang="en-US" sz="1600" dirty="0" err="1" smtClean="0"/>
              <a:t>di</a:t>
            </a:r>
            <a:r>
              <a:rPr lang="en-US" sz="1600" dirty="0" smtClean="0"/>
              <a:t> </a:t>
            </a:r>
            <a:r>
              <a:rPr lang="en-US" sz="1600" dirty="0" err="1" smtClean="0"/>
              <a:t>bagian</a:t>
            </a:r>
            <a:r>
              <a:rPr lang="en-US" sz="1600" dirty="0" smtClean="0"/>
              <a:t> </a:t>
            </a:r>
            <a:r>
              <a:rPr lang="en-US" sz="1600" dirty="0" err="1" smtClean="0"/>
              <a:t>pengolahan</a:t>
            </a:r>
            <a:r>
              <a:rPr lang="en-US" sz="1600" dirty="0" smtClean="0"/>
              <a:t> </a:t>
            </a:r>
            <a:r>
              <a:rPr lang="en-US" sz="1600" dirty="0" err="1" smtClean="0"/>
              <a:t>koleksi</a:t>
            </a:r>
            <a:r>
              <a:rPr lang="en-US" sz="1600" dirty="0" smtClean="0"/>
              <a:t> </a:t>
            </a:r>
            <a:r>
              <a:rPr lang="en-US" sz="1600" dirty="0" err="1" smtClean="0"/>
              <a:t>sangat</a:t>
            </a:r>
            <a:r>
              <a:rPr lang="en-US" sz="1600" dirty="0" smtClean="0"/>
              <a:t> </a:t>
            </a:r>
            <a:r>
              <a:rPr lang="en-US" sz="1600" dirty="0" err="1" smtClean="0"/>
              <a:t>membosankan</a:t>
            </a:r>
            <a:r>
              <a:rPr lang="en-US" sz="1600" dirty="0" smtClean="0"/>
              <a:t>. </a:t>
            </a:r>
            <a:r>
              <a:rPr lang="en-US" sz="1600" dirty="0" err="1" smtClean="0"/>
              <a:t>Mengolah</a:t>
            </a:r>
            <a:r>
              <a:rPr lang="en-US" sz="1600" dirty="0" smtClean="0"/>
              <a:t> </a:t>
            </a:r>
            <a:r>
              <a:rPr lang="en-US" sz="1600" dirty="0" err="1" smtClean="0"/>
              <a:t>koleksi</a:t>
            </a:r>
            <a:r>
              <a:rPr lang="en-US" sz="1600" dirty="0" smtClean="0"/>
              <a:t> </a:t>
            </a:r>
            <a:r>
              <a:rPr lang="en-US" sz="1600" dirty="0" err="1" smtClean="0"/>
              <a:t>bisa</a:t>
            </a:r>
            <a:r>
              <a:rPr lang="en-US" sz="1600" dirty="0" smtClean="0"/>
              <a:t> </a:t>
            </a:r>
            <a:r>
              <a:rPr lang="en-US" sz="1600" dirty="0" err="1" smtClean="0"/>
              <a:t>dilakukan</a:t>
            </a:r>
            <a:r>
              <a:rPr lang="en-US" sz="1600" dirty="0" smtClean="0"/>
              <a:t> </a:t>
            </a:r>
            <a:r>
              <a:rPr lang="en-US" sz="1600" dirty="0" err="1" smtClean="0"/>
              <a:t>dengan</a:t>
            </a:r>
            <a:r>
              <a:rPr lang="en-US" sz="1600" dirty="0" smtClean="0"/>
              <a:t> </a:t>
            </a:r>
            <a:r>
              <a:rPr lang="en-US" sz="1600" dirty="0" err="1" smtClean="0"/>
              <a:t>waktu</a:t>
            </a:r>
            <a:r>
              <a:rPr lang="en-US" sz="1600" dirty="0" smtClean="0"/>
              <a:t> yang </a:t>
            </a:r>
            <a:r>
              <a:rPr lang="en-US" sz="1600" dirty="0" err="1" smtClean="0"/>
              <a:t>sangat</a:t>
            </a:r>
            <a:r>
              <a:rPr lang="en-US" sz="1600" dirty="0" smtClean="0"/>
              <a:t> lama </a:t>
            </a:r>
            <a:r>
              <a:rPr lang="en-US" sz="1600" dirty="0" err="1" smtClean="0"/>
              <a:t>sekali</a:t>
            </a:r>
            <a:r>
              <a:rPr lang="en-US" sz="1600" dirty="0" smtClean="0"/>
              <a:t>, </a:t>
            </a:r>
            <a:r>
              <a:rPr lang="en-US" sz="1600" dirty="0" err="1" smtClean="0"/>
              <a:t>sehingga</a:t>
            </a:r>
            <a:r>
              <a:rPr lang="en-US" sz="1600" dirty="0" smtClean="0"/>
              <a:t> </a:t>
            </a:r>
            <a:r>
              <a:rPr lang="en-US" sz="1600" dirty="0" err="1" smtClean="0"/>
              <a:t>koleksi</a:t>
            </a:r>
            <a:r>
              <a:rPr lang="en-US" sz="1600" dirty="0" smtClean="0"/>
              <a:t> </a:t>
            </a:r>
            <a:r>
              <a:rPr lang="en-US" sz="1600" dirty="0" err="1" smtClean="0"/>
              <a:t>tersebut</a:t>
            </a:r>
            <a:r>
              <a:rPr lang="en-US" sz="1600" dirty="0" smtClean="0"/>
              <a:t> </a:t>
            </a:r>
            <a:r>
              <a:rPr lang="en-US" sz="1600" dirty="0" err="1" smtClean="0"/>
              <a:t>akan</a:t>
            </a:r>
            <a:r>
              <a:rPr lang="en-US" sz="1600" dirty="0" smtClean="0"/>
              <a:t> </a:t>
            </a:r>
            <a:r>
              <a:rPr lang="en-US" sz="1600" dirty="0" err="1" smtClean="0"/>
              <a:t>sangat</a:t>
            </a:r>
            <a:r>
              <a:rPr lang="en-US" sz="1600" dirty="0" smtClean="0"/>
              <a:t> lama </a:t>
            </a:r>
            <a:r>
              <a:rPr lang="en-US" sz="1600" dirty="0" err="1" smtClean="0"/>
              <a:t>untuk</a:t>
            </a:r>
            <a:r>
              <a:rPr lang="en-US" sz="1600" dirty="0" smtClean="0"/>
              <a:t> </a:t>
            </a:r>
            <a:r>
              <a:rPr lang="en-US" sz="1600" dirty="0" err="1" smtClean="0"/>
              <a:t>dilayankan</a:t>
            </a:r>
            <a:r>
              <a:rPr lang="en-US" sz="1600" dirty="0" smtClean="0"/>
              <a:t> </a:t>
            </a:r>
            <a:r>
              <a:rPr lang="en-US" sz="1600" dirty="0" err="1" smtClean="0"/>
              <a:t>kepada</a:t>
            </a:r>
            <a:r>
              <a:rPr lang="en-US" sz="1600" dirty="0" smtClean="0"/>
              <a:t> </a:t>
            </a:r>
            <a:r>
              <a:rPr lang="en-US" sz="1600" dirty="0" err="1" smtClean="0"/>
              <a:t>anggota</a:t>
            </a:r>
            <a:r>
              <a:rPr lang="en-US" sz="1600" dirty="0" smtClean="0"/>
              <a:t>. </a:t>
            </a:r>
            <a:r>
              <a:rPr lang="en-US" sz="1600" dirty="0" err="1" smtClean="0"/>
              <a:t>Namun</a:t>
            </a:r>
            <a:r>
              <a:rPr lang="en-US" sz="1600" dirty="0" smtClean="0"/>
              <a:t> </a:t>
            </a:r>
            <a:r>
              <a:rPr lang="en-US" sz="1600" dirty="0" err="1" smtClean="0"/>
              <a:t>dengan</a:t>
            </a:r>
            <a:r>
              <a:rPr lang="en-US" sz="1600" dirty="0" smtClean="0"/>
              <a:t> </a:t>
            </a:r>
            <a:r>
              <a:rPr lang="en-US" sz="1600" dirty="0" err="1" smtClean="0"/>
              <a:t>adanya</a:t>
            </a:r>
            <a:r>
              <a:rPr lang="en-US" sz="1600" dirty="0" smtClean="0"/>
              <a:t> internet </a:t>
            </a:r>
            <a:r>
              <a:rPr lang="en-US" sz="1600" dirty="0" err="1" smtClean="0"/>
              <a:t>pengolahan</a:t>
            </a:r>
            <a:r>
              <a:rPr lang="en-US" sz="1600" dirty="0" smtClean="0"/>
              <a:t> </a:t>
            </a:r>
            <a:r>
              <a:rPr lang="en-US" sz="1600" dirty="0" err="1" smtClean="0"/>
              <a:t>koleksi</a:t>
            </a:r>
            <a:r>
              <a:rPr lang="en-US" sz="1600" dirty="0" smtClean="0"/>
              <a:t> </a:t>
            </a:r>
            <a:r>
              <a:rPr lang="en-US" sz="1600" dirty="0" err="1" smtClean="0"/>
              <a:t>akan</a:t>
            </a:r>
            <a:r>
              <a:rPr lang="en-US" sz="1600" dirty="0" smtClean="0"/>
              <a:t> </a:t>
            </a:r>
            <a:r>
              <a:rPr lang="en-US" sz="1600" dirty="0" err="1" smtClean="0"/>
              <a:t>semakin</a:t>
            </a:r>
            <a:r>
              <a:rPr lang="en-US" sz="1600" dirty="0" smtClean="0"/>
              <a:t> </a:t>
            </a:r>
            <a:r>
              <a:rPr lang="en-US" sz="1600" dirty="0" err="1" smtClean="0"/>
              <a:t>cepat</a:t>
            </a:r>
            <a:r>
              <a:rPr lang="en-US" sz="1600" dirty="0" smtClean="0"/>
              <a:t>. </a:t>
            </a:r>
            <a:r>
              <a:rPr lang="en-US" sz="1600" dirty="0" err="1" smtClean="0"/>
              <a:t>Salah</a:t>
            </a:r>
            <a:r>
              <a:rPr lang="en-US" sz="1600" dirty="0" smtClean="0"/>
              <a:t> </a:t>
            </a:r>
            <a:r>
              <a:rPr lang="en-US" sz="1600" dirty="0" err="1" smtClean="0"/>
              <a:t>satu</a:t>
            </a:r>
            <a:r>
              <a:rPr lang="en-US" sz="1600" dirty="0" smtClean="0"/>
              <a:t> </a:t>
            </a:r>
            <a:r>
              <a:rPr lang="en-US" sz="1600" dirty="0" err="1" smtClean="0"/>
              <a:t>metode</a:t>
            </a:r>
            <a:r>
              <a:rPr lang="en-US" sz="1600" dirty="0" smtClean="0"/>
              <a:t> yang </a:t>
            </a:r>
            <a:r>
              <a:rPr lang="en-US" sz="1600" dirty="0" err="1" smtClean="0"/>
              <a:t>digunakan</a:t>
            </a:r>
            <a:r>
              <a:rPr lang="en-US" sz="1600" dirty="0" smtClean="0"/>
              <a:t> </a:t>
            </a:r>
            <a:r>
              <a:rPr lang="en-US" sz="1600" dirty="0" err="1" smtClean="0"/>
              <a:t>adalah</a:t>
            </a:r>
            <a:r>
              <a:rPr lang="en-US" sz="1600" dirty="0" smtClean="0"/>
              <a:t> </a:t>
            </a:r>
            <a:r>
              <a:rPr lang="en-US" sz="1600" dirty="0" err="1" smtClean="0"/>
              <a:t>meng</a:t>
            </a:r>
            <a:r>
              <a:rPr lang="en-US" sz="1600" dirty="0" smtClean="0"/>
              <a:t>-copy </a:t>
            </a:r>
            <a:r>
              <a:rPr lang="en-US" sz="1600" dirty="0" err="1" smtClean="0"/>
              <a:t>katalog</a:t>
            </a:r>
            <a:r>
              <a:rPr lang="en-US" sz="1600" dirty="0" smtClean="0"/>
              <a:t> </a:t>
            </a:r>
            <a:r>
              <a:rPr lang="en-US" sz="1600" dirty="0" err="1" smtClean="0"/>
              <a:t>perpustakaan</a:t>
            </a:r>
            <a:r>
              <a:rPr lang="en-US" sz="1600" dirty="0" smtClean="0"/>
              <a:t> lain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layanan</a:t>
            </a:r>
            <a:r>
              <a:rPr lang="en-US" sz="1600" dirty="0" smtClean="0"/>
              <a:t> z39.50.</a:t>
            </a:r>
          </a:p>
          <a:p>
            <a:endParaRPr lang="en-US" sz="1600" dirty="0"/>
          </a:p>
          <a:p>
            <a:r>
              <a:rPr lang="en-US" sz="1600" dirty="0" smtClean="0"/>
              <a:t>Z39.50 </a:t>
            </a:r>
            <a:r>
              <a:rPr lang="en-US" sz="1600" dirty="0" err="1" smtClean="0"/>
              <a:t>merupakan</a:t>
            </a:r>
            <a:r>
              <a:rPr lang="en-US" sz="1600" dirty="0" smtClean="0"/>
              <a:t> </a:t>
            </a:r>
            <a:r>
              <a:rPr lang="en-US" sz="1600" dirty="0" err="1" smtClean="0"/>
              <a:t>protokol</a:t>
            </a:r>
            <a:r>
              <a:rPr lang="en-US" sz="1600" dirty="0" smtClean="0"/>
              <a:t> </a:t>
            </a:r>
            <a:r>
              <a:rPr lang="en-US" sz="1600" dirty="0" err="1" smtClean="0"/>
              <a:t>standar</a:t>
            </a:r>
            <a:r>
              <a:rPr lang="en-US" sz="1600" dirty="0" smtClean="0"/>
              <a:t> </a:t>
            </a:r>
            <a:r>
              <a:rPr lang="en-US" sz="1600" dirty="0" err="1" smtClean="0"/>
              <a:t>berbasis</a:t>
            </a:r>
            <a:r>
              <a:rPr lang="en-US" sz="1600" dirty="0" smtClean="0"/>
              <a:t> client-server yang </a:t>
            </a:r>
            <a:r>
              <a:rPr lang="en-US" sz="1600" dirty="0" err="1" smtClean="0"/>
              <a:t>memungkinkan</a:t>
            </a:r>
            <a:r>
              <a:rPr lang="en-US" sz="1600" dirty="0" smtClean="0"/>
              <a:t> </a:t>
            </a:r>
            <a:r>
              <a:rPr lang="en-US" sz="1600" dirty="0" err="1" smtClean="0"/>
              <a:t>komputer</a:t>
            </a:r>
            <a:r>
              <a:rPr lang="en-US" sz="1600" dirty="0" smtClean="0"/>
              <a:t> </a:t>
            </a:r>
            <a:r>
              <a:rPr lang="en-US" sz="1600" dirty="0" err="1" smtClean="0"/>
              <a:t>komputer</a:t>
            </a:r>
            <a:r>
              <a:rPr lang="en-US" sz="1600" dirty="0" smtClean="0"/>
              <a:t> client </a:t>
            </a:r>
            <a:r>
              <a:rPr lang="en-US" sz="1600" dirty="0" err="1" smtClean="0"/>
              <a:t>untuk</a:t>
            </a:r>
            <a:r>
              <a:rPr lang="en-US" sz="1600" dirty="0" smtClean="0"/>
              <a:t> </a:t>
            </a:r>
            <a:r>
              <a:rPr lang="en-US" sz="1600" dirty="0" err="1" smtClean="0"/>
              <a:t>mencari</a:t>
            </a:r>
            <a:r>
              <a:rPr lang="en-US" sz="1600" dirty="0" smtClean="0"/>
              <a:t> </a:t>
            </a:r>
            <a:r>
              <a:rPr lang="en-US" sz="1600" dirty="0" err="1" smtClean="0"/>
              <a:t>dan</a:t>
            </a:r>
            <a:r>
              <a:rPr lang="en-US" sz="1600" dirty="0" smtClean="0"/>
              <a:t> </a:t>
            </a:r>
            <a:r>
              <a:rPr lang="en-US" sz="1600" dirty="0" err="1" smtClean="0"/>
              <a:t>mendapatkan</a:t>
            </a:r>
            <a:r>
              <a:rPr lang="en-US" sz="1600" dirty="0" smtClean="0"/>
              <a:t> </a:t>
            </a:r>
            <a:r>
              <a:rPr lang="en-US" sz="1600" dirty="0" err="1" smtClean="0"/>
              <a:t>informasi</a:t>
            </a:r>
            <a:r>
              <a:rPr lang="en-US" sz="1600" dirty="0" smtClean="0"/>
              <a:t> </a:t>
            </a:r>
            <a:r>
              <a:rPr lang="en-US" sz="1600" dirty="0" err="1" smtClean="0"/>
              <a:t>ke</a:t>
            </a:r>
            <a:r>
              <a:rPr lang="en-US" sz="1600" dirty="0" smtClean="0"/>
              <a:t> server data. </a:t>
            </a:r>
            <a:r>
              <a:rPr lang="en-US" sz="1600" dirty="0" err="1" smtClean="0"/>
              <a:t>Untuk</a:t>
            </a:r>
            <a:r>
              <a:rPr lang="en-US" sz="1600" dirty="0" smtClean="0"/>
              <a:t> </a:t>
            </a:r>
            <a:r>
              <a:rPr lang="en-US" sz="1600" dirty="0" err="1" smtClean="0"/>
              <a:t>lebih</a:t>
            </a:r>
            <a:r>
              <a:rPr lang="en-US" sz="1600" dirty="0" smtClean="0"/>
              <a:t> </a:t>
            </a:r>
            <a:r>
              <a:rPr lang="en-US" sz="1600" dirty="0" err="1" smtClean="0"/>
              <a:t>tahu</a:t>
            </a:r>
            <a:r>
              <a:rPr lang="en-US" sz="1600" dirty="0" smtClean="0"/>
              <a:t> </a:t>
            </a:r>
            <a:r>
              <a:rPr lang="en-US" sz="1600" dirty="0" err="1" smtClean="0"/>
              <a:t>lebih</a:t>
            </a:r>
            <a:r>
              <a:rPr lang="en-US" sz="1600" dirty="0" smtClean="0"/>
              <a:t> detail </a:t>
            </a:r>
            <a:r>
              <a:rPr lang="en-US" sz="1600" dirty="0" err="1" smtClean="0"/>
              <a:t>mengenai</a:t>
            </a:r>
            <a:r>
              <a:rPr lang="en-US" sz="1600" dirty="0" smtClean="0"/>
              <a:t> </a:t>
            </a:r>
            <a:r>
              <a:rPr lang="en-US" sz="1600" dirty="0" err="1" smtClean="0"/>
              <a:t>protokol</a:t>
            </a:r>
            <a:r>
              <a:rPr lang="en-US" sz="1600" dirty="0" smtClean="0"/>
              <a:t> z39.50 </a:t>
            </a:r>
            <a:r>
              <a:rPr lang="en-US" sz="1600" dirty="0" err="1" smtClean="0"/>
              <a:t>silahkan</a:t>
            </a:r>
            <a:r>
              <a:rPr lang="en-US" sz="1600" dirty="0" smtClean="0"/>
              <a:t> </a:t>
            </a:r>
            <a:r>
              <a:rPr lang="en-US" sz="1600" dirty="0" err="1" smtClean="0"/>
              <a:t>cek</a:t>
            </a:r>
            <a:r>
              <a:rPr lang="en-US" sz="1600" dirty="0" smtClean="0"/>
              <a:t> </a:t>
            </a:r>
            <a:r>
              <a:rPr lang="en-US" sz="1600" dirty="0" err="1" smtClean="0"/>
              <a:t>di</a:t>
            </a:r>
            <a:r>
              <a:rPr lang="en-US" sz="1600" dirty="0" smtClean="0"/>
              <a:t> website </a:t>
            </a:r>
            <a:r>
              <a:rPr lang="en-US" sz="1600" dirty="0" err="1" smtClean="0"/>
              <a:t>dengan</a:t>
            </a:r>
            <a:r>
              <a:rPr lang="en-US" sz="1600" dirty="0" smtClean="0"/>
              <a:t> </a:t>
            </a:r>
            <a:r>
              <a:rPr lang="en-US" sz="1600" dirty="0" err="1" smtClean="0"/>
              <a:t>alamat</a:t>
            </a:r>
            <a:r>
              <a:rPr lang="en-US" sz="1600" dirty="0" smtClean="0"/>
              <a:t> </a:t>
            </a:r>
            <a:r>
              <a:rPr lang="en-US" sz="1600" dirty="0" smtClean="0">
                <a:hlinkClick r:id="rId2"/>
              </a:rPr>
              <a:t>http://irspy.indexdata.com/</a:t>
            </a:r>
            <a:endParaRPr lang="en-US" sz="1600" dirty="0" smtClean="0"/>
          </a:p>
          <a:p>
            <a:endParaRPr lang="en-US" sz="1600" dirty="0" smtClean="0"/>
          </a:p>
          <a:p>
            <a:r>
              <a:rPr lang="en-US" sz="1600" dirty="0" err="1" smtClean="0"/>
              <a:t>Untuk</a:t>
            </a:r>
            <a:r>
              <a:rPr lang="en-US" sz="1600" dirty="0" smtClean="0"/>
              <a:t> </a:t>
            </a:r>
            <a:r>
              <a:rPr lang="en-US" sz="1600" dirty="0" err="1" smtClean="0"/>
              <a:t>dapat</a:t>
            </a:r>
            <a:r>
              <a:rPr lang="en-US" sz="1600" dirty="0" smtClean="0"/>
              <a:t> </a:t>
            </a:r>
            <a:r>
              <a:rPr lang="en-US" sz="1600" dirty="0" err="1" smtClean="0"/>
              <a:t>menggunakan</a:t>
            </a:r>
            <a:r>
              <a:rPr lang="en-US" sz="1600" dirty="0" smtClean="0"/>
              <a:t> </a:t>
            </a:r>
            <a:r>
              <a:rPr lang="en-US" sz="1600" dirty="0" err="1" smtClean="0"/>
              <a:t>layanan</a:t>
            </a:r>
            <a:r>
              <a:rPr lang="en-US" sz="1600" dirty="0" smtClean="0"/>
              <a:t> z39.50 </a:t>
            </a:r>
            <a:r>
              <a:rPr lang="en-US" sz="1600" dirty="0" err="1" smtClean="0"/>
              <a:t>sangatlah</a:t>
            </a:r>
            <a:r>
              <a:rPr lang="en-US" sz="1600" dirty="0" smtClean="0"/>
              <a:t> </a:t>
            </a:r>
            <a:r>
              <a:rPr lang="en-US" sz="1600" dirty="0" err="1" smtClean="0"/>
              <a:t>mudah</a:t>
            </a:r>
            <a:r>
              <a:rPr lang="en-US" sz="1600" dirty="0" smtClean="0"/>
              <a:t>, </a:t>
            </a:r>
            <a:r>
              <a:rPr lang="en-US" sz="1600" dirty="0" err="1" smtClean="0"/>
              <a:t>persyaratannya</a:t>
            </a:r>
            <a:r>
              <a:rPr lang="en-US" sz="1600" dirty="0" smtClean="0"/>
              <a:t> </a:t>
            </a:r>
            <a:r>
              <a:rPr lang="en-US" sz="1600" dirty="0" err="1" smtClean="0"/>
              <a:t>adalah</a:t>
            </a:r>
            <a:r>
              <a:rPr lang="en-US" sz="1600" dirty="0" smtClean="0"/>
              <a:t> </a:t>
            </a:r>
            <a:r>
              <a:rPr lang="en-US" sz="1600" dirty="0" err="1" smtClean="0"/>
              <a:t>komputer</a:t>
            </a:r>
            <a:r>
              <a:rPr lang="en-US" sz="1600" dirty="0" smtClean="0"/>
              <a:t> </a:t>
            </a:r>
            <a:r>
              <a:rPr lang="en-US" sz="1600" dirty="0" err="1" smtClean="0"/>
              <a:t>dimana</a:t>
            </a:r>
            <a:r>
              <a:rPr lang="en-US" sz="1600" dirty="0" smtClean="0"/>
              <a:t> </a:t>
            </a:r>
            <a:r>
              <a:rPr lang="en-US" sz="1600" dirty="0" err="1" smtClean="0"/>
              <a:t>SLiMS</a:t>
            </a:r>
            <a:r>
              <a:rPr lang="en-US" sz="1600" dirty="0" smtClean="0"/>
              <a:t> </a:t>
            </a:r>
            <a:r>
              <a:rPr lang="en-US" sz="1600" dirty="0" err="1" smtClean="0"/>
              <a:t>diinstal</a:t>
            </a:r>
            <a:r>
              <a:rPr lang="en-US" sz="1600" dirty="0" smtClean="0"/>
              <a:t> </a:t>
            </a:r>
            <a:r>
              <a:rPr lang="en-US" sz="1600" dirty="0" err="1" smtClean="0"/>
              <a:t>dapat</a:t>
            </a:r>
            <a:r>
              <a:rPr lang="en-US" sz="1600" dirty="0" smtClean="0"/>
              <a:t> </a:t>
            </a:r>
            <a:r>
              <a:rPr lang="en-US" sz="1600" dirty="0" err="1" smtClean="0"/>
              <a:t>mengakses</a:t>
            </a:r>
            <a:r>
              <a:rPr lang="en-US" sz="1600" dirty="0" smtClean="0"/>
              <a:t> internet. </a:t>
            </a:r>
            <a:r>
              <a:rPr lang="en-US" sz="1600" dirty="0" err="1" smtClean="0"/>
              <a:t>Persyaratan</a:t>
            </a:r>
            <a:r>
              <a:rPr lang="en-US" sz="1600" dirty="0" smtClean="0"/>
              <a:t> </a:t>
            </a:r>
            <a:r>
              <a:rPr lang="en-US" sz="1600" dirty="0" err="1" smtClean="0"/>
              <a:t>kedua</a:t>
            </a:r>
            <a:r>
              <a:rPr lang="en-US" sz="1600" dirty="0" smtClean="0"/>
              <a:t> port 7090 </a:t>
            </a:r>
            <a:r>
              <a:rPr lang="en-US" sz="1600" dirty="0" err="1" smtClean="0"/>
              <a:t>tidak</a:t>
            </a:r>
            <a:r>
              <a:rPr lang="en-US" sz="1600" dirty="0" smtClean="0"/>
              <a:t> </a:t>
            </a:r>
            <a:r>
              <a:rPr lang="en-US" sz="1600" dirty="0" err="1" smtClean="0"/>
              <a:t>ditutup</a:t>
            </a:r>
            <a:r>
              <a:rPr lang="en-US" sz="1600" dirty="0" smtClean="0"/>
              <a:t> </a:t>
            </a:r>
            <a:r>
              <a:rPr lang="en-US" sz="1600" dirty="0" err="1" smtClean="0"/>
              <a:t>oleh</a:t>
            </a:r>
            <a:r>
              <a:rPr lang="en-US" sz="1600" dirty="0" smtClean="0"/>
              <a:t> administrator. </a:t>
            </a:r>
            <a:r>
              <a:rPr lang="en-US" sz="1600" dirty="0" err="1" smtClean="0"/>
              <a:t>Jika</a:t>
            </a:r>
            <a:r>
              <a:rPr lang="en-US" sz="1600" dirty="0" smtClean="0"/>
              <a:t> </a:t>
            </a:r>
            <a:r>
              <a:rPr lang="en-US" sz="1600" dirty="0" err="1" smtClean="0"/>
              <a:t>persyaratan</a:t>
            </a:r>
            <a:r>
              <a:rPr lang="en-US" sz="1600" dirty="0" smtClean="0"/>
              <a:t> </a:t>
            </a:r>
            <a:r>
              <a:rPr lang="en-US" sz="1600" dirty="0" err="1" smtClean="0"/>
              <a:t>tersebut</a:t>
            </a:r>
            <a:r>
              <a:rPr lang="en-US" sz="1600" dirty="0" smtClean="0"/>
              <a:t> </a:t>
            </a:r>
            <a:r>
              <a:rPr lang="en-US" sz="1600" dirty="0" err="1" smtClean="0"/>
              <a:t>sudah</a:t>
            </a:r>
            <a:r>
              <a:rPr lang="en-US" sz="1600" dirty="0" smtClean="0"/>
              <a:t> </a:t>
            </a:r>
            <a:r>
              <a:rPr lang="en-US" sz="1600" dirty="0" err="1" smtClean="0"/>
              <a:t>terpenuhi</a:t>
            </a:r>
            <a:r>
              <a:rPr lang="en-US" sz="1600" dirty="0" smtClean="0"/>
              <a:t>, </a:t>
            </a:r>
            <a:r>
              <a:rPr lang="en-US" sz="1600" dirty="0" err="1" smtClean="0"/>
              <a:t>maka</a:t>
            </a:r>
            <a:r>
              <a:rPr lang="en-US" sz="1600" dirty="0" smtClean="0"/>
              <a:t> </a:t>
            </a:r>
            <a:r>
              <a:rPr lang="en-US" sz="1600" dirty="0" err="1" smtClean="0"/>
              <a:t>kita</a:t>
            </a:r>
            <a:r>
              <a:rPr lang="en-US" sz="1600" dirty="0" smtClean="0"/>
              <a:t> </a:t>
            </a:r>
            <a:r>
              <a:rPr lang="en-US" sz="1600" dirty="0" err="1" smtClean="0"/>
              <a:t>dapat</a:t>
            </a:r>
            <a:r>
              <a:rPr lang="en-US" sz="1600" dirty="0" smtClean="0"/>
              <a:t> </a:t>
            </a:r>
            <a:r>
              <a:rPr lang="en-US" sz="1600" dirty="0" err="1" smtClean="0"/>
              <a:t>memanfaatkan</a:t>
            </a:r>
            <a:r>
              <a:rPr lang="en-US" sz="1600" dirty="0" smtClean="0"/>
              <a:t> </a:t>
            </a:r>
            <a:r>
              <a:rPr lang="en-US" sz="1600" dirty="0" err="1" smtClean="0"/>
              <a:t>fasilitas</a:t>
            </a:r>
            <a:r>
              <a:rPr lang="en-US" sz="1600" dirty="0" smtClean="0"/>
              <a:t> </a:t>
            </a:r>
            <a:r>
              <a:rPr lang="en-US" sz="1600" dirty="0" err="1" smtClean="0"/>
              <a:t>ini</a:t>
            </a:r>
            <a:r>
              <a:rPr lang="en-US" sz="1600" dirty="0" smtClean="0"/>
              <a:t>.</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762000"/>
            <a:ext cx="7848600" cy="5016758"/>
          </a:xfrm>
          <a:prstGeom prst="rect">
            <a:avLst/>
          </a:prstGeom>
        </p:spPr>
        <p:txBody>
          <a:bodyPr wrap="square">
            <a:spAutoFit/>
          </a:bodyPr>
          <a:lstStyle/>
          <a:p>
            <a:r>
              <a:rPr lang="en-US" sz="1600" dirty="0" err="1" smtClean="0">
                <a:latin typeface="Constantia" pitchFamily="18" charset="0"/>
              </a:rPr>
              <a:t>Berikut</a:t>
            </a:r>
            <a:r>
              <a:rPr lang="en-US" sz="1600" dirty="0" smtClean="0">
                <a:latin typeface="Constantia" pitchFamily="18" charset="0"/>
              </a:rPr>
              <a:t> </a:t>
            </a:r>
            <a:r>
              <a:rPr lang="en-US" sz="1600" dirty="0" err="1" smtClean="0">
                <a:latin typeface="Constantia" pitchFamily="18" charset="0"/>
              </a:rPr>
              <a:t>adalah</a:t>
            </a:r>
            <a:r>
              <a:rPr lang="en-US" sz="1600" dirty="0" smtClean="0">
                <a:latin typeface="Constantia" pitchFamily="18" charset="0"/>
              </a:rPr>
              <a:t> </a:t>
            </a:r>
            <a:r>
              <a:rPr lang="en-US" sz="1600" dirty="0" err="1" smtClean="0">
                <a:latin typeface="Constantia" pitchFamily="18" charset="0"/>
              </a:rPr>
              <a:t>tahapan</a:t>
            </a:r>
            <a:r>
              <a:rPr lang="en-US" sz="1600" dirty="0" smtClean="0">
                <a:latin typeface="Constantia" pitchFamily="18" charset="0"/>
              </a:rPr>
              <a:t> </a:t>
            </a:r>
            <a:r>
              <a:rPr lang="en-US" sz="1600" dirty="0" err="1" smtClean="0">
                <a:latin typeface="Constantia" pitchFamily="18" charset="0"/>
              </a:rPr>
              <a:t>untuk</a:t>
            </a:r>
            <a:r>
              <a:rPr lang="en-US" sz="1600" dirty="0" smtClean="0">
                <a:latin typeface="Constantia" pitchFamily="18" charset="0"/>
              </a:rPr>
              <a:t>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menggunakan</a:t>
            </a:r>
            <a:r>
              <a:rPr lang="en-US" sz="1600" dirty="0" smtClean="0">
                <a:latin typeface="Constantia" pitchFamily="18" charset="0"/>
              </a:rPr>
              <a:t> </a:t>
            </a:r>
            <a:r>
              <a:rPr lang="en-US" sz="1600" dirty="0" err="1" smtClean="0">
                <a:latin typeface="Constantia" pitchFamily="18" charset="0"/>
              </a:rPr>
              <a:t>layanan</a:t>
            </a:r>
            <a:r>
              <a:rPr lang="en-US" sz="1600" dirty="0" smtClean="0">
                <a:latin typeface="Constantia" pitchFamily="18" charset="0"/>
              </a:rPr>
              <a:t> Z39.50:</a:t>
            </a:r>
          </a:p>
          <a:p>
            <a:endParaRPr lang="en-US" sz="1600" dirty="0" smtClean="0">
              <a:latin typeface="Constantia" pitchFamily="18" charset="0"/>
            </a:endParaRPr>
          </a:p>
          <a:p>
            <a:pPr marL="284163" indent="-284163"/>
            <a:r>
              <a:rPr lang="en-US" sz="1600" dirty="0" smtClean="0">
                <a:latin typeface="Constantia" pitchFamily="18" charset="0"/>
              </a:rPr>
              <a:t>1. </a:t>
            </a:r>
            <a:r>
              <a:rPr lang="en-US" sz="1600" dirty="0" err="1" smtClean="0">
                <a:latin typeface="Constantia" pitchFamily="18" charset="0"/>
              </a:rPr>
              <a:t>Secara</a:t>
            </a:r>
            <a:r>
              <a:rPr lang="en-US" sz="1600" dirty="0" smtClean="0">
                <a:latin typeface="Constantia" pitchFamily="18" charset="0"/>
              </a:rPr>
              <a:t> default, </a:t>
            </a:r>
            <a:r>
              <a:rPr lang="en-US" sz="1600" dirty="0" err="1" smtClean="0">
                <a:latin typeface="Constantia" pitchFamily="18" charset="0"/>
              </a:rPr>
              <a:t>SLiMS</a:t>
            </a:r>
            <a:r>
              <a:rPr lang="en-US" sz="1600" dirty="0" smtClean="0">
                <a:latin typeface="Constantia" pitchFamily="18" charset="0"/>
              </a:rPr>
              <a:t> </a:t>
            </a:r>
            <a:r>
              <a:rPr lang="en-US" sz="1600" dirty="0" err="1" smtClean="0">
                <a:latin typeface="Constantia" pitchFamily="18" charset="0"/>
              </a:rPr>
              <a:t>mengarahkan</a:t>
            </a:r>
            <a:r>
              <a:rPr lang="en-US" sz="1600" dirty="0" smtClean="0">
                <a:latin typeface="Constantia" pitchFamily="18" charset="0"/>
              </a:rPr>
              <a:t> </a:t>
            </a:r>
            <a:r>
              <a:rPr lang="en-US" sz="1600" dirty="0" err="1" smtClean="0">
                <a:latin typeface="Constantia" pitchFamily="18" charset="0"/>
              </a:rPr>
              <a:t>layanan</a:t>
            </a:r>
            <a:r>
              <a:rPr lang="en-US" sz="1600" dirty="0" smtClean="0">
                <a:latin typeface="Constantia" pitchFamily="18" charset="0"/>
              </a:rPr>
              <a:t> Z39.50 </a:t>
            </a:r>
            <a:r>
              <a:rPr lang="en-US" sz="1600" dirty="0" err="1" smtClean="0">
                <a:latin typeface="Constantia" pitchFamily="18" charset="0"/>
              </a:rPr>
              <a:t>ke</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Library of Congress, USA</a:t>
            </a:r>
          </a:p>
          <a:p>
            <a:pPr marL="225425" indent="-225425"/>
            <a:r>
              <a:rPr lang="en-US" sz="1600" dirty="0" smtClean="0">
                <a:latin typeface="Constantia" pitchFamily="18" charset="0"/>
              </a:rPr>
              <a:t>2. Kita </a:t>
            </a:r>
            <a:r>
              <a:rPr lang="en-US" sz="1600" dirty="0" err="1" smtClean="0">
                <a:latin typeface="Constantia" pitchFamily="18" charset="0"/>
              </a:rPr>
              <a:t>dapat</a:t>
            </a:r>
            <a:r>
              <a:rPr lang="en-US" sz="1600" dirty="0" smtClean="0">
                <a:latin typeface="Constantia" pitchFamily="18" charset="0"/>
              </a:rPr>
              <a:t> </a:t>
            </a:r>
            <a:r>
              <a:rPr lang="en-US" sz="1600" dirty="0" err="1" smtClean="0">
                <a:latin typeface="Constantia" pitchFamily="18" charset="0"/>
              </a:rPr>
              <a:t>mengubah</a:t>
            </a:r>
            <a:r>
              <a:rPr lang="en-US" sz="1600" dirty="0" smtClean="0">
                <a:latin typeface="Constantia" pitchFamily="18" charset="0"/>
              </a:rPr>
              <a:t> </a:t>
            </a:r>
            <a:r>
              <a:rPr lang="en-US" sz="1600" dirty="0" err="1" smtClean="0">
                <a:latin typeface="Constantia" pitchFamily="18" charset="0"/>
              </a:rPr>
              <a:t>atau</a:t>
            </a:r>
            <a:r>
              <a:rPr lang="en-US" sz="1600" dirty="0" smtClean="0">
                <a:latin typeface="Constantia" pitchFamily="18" charset="0"/>
              </a:rPr>
              <a:t> </a:t>
            </a:r>
            <a:r>
              <a:rPr lang="en-US" sz="1600" dirty="0" err="1" smtClean="0">
                <a:latin typeface="Constantia" pitchFamily="18" charset="0"/>
              </a:rPr>
              <a:t>menambahkan</a:t>
            </a:r>
            <a:r>
              <a:rPr lang="en-US" sz="1600" dirty="0" smtClean="0">
                <a:latin typeface="Constantia" pitchFamily="18" charset="0"/>
              </a:rPr>
              <a:t> </a:t>
            </a:r>
            <a:r>
              <a:rPr lang="en-US" sz="1600" dirty="0" err="1" smtClean="0">
                <a:latin typeface="Constantia" pitchFamily="18" charset="0"/>
              </a:rPr>
              <a:t>arah</a:t>
            </a:r>
            <a:r>
              <a:rPr lang="en-US" sz="1600" dirty="0" smtClean="0">
                <a:latin typeface="Constantia" pitchFamily="18" charset="0"/>
              </a:rPr>
              <a:t> / target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ke</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lain </a:t>
            </a:r>
            <a:r>
              <a:rPr lang="en-US" sz="1600" dirty="0" err="1" smtClean="0">
                <a:latin typeface="Constantia" pitchFamily="18" charset="0"/>
              </a:rPr>
              <a:t>di</a:t>
            </a:r>
            <a:r>
              <a:rPr lang="en-US" sz="1600" dirty="0" smtClean="0">
                <a:latin typeface="Constantia" pitchFamily="18" charset="0"/>
              </a:rPr>
              <a:t> </a:t>
            </a:r>
            <a:r>
              <a:rPr lang="en-US" sz="1600" dirty="0" err="1" smtClean="0">
                <a:latin typeface="Constantia" pitchFamily="18" charset="0"/>
              </a:rPr>
              <a:t>seluruh</a:t>
            </a:r>
            <a:r>
              <a:rPr lang="en-US" sz="1600" dirty="0" smtClean="0">
                <a:latin typeface="Constantia" pitchFamily="18" charset="0"/>
              </a:rPr>
              <a:t> </a:t>
            </a:r>
            <a:r>
              <a:rPr lang="en-US" sz="1600" dirty="0" err="1" smtClean="0">
                <a:latin typeface="Constantia" pitchFamily="18" charset="0"/>
              </a:rPr>
              <a:t>dunia</a:t>
            </a:r>
            <a:r>
              <a:rPr lang="en-US" sz="1600" dirty="0" smtClean="0">
                <a:latin typeface="Constantia" pitchFamily="18" charset="0"/>
              </a:rPr>
              <a:t> yang </a:t>
            </a:r>
            <a:r>
              <a:rPr lang="en-US" sz="1600" dirty="0" err="1" smtClean="0">
                <a:latin typeface="Constantia" pitchFamily="18" charset="0"/>
              </a:rPr>
              <a:t>menyediakan</a:t>
            </a:r>
            <a:r>
              <a:rPr lang="en-US" sz="1600" dirty="0" smtClean="0">
                <a:latin typeface="Constantia" pitchFamily="18" charset="0"/>
              </a:rPr>
              <a:t> </a:t>
            </a:r>
            <a:r>
              <a:rPr lang="en-US" sz="1600" dirty="0" err="1" smtClean="0">
                <a:latin typeface="Constantia" pitchFamily="18" charset="0"/>
              </a:rPr>
              <a:t>layanan</a:t>
            </a:r>
            <a:r>
              <a:rPr lang="en-US" sz="1600" dirty="0" smtClean="0">
                <a:latin typeface="Constantia" pitchFamily="18" charset="0"/>
              </a:rPr>
              <a:t> Z39.50. </a:t>
            </a:r>
            <a:r>
              <a:rPr lang="en-US" sz="1600" dirty="0" err="1" smtClean="0">
                <a:latin typeface="Constantia" pitchFamily="18" charset="0"/>
              </a:rPr>
              <a:t>Untuk</a:t>
            </a:r>
            <a:r>
              <a:rPr lang="en-US" sz="1600" dirty="0" smtClean="0">
                <a:latin typeface="Constantia" pitchFamily="18" charset="0"/>
              </a:rPr>
              <a:t> </a:t>
            </a:r>
            <a:r>
              <a:rPr lang="en-US" sz="1600" dirty="0" err="1" smtClean="0">
                <a:latin typeface="Constantia" pitchFamily="18" charset="0"/>
              </a:rPr>
              <a:t>melihat</a:t>
            </a:r>
            <a:r>
              <a:rPr lang="en-US" sz="1600" dirty="0" smtClean="0">
                <a:latin typeface="Constantia" pitchFamily="18" charset="0"/>
              </a:rPr>
              <a:t> </a:t>
            </a:r>
            <a:r>
              <a:rPr lang="en-US" sz="1600" dirty="0" err="1" smtClean="0">
                <a:latin typeface="Constantia" pitchFamily="18" charset="0"/>
              </a:rPr>
              <a:t>daftar</a:t>
            </a:r>
            <a:r>
              <a:rPr lang="en-US" sz="1600" dirty="0" smtClean="0">
                <a:latin typeface="Constantia" pitchFamily="18" charset="0"/>
              </a:rPr>
              <a:t> </a:t>
            </a:r>
            <a:r>
              <a:rPr lang="en-US" sz="1600" dirty="0" err="1" smtClean="0">
                <a:latin typeface="Constantia" pitchFamily="18" charset="0"/>
              </a:rPr>
              <a:t>penyedia</a:t>
            </a:r>
            <a:r>
              <a:rPr lang="en-US" sz="1600" dirty="0" smtClean="0">
                <a:latin typeface="Constantia" pitchFamily="18" charset="0"/>
              </a:rPr>
              <a:t> </a:t>
            </a:r>
            <a:r>
              <a:rPr lang="en-US" sz="1600" dirty="0" err="1" smtClean="0">
                <a:latin typeface="Constantia" pitchFamily="18" charset="0"/>
              </a:rPr>
              <a:t>layanan</a:t>
            </a:r>
            <a:r>
              <a:rPr lang="en-US" sz="1600" dirty="0" smtClean="0">
                <a:latin typeface="Constantia" pitchFamily="18" charset="0"/>
              </a:rPr>
              <a:t> Z39.50 </a:t>
            </a:r>
            <a:r>
              <a:rPr lang="en-US" sz="1600" dirty="0" err="1" smtClean="0">
                <a:latin typeface="Constantia" pitchFamily="18" charset="0"/>
              </a:rPr>
              <a:t>silahkan</a:t>
            </a:r>
            <a:r>
              <a:rPr lang="en-US" sz="1600" dirty="0" smtClean="0">
                <a:latin typeface="Constantia" pitchFamily="18" charset="0"/>
              </a:rPr>
              <a:t> </a:t>
            </a:r>
            <a:r>
              <a:rPr lang="en-US" sz="1600" dirty="0" err="1" smtClean="0">
                <a:latin typeface="Constantia" pitchFamily="18" charset="0"/>
              </a:rPr>
              <a:t>cek</a:t>
            </a:r>
            <a:r>
              <a:rPr lang="en-US" sz="1600" dirty="0" smtClean="0">
                <a:latin typeface="Constantia" pitchFamily="18" charset="0"/>
              </a:rPr>
              <a:t> http://irspy.indexdata.com/</a:t>
            </a:r>
          </a:p>
          <a:p>
            <a:pPr marL="225425" indent="-225425"/>
            <a:r>
              <a:rPr lang="en-US" sz="1600" dirty="0" smtClean="0">
                <a:latin typeface="Constantia" pitchFamily="18" charset="0"/>
              </a:rPr>
              <a:t>3. </a:t>
            </a:r>
            <a:r>
              <a:rPr lang="en-US" sz="1600" dirty="0" err="1" smtClean="0">
                <a:latin typeface="Constantia" pitchFamily="18" charset="0"/>
              </a:rPr>
              <a:t>Sebagai</a:t>
            </a:r>
            <a:r>
              <a:rPr lang="en-US" sz="1600" dirty="0" smtClean="0">
                <a:latin typeface="Constantia" pitchFamily="18" charset="0"/>
              </a:rPr>
              <a:t> </a:t>
            </a:r>
            <a:r>
              <a:rPr lang="en-US" sz="1600" dirty="0" err="1" smtClean="0">
                <a:latin typeface="Constantia" pitchFamily="18" charset="0"/>
              </a:rPr>
              <a:t>contoh</a:t>
            </a:r>
            <a:r>
              <a:rPr lang="en-US" sz="1600" dirty="0" smtClean="0">
                <a:latin typeface="Constantia" pitchFamily="18" charset="0"/>
              </a:rPr>
              <a:t> </a:t>
            </a:r>
            <a:r>
              <a:rPr lang="en-US" sz="1600" dirty="0" err="1" smtClean="0">
                <a:latin typeface="Constantia" pitchFamily="18" charset="0"/>
              </a:rPr>
              <a:t>saya</a:t>
            </a:r>
            <a:r>
              <a:rPr lang="en-US" sz="1600" dirty="0" smtClean="0">
                <a:latin typeface="Constantia" pitchFamily="18" charset="0"/>
              </a:rPr>
              <a:t> </a:t>
            </a:r>
            <a:r>
              <a:rPr lang="en-US" sz="1600" dirty="0" err="1" smtClean="0">
                <a:latin typeface="Constantia" pitchFamily="18" charset="0"/>
              </a:rPr>
              <a:t>akan</a:t>
            </a:r>
            <a:r>
              <a:rPr lang="en-US" sz="1600" dirty="0" smtClean="0">
                <a:latin typeface="Constantia" pitchFamily="18" charset="0"/>
              </a:rPr>
              <a:t> </a:t>
            </a:r>
            <a:r>
              <a:rPr lang="en-US" sz="1600" dirty="0" err="1" smtClean="0">
                <a:latin typeface="Constantia" pitchFamily="18" charset="0"/>
              </a:rPr>
              <a:t>menambahkan</a:t>
            </a:r>
            <a:r>
              <a:rPr lang="en-US" sz="1600" dirty="0" smtClean="0">
                <a:latin typeface="Constantia" pitchFamily="18" charset="0"/>
              </a:rPr>
              <a:t> </a:t>
            </a:r>
            <a:r>
              <a:rPr lang="en-US" sz="1600" dirty="0" err="1" smtClean="0">
                <a:latin typeface="Constantia" pitchFamily="18" charset="0"/>
              </a:rPr>
              <a:t>Perpustakaan</a:t>
            </a:r>
            <a:r>
              <a:rPr lang="en-US" sz="1600" dirty="0" smtClean="0">
                <a:latin typeface="Constantia" pitchFamily="18" charset="0"/>
              </a:rPr>
              <a:t> </a:t>
            </a:r>
            <a:r>
              <a:rPr lang="en-US" sz="1600" dirty="0" err="1" smtClean="0">
                <a:latin typeface="Constantia" pitchFamily="18" charset="0"/>
              </a:rPr>
              <a:t>Nasional</a:t>
            </a:r>
            <a:r>
              <a:rPr lang="en-US" sz="1600" dirty="0" smtClean="0">
                <a:latin typeface="Constantia" pitchFamily="18" charset="0"/>
              </a:rPr>
              <a:t> Australia </a:t>
            </a:r>
            <a:r>
              <a:rPr lang="en-US" sz="1600" dirty="0" err="1" smtClean="0">
                <a:latin typeface="Constantia" pitchFamily="18" charset="0"/>
              </a:rPr>
              <a:t>sebagai</a:t>
            </a:r>
            <a:r>
              <a:rPr lang="en-US" sz="1600" dirty="0" smtClean="0">
                <a:latin typeface="Constantia" pitchFamily="18" charset="0"/>
              </a:rPr>
              <a:t> target. </a:t>
            </a:r>
            <a:r>
              <a:rPr lang="en-US" sz="1600" dirty="0" err="1" smtClean="0">
                <a:latin typeface="Constantia" pitchFamily="18" charset="0"/>
              </a:rPr>
              <a:t>Pada</a:t>
            </a:r>
            <a:r>
              <a:rPr lang="en-US" sz="1600" dirty="0" smtClean="0">
                <a:latin typeface="Constantia" pitchFamily="18" charset="0"/>
              </a:rPr>
              <a:t> website http://irspy.indexdata.com/, </a:t>
            </a:r>
            <a:r>
              <a:rPr lang="en-US" sz="1600" dirty="0" err="1" smtClean="0">
                <a:latin typeface="Constantia" pitchFamily="18" charset="0"/>
              </a:rPr>
              <a:t>Perpustakaan</a:t>
            </a:r>
            <a:r>
              <a:rPr lang="en-US" sz="1600" dirty="0" smtClean="0">
                <a:latin typeface="Constantia" pitchFamily="18" charset="0"/>
              </a:rPr>
              <a:t> </a:t>
            </a:r>
            <a:r>
              <a:rPr lang="en-US" sz="1600" dirty="0" err="1" smtClean="0">
                <a:latin typeface="Constantia" pitchFamily="18" charset="0"/>
              </a:rPr>
              <a:t>Nasional</a:t>
            </a:r>
            <a:r>
              <a:rPr lang="en-US" sz="1600" dirty="0" smtClean="0">
                <a:latin typeface="Constantia" pitchFamily="18" charset="0"/>
              </a:rPr>
              <a:t> Australia </a:t>
            </a:r>
            <a:r>
              <a:rPr lang="en-US" sz="1600" dirty="0" err="1" smtClean="0">
                <a:latin typeface="Constantia" pitchFamily="18" charset="0"/>
              </a:rPr>
              <a:t>menyediakan</a:t>
            </a:r>
            <a:r>
              <a:rPr lang="en-US" sz="1600" dirty="0" smtClean="0">
                <a:latin typeface="Constantia" pitchFamily="18" charset="0"/>
              </a:rPr>
              <a:t> </a:t>
            </a:r>
            <a:r>
              <a:rPr lang="en-US" sz="1600" dirty="0" err="1" smtClean="0">
                <a:latin typeface="Constantia" pitchFamily="18" charset="0"/>
              </a:rPr>
              <a:t>layanan</a:t>
            </a:r>
            <a:r>
              <a:rPr lang="en-US" sz="1600" dirty="0" smtClean="0">
                <a:latin typeface="Constantia" pitchFamily="18" charset="0"/>
              </a:rPr>
              <a:t> Z39.50 </a:t>
            </a:r>
            <a:r>
              <a:rPr lang="en-US" sz="1600" dirty="0" err="1" smtClean="0">
                <a:latin typeface="Constantia" pitchFamily="18" charset="0"/>
              </a:rPr>
              <a:t>dengan</a:t>
            </a:r>
            <a:r>
              <a:rPr lang="en-US" sz="1600" dirty="0" smtClean="0">
                <a:latin typeface="Constantia" pitchFamily="18" charset="0"/>
              </a:rPr>
              <a:t> </a:t>
            </a:r>
            <a:r>
              <a:rPr lang="en-US" sz="1600" dirty="0" err="1" smtClean="0">
                <a:latin typeface="Constantia" pitchFamily="18" charset="0"/>
              </a:rPr>
              <a:t>alamat</a:t>
            </a:r>
            <a:r>
              <a:rPr lang="en-US" sz="1600" dirty="0" smtClean="0">
                <a:latin typeface="Constantia" pitchFamily="18" charset="0"/>
              </a:rPr>
              <a:t> host : catalogue.nla.gov.au, port: 7090, </a:t>
            </a:r>
            <a:r>
              <a:rPr lang="en-US" sz="1600" dirty="0" err="1" smtClean="0">
                <a:latin typeface="Constantia" pitchFamily="18" charset="0"/>
              </a:rPr>
              <a:t>dan</a:t>
            </a:r>
            <a:r>
              <a:rPr lang="en-US" sz="1600" dirty="0" smtClean="0">
                <a:latin typeface="Constantia" pitchFamily="18" charset="0"/>
              </a:rPr>
              <a:t> </a:t>
            </a:r>
            <a:r>
              <a:rPr lang="en-US" sz="1600" dirty="0" err="1" smtClean="0">
                <a:latin typeface="Constantia" pitchFamily="18" charset="0"/>
              </a:rPr>
              <a:t>nama</a:t>
            </a:r>
            <a:r>
              <a:rPr lang="en-US" sz="1600" dirty="0" smtClean="0">
                <a:latin typeface="Constantia" pitchFamily="18" charset="0"/>
              </a:rPr>
              <a:t> database: voyager</a:t>
            </a:r>
          </a:p>
          <a:p>
            <a:pPr marL="225425" indent="-225425"/>
            <a:r>
              <a:rPr lang="en-US" sz="1600" dirty="0" smtClean="0">
                <a:latin typeface="Constantia" pitchFamily="18" charset="0"/>
              </a:rPr>
              <a:t>4. </a:t>
            </a:r>
            <a:r>
              <a:rPr lang="en-US" sz="1600" dirty="0" err="1" smtClean="0">
                <a:latin typeface="Constantia" pitchFamily="18" charset="0"/>
              </a:rPr>
              <a:t>Buka</a:t>
            </a:r>
            <a:r>
              <a:rPr lang="en-US" sz="1600" dirty="0" smtClean="0">
                <a:latin typeface="Constantia" pitchFamily="18" charset="0"/>
              </a:rPr>
              <a:t> le </a:t>
            </a:r>
            <a:r>
              <a:rPr lang="en-US" sz="1600" dirty="0" err="1" smtClean="0">
                <a:latin typeface="Constantia" pitchFamily="18" charset="0"/>
              </a:rPr>
              <a:t>syscong.inc.php</a:t>
            </a:r>
            <a:r>
              <a:rPr lang="en-US" sz="1600" dirty="0" smtClean="0">
                <a:latin typeface="Constantia" pitchFamily="18" charset="0"/>
              </a:rPr>
              <a:t> yang </a:t>
            </a:r>
            <a:r>
              <a:rPr lang="en-US" sz="1600" dirty="0" err="1" smtClean="0">
                <a:latin typeface="Constantia" pitchFamily="18" charset="0"/>
              </a:rPr>
              <a:t>terdapat</a:t>
            </a:r>
            <a:r>
              <a:rPr lang="en-US" sz="1600" dirty="0" smtClean="0">
                <a:latin typeface="Constantia" pitchFamily="18" charset="0"/>
              </a:rPr>
              <a:t> </a:t>
            </a:r>
            <a:r>
              <a:rPr lang="en-US" sz="1600" dirty="0" err="1" smtClean="0">
                <a:latin typeface="Constantia" pitchFamily="18" charset="0"/>
              </a:rPr>
              <a:t>di</a:t>
            </a:r>
            <a:r>
              <a:rPr lang="en-US" sz="1600" dirty="0" smtClean="0">
                <a:latin typeface="Constantia" pitchFamily="18" charset="0"/>
              </a:rPr>
              <a:t> </a:t>
            </a:r>
            <a:r>
              <a:rPr lang="en-US" sz="1600" dirty="0" err="1" smtClean="0">
                <a:latin typeface="Constantia" pitchFamily="18" charset="0"/>
              </a:rPr>
              <a:t>dalam</a:t>
            </a:r>
            <a:r>
              <a:rPr lang="en-US" sz="1600" dirty="0" smtClean="0">
                <a:latin typeface="Constantia" pitchFamily="18" charset="0"/>
              </a:rPr>
              <a:t> source </a:t>
            </a:r>
            <a:r>
              <a:rPr lang="en-US" sz="1600" dirty="0" err="1" smtClean="0">
                <a:latin typeface="Constantia" pitchFamily="18" charset="0"/>
              </a:rPr>
              <a:t>senayan</a:t>
            </a:r>
            <a:r>
              <a:rPr lang="en-US" sz="1600" dirty="0" smtClean="0">
                <a:latin typeface="Constantia" pitchFamily="18" charset="0"/>
              </a:rPr>
              <a:t> </a:t>
            </a:r>
            <a:r>
              <a:rPr lang="en-US" sz="1600" dirty="0" err="1" smtClean="0">
                <a:latin typeface="Constantia" pitchFamily="18" charset="0"/>
              </a:rPr>
              <a:t>dengan</a:t>
            </a:r>
            <a:r>
              <a:rPr lang="en-US" sz="1600" dirty="0" smtClean="0">
                <a:latin typeface="Constantia" pitchFamily="18" charset="0"/>
              </a:rPr>
              <a:t> editor </a:t>
            </a:r>
            <a:r>
              <a:rPr lang="en-US" sz="1600" dirty="0" err="1" smtClean="0">
                <a:latin typeface="Constantia" pitchFamily="18" charset="0"/>
              </a:rPr>
              <a:t>favorit</a:t>
            </a:r>
            <a:r>
              <a:rPr lang="en-US" sz="1600" dirty="0" smtClean="0">
                <a:latin typeface="Constantia" pitchFamily="18" charset="0"/>
              </a:rPr>
              <a:t> </a:t>
            </a:r>
            <a:r>
              <a:rPr lang="en-US" sz="1600" dirty="0" err="1" smtClean="0">
                <a:latin typeface="Constantia" pitchFamily="18" charset="0"/>
              </a:rPr>
              <a:t>anda</a:t>
            </a:r>
            <a:endParaRPr lang="en-US" sz="1600" dirty="0" smtClean="0">
              <a:latin typeface="Constantia" pitchFamily="18" charset="0"/>
            </a:endParaRPr>
          </a:p>
          <a:p>
            <a:pPr marL="284163" indent="-284163"/>
            <a:r>
              <a:rPr lang="en-US" sz="1600" dirty="0" smtClean="0">
                <a:latin typeface="Constantia" pitchFamily="18" charset="0"/>
              </a:rPr>
              <a:t>5. </a:t>
            </a:r>
            <a:r>
              <a:rPr lang="en-US" sz="1600" dirty="0" err="1" smtClean="0">
                <a:latin typeface="Constantia" pitchFamily="18" charset="0"/>
              </a:rPr>
              <a:t>Cari</a:t>
            </a:r>
            <a:r>
              <a:rPr lang="en-US" sz="1600" dirty="0" smtClean="0">
                <a:latin typeface="Constantia" pitchFamily="18" charset="0"/>
              </a:rPr>
              <a:t> </a:t>
            </a:r>
            <a:r>
              <a:rPr lang="en-US" sz="1600" dirty="0" err="1" smtClean="0">
                <a:latin typeface="Constantia" pitchFamily="18" charset="0"/>
              </a:rPr>
              <a:t>tulisan</a:t>
            </a:r>
            <a:r>
              <a:rPr lang="en-US" sz="1600" dirty="0" smtClean="0">
                <a:latin typeface="Constantia" pitchFamily="18" charset="0"/>
              </a:rPr>
              <a:t> $</a:t>
            </a:r>
            <a:r>
              <a:rPr lang="en-US" sz="1600" dirty="0" err="1" smtClean="0">
                <a:latin typeface="Constantia" pitchFamily="18" charset="0"/>
              </a:rPr>
              <a:t>sysconf</a:t>
            </a:r>
            <a:r>
              <a:rPr lang="en-US" sz="1600" dirty="0" smtClean="0">
                <a:latin typeface="Constantia" pitchFamily="18" charset="0"/>
              </a:rPr>
              <a:t>['z3950_source'][1] = array ('</a:t>
            </a:r>
            <a:r>
              <a:rPr lang="en-US" sz="1600" dirty="0" err="1" smtClean="0">
                <a:latin typeface="Constantia" pitchFamily="18" charset="0"/>
              </a:rPr>
              <a:t>uri</a:t>
            </a:r>
            <a:r>
              <a:rPr lang="en-US" sz="1600" dirty="0" smtClean="0">
                <a:latin typeface="Constantia" pitchFamily="18" charset="0"/>
              </a:rPr>
              <a:t> =&gt; 'z3950.loc.gov:7090/voyager', 'name' =&gt; Library of Congress Voyager');</a:t>
            </a:r>
          </a:p>
          <a:p>
            <a:r>
              <a:rPr lang="en-US" sz="1600" dirty="0" smtClean="0">
                <a:latin typeface="Constantia" pitchFamily="18" charset="0"/>
              </a:rPr>
              <a:t>6. Block </a:t>
            </a:r>
            <a:r>
              <a:rPr lang="en-US" sz="1600" dirty="0" err="1" smtClean="0">
                <a:latin typeface="Constantia" pitchFamily="18" charset="0"/>
              </a:rPr>
              <a:t>tulisan</a:t>
            </a:r>
            <a:r>
              <a:rPr lang="en-US" sz="1600" dirty="0" smtClean="0">
                <a:latin typeface="Constantia" pitchFamily="18" charset="0"/>
              </a:rPr>
              <a:t> </a:t>
            </a:r>
            <a:r>
              <a:rPr lang="en-US" sz="1600" dirty="0" err="1" smtClean="0">
                <a:latin typeface="Constantia" pitchFamily="18" charset="0"/>
              </a:rPr>
              <a:t>tersebut</a:t>
            </a:r>
            <a:r>
              <a:rPr lang="en-US" sz="1600" dirty="0" smtClean="0">
                <a:latin typeface="Constantia" pitchFamily="18" charset="0"/>
              </a:rPr>
              <a:t>, </a:t>
            </a:r>
            <a:r>
              <a:rPr lang="en-US" sz="1600" dirty="0" err="1" smtClean="0">
                <a:latin typeface="Constantia" pitchFamily="18" charset="0"/>
              </a:rPr>
              <a:t>lakukan</a:t>
            </a:r>
            <a:r>
              <a:rPr lang="en-US" sz="1600" dirty="0" smtClean="0">
                <a:latin typeface="Constantia" pitchFamily="18" charset="0"/>
              </a:rPr>
              <a:t> copy </a:t>
            </a:r>
            <a:r>
              <a:rPr lang="en-US" sz="1600" dirty="0" err="1" smtClean="0">
                <a:latin typeface="Constantia" pitchFamily="18" charset="0"/>
              </a:rPr>
              <a:t>dan</a:t>
            </a:r>
            <a:r>
              <a:rPr lang="en-US" sz="1600" dirty="0" smtClean="0">
                <a:latin typeface="Constantia" pitchFamily="18" charset="0"/>
              </a:rPr>
              <a:t> paste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baris</a:t>
            </a:r>
            <a:r>
              <a:rPr lang="en-US" sz="1600" dirty="0" smtClean="0">
                <a:latin typeface="Constantia" pitchFamily="18" charset="0"/>
              </a:rPr>
              <a:t> </a:t>
            </a:r>
            <a:r>
              <a:rPr lang="en-US" sz="1600" dirty="0" err="1" smtClean="0">
                <a:latin typeface="Constantia" pitchFamily="18" charset="0"/>
              </a:rPr>
              <a:t>di</a:t>
            </a:r>
            <a:r>
              <a:rPr lang="en-US" sz="1600" dirty="0" smtClean="0">
                <a:latin typeface="Constantia" pitchFamily="18" charset="0"/>
              </a:rPr>
              <a:t> </a:t>
            </a:r>
            <a:r>
              <a:rPr lang="en-US" sz="1600" dirty="0" err="1" smtClean="0">
                <a:latin typeface="Constantia" pitchFamily="18" charset="0"/>
              </a:rPr>
              <a:t>bawahnya</a:t>
            </a:r>
            <a:endParaRPr lang="en-US" sz="1600" dirty="0" smtClean="0">
              <a:latin typeface="Constantia" pitchFamily="18" charset="0"/>
            </a:endParaRPr>
          </a:p>
          <a:p>
            <a:pPr marL="225425" indent="-225425"/>
            <a:r>
              <a:rPr lang="en-US" sz="1600" dirty="0" smtClean="0">
                <a:latin typeface="Constantia" pitchFamily="18" charset="0"/>
              </a:rPr>
              <a:t>7.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lakukan</a:t>
            </a:r>
            <a:r>
              <a:rPr lang="en-US" sz="1600" dirty="0" smtClean="0">
                <a:latin typeface="Constantia" pitchFamily="18" charset="0"/>
              </a:rPr>
              <a:t> </a:t>
            </a:r>
            <a:r>
              <a:rPr lang="en-US" sz="1600" dirty="0" err="1" smtClean="0">
                <a:latin typeface="Constantia" pitchFamily="18" charset="0"/>
              </a:rPr>
              <a:t>perubahan</a:t>
            </a:r>
            <a:r>
              <a:rPr lang="en-US" sz="1600" dirty="0" smtClean="0">
                <a:latin typeface="Constantia" pitchFamily="18" charset="0"/>
              </a:rPr>
              <a:t> </a:t>
            </a:r>
            <a:r>
              <a:rPr lang="en-US" sz="1600" dirty="0" err="1" smtClean="0">
                <a:latin typeface="Constantia" pitchFamily="18" charset="0"/>
              </a:rPr>
              <a:t>pada</a:t>
            </a:r>
            <a:r>
              <a:rPr lang="en-US" sz="1600" dirty="0" smtClean="0">
                <a:latin typeface="Constantia" pitchFamily="18" charset="0"/>
              </a:rPr>
              <a:t> </a:t>
            </a:r>
            <a:r>
              <a:rPr lang="en-US" sz="1600" dirty="0" err="1" smtClean="0">
                <a:latin typeface="Constantia" pitchFamily="18" charset="0"/>
              </a:rPr>
              <a:t>angka</a:t>
            </a:r>
            <a:r>
              <a:rPr lang="en-US" sz="1600" dirty="0" smtClean="0">
                <a:latin typeface="Constantia" pitchFamily="18" charset="0"/>
              </a:rPr>
              <a:t> [1] </a:t>
            </a:r>
            <a:r>
              <a:rPr lang="en-US" sz="1600" dirty="0" err="1" smtClean="0">
                <a:latin typeface="Constantia" pitchFamily="18" charset="0"/>
              </a:rPr>
              <a:t>menjadi</a:t>
            </a:r>
            <a:r>
              <a:rPr lang="en-US" sz="1600" dirty="0" smtClean="0">
                <a:latin typeface="Constantia" pitchFamily="18" charset="0"/>
              </a:rPr>
              <a:t> [2] </a:t>
            </a:r>
            <a:r>
              <a:rPr lang="en-US" sz="1600" dirty="0" err="1" smtClean="0">
                <a:latin typeface="Constantia" pitchFamily="18" charset="0"/>
              </a:rPr>
              <a:t>sesuai</a:t>
            </a:r>
            <a:r>
              <a:rPr lang="en-US" sz="1600" dirty="0" smtClean="0">
                <a:latin typeface="Constantia" pitchFamily="18" charset="0"/>
              </a:rPr>
              <a:t> </a:t>
            </a:r>
            <a:r>
              <a:rPr lang="en-US" sz="1600" dirty="0" err="1" smtClean="0">
                <a:latin typeface="Constantia" pitchFamily="18" charset="0"/>
              </a:rPr>
              <a:t>dengan</a:t>
            </a:r>
            <a:r>
              <a:rPr lang="en-US" sz="1600" dirty="0" smtClean="0">
                <a:latin typeface="Constantia" pitchFamily="18" charset="0"/>
              </a:rPr>
              <a:t> </a:t>
            </a:r>
            <a:r>
              <a:rPr lang="en-US" sz="1600" dirty="0" err="1" smtClean="0">
                <a:latin typeface="Constantia" pitchFamily="18" charset="0"/>
              </a:rPr>
              <a:t>urutannya</a:t>
            </a:r>
            <a:r>
              <a:rPr lang="en-US" sz="1600" dirty="0" smtClean="0">
                <a:latin typeface="Constantia" pitchFamily="18" charset="0"/>
              </a:rPr>
              <a:t>.</a:t>
            </a:r>
          </a:p>
          <a:p>
            <a:pPr marL="225425" indent="-225425"/>
            <a:r>
              <a:rPr lang="en-US" sz="1600" dirty="0" smtClean="0">
                <a:latin typeface="Constantia" pitchFamily="18" charset="0"/>
              </a:rPr>
              <a:t>8. </a:t>
            </a:r>
            <a:r>
              <a:rPr lang="en-US" sz="1600" dirty="0" err="1" smtClean="0">
                <a:latin typeface="Constantia" pitchFamily="18" charset="0"/>
              </a:rPr>
              <a:t>Kemudian</a:t>
            </a:r>
            <a:r>
              <a:rPr lang="en-US" sz="1600" dirty="0" smtClean="0">
                <a:latin typeface="Constantia" pitchFamily="18" charset="0"/>
              </a:rPr>
              <a:t> </a:t>
            </a:r>
            <a:r>
              <a:rPr lang="en-US" sz="1600" dirty="0" err="1" smtClean="0">
                <a:latin typeface="Constantia" pitchFamily="18" charset="0"/>
              </a:rPr>
              <a:t>ubah</a:t>
            </a:r>
            <a:r>
              <a:rPr lang="en-US" sz="1600" dirty="0" smtClean="0">
                <a:latin typeface="Constantia" pitchFamily="18" charset="0"/>
              </a:rPr>
              <a:t> </a:t>
            </a:r>
            <a:r>
              <a:rPr lang="en-US" sz="1600" dirty="0" err="1" smtClean="0">
                <a:latin typeface="Constantia" pitchFamily="18" charset="0"/>
              </a:rPr>
              <a:t>tulisan</a:t>
            </a:r>
            <a:r>
              <a:rPr lang="en-US" sz="1600" dirty="0" smtClean="0">
                <a:latin typeface="Constantia" pitchFamily="18" charset="0"/>
              </a:rPr>
              <a:t> ('</a:t>
            </a:r>
            <a:r>
              <a:rPr lang="en-US" sz="1600" dirty="0" err="1" smtClean="0">
                <a:latin typeface="Constantia" pitchFamily="18" charset="0"/>
              </a:rPr>
              <a:t>uri</a:t>
            </a:r>
            <a:r>
              <a:rPr lang="en-US" sz="1600" dirty="0" smtClean="0">
                <a:latin typeface="Constantia" pitchFamily="18" charset="0"/>
              </a:rPr>
              <a:t> =&gt; 'z3950.loc.gov:7090/voyager', 'name' =&gt; Library of Congress Voyager') </a:t>
            </a:r>
            <a:r>
              <a:rPr lang="en-US" sz="1600" dirty="0" err="1" smtClean="0">
                <a:latin typeface="Constantia" pitchFamily="18" charset="0"/>
              </a:rPr>
              <a:t>menjadi</a:t>
            </a:r>
            <a:r>
              <a:rPr lang="en-US" sz="1600" dirty="0" smtClean="0">
                <a:latin typeface="Constantia" pitchFamily="18" charset="0"/>
              </a:rPr>
              <a:t> ('</a:t>
            </a:r>
            <a:r>
              <a:rPr lang="en-US" sz="1600" dirty="0" err="1" smtClean="0">
                <a:latin typeface="Constantia" pitchFamily="18" charset="0"/>
              </a:rPr>
              <a:t>uri</a:t>
            </a:r>
            <a:r>
              <a:rPr lang="en-US" sz="1600" dirty="0" smtClean="0">
                <a:latin typeface="Constantia" pitchFamily="18" charset="0"/>
              </a:rPr>
              <a:t> =&gt; 'catalogue.nla.gov.au:7090/voyager', </a:t>
            </a:r>
            <a:r>
              <a:rPr lang="en-US" sz="1600" dirty="0" err="1" smtClean="0">
                <a:latin typeface="Constantia" pitchFamily="18" charset="0"/>
              </a:rPr>
              <a:t>dan</a:t>
            </a:r>
            <a:r>
              <a:rPr lang="en-US" sz="1600" dirty="0" smtClean="0">
                <a:latin typeface="Constantia" pitchFamily="18" charset="0"/>
              </a:rPr>
              <a:t> 'Library of Congress Voyager'); </a:t>
            </a:r>
            <a:r>
              <a:rPr lang="en-US" sz="1600" dirty="0" err="1" smtClean="0">
                <a:latin typeface="Constantia" pitchFamily="18" charset="0"/>
              </a:rPr>
              <a:t>menjadi</a:t>
            </a:r>
            <a:r>
              <a:rPr lang="en-US" sz="1600" dirty="0" smtClean="0">
                <a:latin typeface="Constantia" pitchFamily="18" charset="0"/>
              </a:rPr>
              <a:t> 'National Library of Australia');</a:t>
            </a:r>
            <a:endParaRPr lang="en-US" sz="1600" dirty="0">
              <a:latin typeface="Constant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2"/>
          <p:cNvSpPr txBox="1"/>
          <p:nvPr/>
        </p:nvSpPr>
        <p:spPr>
          <a:xfrm>
            <a:off x="381000" y="990600"/>
            <a:ext cx="8305440" cy="5333520"/>
          </a:xfrm>
          <a:prstGeom prst="rect">
            <a:avLst/>
          </a:prstGeom>
          <a:noFill/>
          <a:ln>
            <a:noFill/>
          </a:ln>
        </p:spPr>
        <p:txBody>
          <a:bodyPr lIns="90000" tIns="45000" rIns="90000" bIns="45000"/>
          <a:lstStyle/>
          <a:p>
            <a:pPr>
              <a:lnSpc>
                <a:spcPct val="100000"/>
              </a:lnSpc>
            </a:pPr>
            <a:r>
              <a:rPr lang="en-US" sz="3200" strike="noStrike" dirty="0">
                <a:solidFill>
                  <a:srgbClr val="000000"/>
                </a:solidFill>
                <a:latin typeface="Constantia"/>
              </a:rPr>
              <a:t> </a:t>
            </a:r>
            <a:r>
              <a:rPr lang="en-US" sz="3200" strike="noStrike" dirty="0" err="1" smtClean="0">
                <a:solidFill>
                  <a:srgbClr val="000000"/>
                </a:solidFill>
                <a:latin typeface="Constantia"/>
              </a:rPr>
              <a:t>Langkah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selanjutnya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adalah</a:t>
            </a:r>
            <a:r>
              <a:rPr lang="en-US" sz="3200" strike="noStrike" dirty="0" smtClean="0">
                <a:solidFill>
                  <a:srgbClr val="000000"/>
                </a:solidFill>
                <a:latin typeface="Constantia"/>
              </a:rPr>
              <a:t> :</a:t>
            </a:r>
          </a:p>
          <a:p>
            <a:pPr marL="514350" indent="-514350">
              <a:lnSpc>
                <a:spcPct val="100000"/>
              </a:lnSpc>
              <a:buFont typeface="+mj-lt"/>
              <a:buAutoNum type="arabicPeriod"/>
            </a:pPr>
            <a:r>
              <a:rPr lang="en-US" sz="3200" strike="noStrike" dirty="0" err="1" smtClean="0">
                <a:solidFill>
                  <a:srgbClr val="000000"/>
                </a:solidFill>
                <a:latin typeface="Constantia"/>
              </a:rPr>
              <a:t>Buka</a:t>
            </a:r>
            <a:r>
              <a:rPr lang="en-US" sz="3200" strike="noStrike" dirty="0" smtClean="0">
                <a:solidFill>
                  <a:srgbClr val="000000"/>
                </a:solidFill>
                <a:latin typeface="Constantia"/>
              </a:rPr>
              <a:t> </a:t>
            </a:r>
            <a:r>
              <a:rPr lang="en-US" sz="3200" strike="noStrike" dirty="0" err="1" smtClean="0">
                <a:solidFill>
                  <a:srgbClr val="000000"/>
                </a:solidFill>
                <a:latin typeface="Constantia"/>
              </a:rPr>
              <a:t>aplikasi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SLiMS</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sudah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pasang</a:t>
            </a:r>
            <a:r>
              <a:rPr lang="en-US" sz="3200" strike="noStrike" dirty="0" smtClean="0">
                <a:solidFill>
                  <a:srgbClr val="000000"/>
                </a:solidFill>
                <a:latin typeface="Constantia"/>
              </a:rPr>
              <a:t> </a:t>
            </a:r>
            <a:r>
              <a:rPr lang="en-US" sz="3200" strike="noStrike" dirty="0" err="1" smtClean="0">
                <a:solidFill>
                  <a:srgbClr val="000000"/>
                </a:solidFill>
                <a:latin typeface="Constantia"/>
              </a:rPr>
              <a:t>di</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komputer</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pilih</a:t>
            </a:r>
            <a:r>
              <a:rPr lang="en-US" sz="3200" strike="noStrike" dirty="0" smtClean="0">
                <a:solidFill>
                  <a:srgbClr val="000000"/>
                </a:solidFill>
                <a:latin typeface="Constantia"/>
              </a:rPr>
              <a:t> Login </a:t>
            </a:r>
            <a:r>
              <a:rPr lang="en-US" sz="3200" strike="noStrike" dirty="0" err="1" smtClean="0">
                <a:solidFill>
                  <a:srgbClr val="000000"/>
                </a:solidFill>
                <a:latin typeface="Constantia"/>
              </a:rPr>
              <a:t>pustakawan</a:t>
            </a:r>
            <a:r>
              <a:rPr lang="en-US" sz="3200" strike="noStrike" dirty="0" smtClean="0">
                <a:solidFill>
                  <a:srgbClr val="000000"/>
                </a:solidFill>
                <a:latin typeface="Constantia"/>
              </a:rPr>
              <a:t> / Librarian Login. </a:t>
            </a:r>
            <a:r>
              <a:rPr lang="en-US" sz="3200" strike="noStrike" dirty="0" err="1" smtClean="0">
                <a:solidFill>
                  <a:srgbClr val="000000"/>
                </a:solidFill>
                <a:latin typeface="Constantia"/>
              </a:rPr>
              <a:t>isi</a:t>
            </a:r>
            <a:r>
              <a:rPr lang="en-US" sz="3200" strike="noStrike" dirty="0" smtClean="0">
                <a:solidFill>
                  <a:srgbClr val="000000"/>
                </a:solidFill>
                <a:latin typeface="Constantia"/>
              </a:rPr>
              <a:t> </a:t>
            </a:r>
            <a:r>
              <a:rPr lang="en-US" sz="3200" strike="noStrike" dirty="0" smtClean="0">
                <a:solidFill>
                  <a:srgbClr val="FF0000"/>
                </a:solidFill>
                <a:latin typeface="Constantia"/>
              </a:rPr>
              <a:t>username </a:t>
            </a:r>
            <a:r>
              <a:rPr lang="en-US" sz="3200" strike="noStrike" dirty="0" smtClean="0">
                <a:solidFill>
                  <a:srgbClr val="00B0F0"/>
                </a:solidFill>
                <a:latin typeface="Constantia"/>
              </a:rPr>
              <a:t>admin</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smtClean="0">
                <a:solidFill>
                  <a:srgbClr val="FF0000"/>
                </a:solidFill>
                <a:latin typeface="Constantia"/>
              </a:rPr>
              <a:t>password</a:t>
            </a:r>
            <a:r>
              <a:rPr lang="en-US" sz="3200" strike="noStrike" dirty="0" smtClean="0">
                <a:solidFill>
                  <a:srgbClr val="000000"/>
                </a:solidFill>
                <a:latin typeface="Constantia"/>
              </a:rPr>
              <a:t> </a:t>
            </a:r>
            <a:r>
              <a:rPr lang="en-US" sz="3200" strike="noStrike" dirty="0" smtClean="0">
                <a:solidFill>
                  <a:srgbClr val="00B0F0"/>
                </a:solidFill>
                <a:latin typeface="Constantia"/>
              </a:rPr>
              <a:t>admin</a:t>
            </a:r>
          </a:p>
          <a:p>
            <a:pPr marL="514350" indent="-514350">
              <a:lnSpc>
                <a:spcPct val="100000"/>
              </a:lnSpc>
              <a:buFont typeface="+mj-lt"/>
              <a:buAutoNum type="arabicPeriod"/>
            </a:pPr>
            <a:r>
              <a:rPr lang="en-US" sz="3200" strike="noStrike" dirty="0" err="1" smtClean="0">
                <a:solidFill>
                  <a:srgbClr val="000000"/>
                </a:solidFill>
                <a:latin typeface="Constantia"/>
              </a:rPr>
              <a:t>Cari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menu </a:t>
            </a:r>
            <a:r>
              <a:rPr lang="en-US" sz="3200" strike="noStrike" dirty="0" smtClean="0">
                <a:solidFill>
                  <a:srgbClr val="00B0F0"/>
                </a:solidFill>
                <a:latin typeface="Constantia"/>
              </a:rPr>
              <a:t>Master File </a:t>
            </a:r>
            <a:r>
              <a:rPr lang="en-US" sz="3200" strike="noStrike" dirty="0" smtClean="0">
                <a:solidFill>
                  <a:srgbClr val="000000"/>
                </a:solidFill>
                <a:latin typeface="Constantia"/>
              </a:rPr>
              <a:t>yang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di</a:t>
            </a:r>
            <a:r>
              <a:rPr lang="en-US" sz="3200" strike="noStrike" dirty="0" smtClean="0">
                <a:solidFill>
                  <a:srgbClr val="000000"/>
                </a:solidFill>
                <a:latin typeface="Constantia"/>
              </a:rPr>
              <a:t> </a:t>
            </a:r>
            <a:r>
              <a:rPr lang="en-US" sz="3200" strike="noStrike" dirty="0" err="1" smtClean="0">
                <a:solidFill>
                  <a:srgbClr val="000000"/>
                </a:solidFill>
                <a:latin typeface="Constantia"/>
              </a:rPr>
              <a:t>atas</a:t>
            </a:r>
            <a:r>
              <a:rPr lang="en-US" sz="3200" strike="noStrike" dirty="0" smtClean="0">
                <a:solidFill>
                  <a:srgbClr val="000000"/>
                </a:solidFill>
                <a:latin typeface="Constantia"/>
              </a:rPr>
              <a:t> header</a:t>
            </a:r>
          </a:p>
          <a:p>
            <a:pPr marL="514350" indent="-514350">
              <a:lnSpc>
                <a:spcPct val="100000"/>
              </a:lnSpc>
              <a:buFont typeface="+mj-lt"/>
              <a:buAutoNum type="arabicPeriod"/>
            </a:pP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lihat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perhatikan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bagian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kiri</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beberapa</a:t>
            </a:r>
            <a:r>
              <a:rPr lang="en-US" sz="3200" strike="noStrike" dirty="0" smtClean="0">
                <a:solidFill>
                  <a:srgbClr val="000000"/>
                </a:solidFill>
                <a:latin typeface="Constantia"/>
              </a:rPr>
              <a:t> sub menu. </a:t>
            </a:r>
            <a:r>
              <a:rPr lang="en-US" sz="3200" strike="noStrike" dirty="0" err="1" smtClean="0">
                <a:solidFill>
                  <a:srgbClr val="000000"/>
                </a:solidFill>
                <a:latin typeface="Constantia"/>
              </a:rPr>
              <a:t>Cari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tulisan</a:t>
            </a:r>
            <a:r>
              <a:rPr lang="en-US" sz="3200" strike="noStrike" dirty="0" smtClean="0">
                <a:solidFill>
                  <a:srgbClr val="000000"/>
                </a:solidFill>
                <a:latin typeface="Constantia"/>
              </a:rPr>
              <a:t> </a:t>
            </a:r>
            <a:r>
              <a:rPr lang="en-US" sz="3200" strike="noStrike" dirty="0" smtClean="0">
                <a:solidFill>
                  <a:srgbClr val="00B0F0"/>
                </a:solidFill>
                <a:latin typeface="Constantia"/>
              </a:rPr>
              <a:t>Collection Type/ </a:t>
            </a:r>
            <a:r>
              <a:rPr lang="en-US" sz="3200" strike="noStrike" dirty="0" err="1" smtClean="0">
                <a:solidFill>
                  <a:srgbClr val="00B0F0"/>
                </a:solidFill>
                <a:latin typeface="Constantia"/>
              </a:rPr>
              <a:t>Tipe</a:t>
            </a:r>
            <a:r>
              <a:rPr lang="en-US" sz="3200" strike="noStrike" dirty="0" smtClean="0">
                <a:solidFill>
                  <a:srgbClr val="00B0F0"/>
                </a:solidFill>
                <a:latin typeface="Constantia"/>
              </a:rPr>
              <a:t> </a:t>
            </a:r>
            <a:r>
              <a:rPr lang="en-US" sz="3200" strike="noStrike" dirty="0" err="1" smtClean="0">
                <a:solidFill>
                  <a:srgbClr val="00B0F0"/>
                </a:solidFill>
                <a:latin typeface="Constantia"/>
              </a:rPr>
              <a:t>Koleksi</a:t>
            </a:r>
            <a:r>
              <a:rPr lang="en-US" sz="3200" strike="noStrike" dirty="0" smtClean="0">
                <a:solidFill>
                  <a:srgbClr val="00B0F0"/>
                </a:solidFill>
                <a:latin typeface="Constantia"/>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355312"/>
          </a:xfrm>
          <a:prstGeom prst="rect">
            <a:avLst/>
          </a:prstGeom>
        </p:spPr>
        <p:txBody>
          <a:bodyPr wrap="square">
            <a:spAutoFit/>
          </a:bodyPr>
          <a:lstStyle/>
          <a:p>
            <a:pPr marL="284163" indent="-284163"/>
            <a:r>
              <a:rPr lang="en-US" dirty="0" smtClean="0">
                <a:latin typeface="Constantia" pitchFamily="18" charset="0"/>
              </a:rPr>
              <a:t>9. </a:t>
            </a:r>
            <a:r>
              <a:rPr lang="en-US" dirty="0" err="1" smtClean="0">
                <a:latin typeface="Constantia" pitchFamily="18" charset="0"/>
              </a:rPr>
              <a:t>Hasil</a:t>
            </a:r>
            <a:r>
              <a:rPr lang="en-US" dirty="0" smtClean="0">
                <a:latin typeface="Constantia" pitchFamily="18" charset="0"/>
              </a:rPr>
              <a:t> </a:t>
            </a:r>
            <a:r>
              <a:rPr lang="en-US" dirty="0" err="1" smtClean="0">
                <a:latin typeface="Constantia" pitchFamily="18" charset="0"/>
              </a:rPr>
              <a:t>lengkapnya</a:t>
            </a:r>
            <a:r>
              <a:rPr lang="en-US" dirty="0" smtClean="0">
                <a:latin typeface="Constantia" pitchFamily="18" charset="0"/>
              </a:rPr>
              <a:t> </a:t>
            </a:r>
            <a:r>
              <a:rPr lang="en-US" dirty="0" err="1" smtClean="0">
                <a:latin typeface="Constantia" pitchFamily="18" charset="0"/>
              </a:rPr>
              <a:t>adalah</a:t>
            </a:r>
            <a:r>
              <a:rPr lang="en-US" dirty="0" smtClean="0">
                <a:latin typeface="Constantia" pitchFamily="18" charset="0"/>
              </a:rPr>
              <a:t> $</a:t>
            </a:r>
            <a:r>
              <a:rPr lang="en-US" dirty="0" err="1" smtClean="0">
                <a:latin typeface="Constantia" pitchFamily="18" charset="0"/>
              </a:rPr>
              <a:t>sysconf</a:t>
            </a:r>
            <a:r>
              <a:rPr lang="en-US" dirty="0" smtClean="0">
                <a:latin typeface="Constantia" pitchFamily="18" charset="0"/>
              </a:rPr>
              <a:t>['z3950_source'][2] = array ('</a:t>
            </a:r>
            <a:r>
              <a:rPr lang="en-US" dirty="0" err="1" smtClean="0">
                <a:latin typeface="Constantia" pitchFamily="18" charset="0"/>
              </a:rPr>
              <a:t>uri</a:t>
            </a:r>
            <a:r>
              <a:rPr lang="en-US" dirty="0" smtClean="0">
                <a:latin typeface="Constantia" pitchFamily="18" charset="0"/>
              </a:rPr>
              <a:t> =&gt; 'catalogue.nla.gov.au:7090/voyager', 'name' =&gt; National Library of Australia');</a:t>
            </a:r>
          </a:p>
          <a:p>
            <a:pPr marL="284163" indent="-284163"/>
            <a:r>
              <a:rPr lang="en-US" dirty="0" smtClean="0">
                <a:latin typeface="Constantia" pitchFamily="18" charset="0"/>
              </a:rPr>
              <a:t>10. </a:t>
            </a:r>
            <a:r>
              <a:rPr lang="en-US" dirty="0" err="1" smtClean="0">
                <a:latin typeface="Constantia" pitchFamily="18" charset="0"/>
              </a:rPr>
              <a:t>Ulangi</a:t>
            </a:r>
            <a:r>
              <a:rPr lang="en-US" dirty="0" smtClean="0">
                <a:latin typeface="Constantia" pitchFamily="18" charset="0"/>
              </a:rPr>
              <a:t> </a:t>
            </a:r>
            <a:r>
              <a:rPr lang="en-US" dirty="0" err="1" smtClean="0">
                <a:latin typeface="Constantia" pitchFamily="18" charset="0"/>
              </a:rPr>
              <a:t>langkah</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3 </a:t>
            </a:r>
            <a:r>
              <a:rPr lang="en-US" dirty="0" err="1" smtClean="0">
                <a:latin typeface="Constantia" pitchFamily="18" charset="0"/>
              </a:rPr>
              <a:t>sampai</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7 </a:t>
            </a:r>
            <a:r>
              <a:rPr lang="en-US" dirty="0" err="1" smtClean="0">
                <a:latin typeface="Constantia" pitchFamily="18" charset="0"/>
              </a:rPr>
              <a:t>apabila</a:t>
            </a:r>
            <a:r>
              <a:rPr lang="en-US" dirty="0" smtClean="0">
                <a:latin typeface="Constantia" pitchFamily="18" charset="0"/>
              </a:rPr>
              <a:t>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ingin</a:t>
            </a:r>
            <a:r>
              <a:rPr lang="en-US" dirty="0" smtClean="0">
                <a:latin typeface="Constantia" pitchFamily="18" charset="0"/>
              </a:rPr>
              <a:t> </a:t>
            </a:r>
            <a:r>
              <a:rPr lang="en-US" dirty="0" err="1" smtClean="0">
                <a:latin typeface="Constantia" pitchFamily="18" charset="0"/>
              </a:rPr>
              <a:t>menambahkan</a:t>
            </a:r>
            <a:r>
              <a:rPr lang="en-US" dirty="0" smtClean="0">
                <a:latin typeface="Constantia" pitchFamily="18" charset="0"/>
              </a:rPr>
              <a:t> target </a:t>
            </a:r>
            <a:r>
              <a:rPr lang="en-US" dirty="0" err="1" smtClean="0">
                <a:latin typeface="Constantia" pitchFamily="18" charset="0"/>
              </a:rPr>
              <a:t>penyedia</a:t>
            </a:r>
            <a:r>
              <a:rPr lang="en-US" dirty="0" smtClean="0">
                <a:latin typeface="Constantia" pitchFamily="18" charset="0"/>
              </a:rPr>
              <a:t> </a:t>
            </a:r>
            <a:r>
              <a:rPr lang="en-US" dirty="0" err="1" smtClean="0">
                <a:latin typeface="Constantia" pitchFamily="18" charset="0"/>
              </a:rPr>
              <a:t>layanan</a:t>
            </a:r>
            <a:r>
              <a:rPr lang="en-US" dirty="0" smtClean="0">
                <a:latin typeface="Constantia" pitchFamily="18" charset="0"/>
              </a:rPr>
              <a:t> Z39.50 </a:t>
            </a:r>
            <a:r>
              <a:rPr lang="en-US" dirty="0" err="1" smtClean="0">
                <a:latin typeface="Constantia" pitchFamily="18" charset="0"/>
              </a:rPr>
              <a:t>dari</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lain.</a:t>
            </a:r>
          </a:p>
          <a:p>
            <a:r>
              <a:rPr lang="en-US" dirty="0" smtClean="0">
                <a:latin typeface="Constantia" pitchFamily="18" charset="0"/>
              </a:rPr>
              <a:t>11. </a:t>
            </a:r>
            <a:r>
              <a:rPr lang="en-US" dirty="0" err="1" smtClean="0">
                <a:latin typeface="Constantia" pitchFamily="18" charset="0"/>
              </a:rPr>
              <a:t>Kemudian</a:t>
            </a:r>
            <a:r>
              <a:rPr lang="en-US" dirty="0" smtClean="0">
                <a:latin typeface="Constantia" pitchFamily="18" charset="0"/>
              </a:rPr>
              <a:t> save </a:t>
            </a:r>
            <a:r>
              <a:rPr lang="en-US" dirty="0" err="1" smtClean="0">
                <a:latin typeface="Constantia" pitchFamily="18" charset="0"/>
              </a:rPr>
              <a:t>hasil</a:t>
            </a:r>
            <a:r>
              <a:rPr lang="en-US" dirty="0" smtClean="0">
                <a:latin typeface="Constantia" pitchFamily="18" charset="0"/>
              </a:rPr>
              <a:t> </a:t>
            </a:r>
            <a:r>
              <a:rPr lang="en-US" dirty="0" err="1" smtClean="0">
                <a:latin typeface="Constantia" pitchFamily="18" charset="0"/>
              </a:rPr>
              <a:t>perubahan</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a:t>
            </a:r>
          </a:p>
          <a:p>
            <a:r>
              <a:rPr lang="en-US" dirty="0" smtClean="0">
                <a:latin typeface="Constantia" pitchFamily="18" charset="0"/>
              </a:rPr>
              <a:t>12. </a:t>
            </a:r>
            <a:r>
              <a:rPr lang="en-US" dirty="0" err="1" smtClean="0">
                <a:latin typeface="Constantia" pitchFamily="18" charset="0"/>
              </a:rPr>
              <a:t>Klik</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Z39.50 Service yang </a:t>
            </a:r>
            <a:r>
              <a:rPr lang="en-US" dirty="0" err="1" smtClean="0">
                <a:latin typeface="Constantia" pitchFamily="18" charset="0"/>
              </a:rPr>
              <a:t>terdapat</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bagian</a:t>
            </a:r>
            <a:r>
              <a:rPr lang="en-US" dirty="0" smtClean="0">
                <a:latin typeface="Constantia" pitchFamily="18" charset="0"/>
              </a:rPr>
              <a:t> </a:t>
            </a:r>
            <a:r>
              <a:rPr lang="en-US" dirty="0" err="1" smtClean="0">
                <a:latin typeface="Constantia" pitchFamily="18" charset="0"/>
              </a:rPr>
              <a:t>kiri</a:t>
            </a:r>
            <a:endParaRPr lang="en-US" dirty="0" smtClean="0">
              <a:latin typeface="Constantia" pitchFamily="18" charset="0"/>
            </a:endParaRPr>
          </a:p>
          <a:p>
            <a:pPr marL="284163" indent="-284163"/>
            <a:r>
              <a:rPr lang="en-US" dirty="0" smtClean="0">
                <a:latin typeface="Constantia" pitchFamily="18" charset="0"/>
              </a:rPr>
              <a:t>13. </a:t>
            </a:r>
            <a:r>
              <a:rPr lang="en-US" dirty="0" err="1" smtClean="0">
                <a:latin typeface="Constantia" pitchFamily="18" charset="0"/>
              </a:rPr>
              <a:t>Masukkan</a:t>
            </a:r>
            <a:r>
              <a:rPr lang="en-US" dirty="0" smtClean="0">
                <a:latin typeface="Constantia" pitchFamily="18" charset="0"/>
              </a:rPr>
              <a:t> </a:t>
            </a:r>
            <a:r>
              <a:rPr lang="en-US" dirty="0" err="1" smtClean="0">
                <a:latin typeface="Constantia" pitchFamily="18" charset="0"/>
              </a:rPr>
              <a:t>nomor</a:t>
            </a:r>
            <a:r>
              <a:rPr lang="en-US" dirty="0" smtClean="0">
                <a:latin typeface="Constantia" pitchFamily="18" charset="0"/>
              </a:rPr>
              <a:t> ISBN/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Judul</a:t>
            </a:r>
            <a:r>
              <a:rPr lang="en-US" dirty="0" smtClean="0">
                <a:latin typeface="Constantia" pitchFamily="18" charset="0"/>
              </a:rPr>
              <a:t> Seri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kolom</a:t>
            </a:r>
            <a:r>
              <a:rPr lang="en-US" dirty="0" smtClean="0">
                <a:latin typeface="Constantia" pitchFamily="18" charset="0"/>
              </a:rPr>
              <a:t> </a:t>
            </a:r>
            <a:r>
              <a:rPr lang="en-US" dirty="0" err="1" smtClean="0">
                <a:latin typeface="Constantia" pitchFamily="18" charset="0"/>
              </a:rPr>
              <a:t>kosong</a:t>
            </a:r>
            <a:r>
              <a:rPr lang="en-US" dirty="0" smtClean="0">
                <a:latin typeface="Constantia" pitchFamily="18" charset="0"/>
              </a:rPr>
              <a:t>,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sesuaikan</a:t>
            </a:r>
            <a:r>
              <a:rPr lang="en-US" dirty="0" smtClean="0">
                <a:latin typeface="Constantia" pitchFamily="18" charset="0"/>
              </a:rPr>
              <a:t> </a:t>
            </a:r>
            <a:r>
              <a:rPr lang="en-US" dirty="0" err="1" smtClean="0">
                <a:latin typeface="Constantia" pitchFamily="18" charset="0"/>
              </a:rPr>
              <a:t>opsi</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cara</a:t>
            </a:r>
            <a:r>
              <a:rPr lang="en-US" dirty="0" smtClean="0">
                <a:latin typeface="Constantia" pitchFamily="18" charset="0"/>
              </a:rPr>
              <a:t> </a:t>
            </a:r>
            <a:r>
              <a:rPr lang="en-US" dirty="0" err="1" smtClean="0">
                <a:latin typeface="Constantia" pitchFamily="18" charset="0"/>
              </a:rPr>
              <a:t>mengklik</a:t>
            </a:r>
            <a:r>
              <a:rPr lang="en-US" dirty="0" smtClean="0">
                <a:latin typeface="Constantia" pitchFamily="18" charset="0"/>
              </a:rPr>
              <a:t> </a:t>
            </a:r>
            <a:r>
              <a:rPr lang="en-US" dirty="0" err="1" smtClean="0">
                <a:latin typeface="Constantia" pitchFamily="18" charset="0"/>
              </a:rPr>
              <a:t>tanda</a:t>
            </a:r>
            <a:r>
              <a:rPr lang="en-US" dirty="0" smtClean="0">
                <a:latin typeface="Constantia" pitchFamily="18" charset="0"/>
              </a:rPr>
              <a:t> </a:t>
            </a:r>
            <a:r>
              <a:rPr lang="en-US" dirty="0" err="1" smtClean="0">
                <a:latin typeface="Constantia" pitchFamily="18" charset="0"/>
              </a:rPr>
              <a:t>panah</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a:t>
            </a:r>
            <a:r>
              <a:rPr lang="en-US" dirty="0" err="1" smtClean="0">
                <a:latin typeface="Constantia" pitchFamily="18" charset="0"/>
              </a:rPr>
              <a:t>bawah</a:t>
            </a:r>
            <a:r>
              <a:rPr lang="en-US" dirty="0" smtClean="0">
                <a:latin typeface="Constantia" pitchFamily="18" charset="0"/>
              </a:rPr>
              <a:t>.</a:t>
            </a:r>
          </a:p>
          <a:p>
            <a:pPr marL="284163" indent="-284163"/>
            <a:r>
              <a:rPr lang="en-US" dirty="0" smtClean="0">
                <a:latin typeface="Constantia" pitchFamily="18" charset="0"/>
              </a:rPr>
              <a:t>14. </a:t>
            </a:r>
            <a:r>
              <a:rPr lang="en-US" dirty="0" err="1" smtClean="0">
                <a:latin typeface="Constantia" pitchFamily="18" charset="0"/>
              </a:rPr>
              <a:t>Arahkan</a:t>
            </a:r>
            <a:r>
              <a:rPr lang="en-US" dirty="0" smtClean="0">
                <a:latin typeface="Constantia" pitchFamily="18" charset="0"/>
              </a:rPr>
              <a:t> target </a:t>
            </a:r>
            <a:r>
              <a:rPr lang="en-US" dirty="0" err="1" smtClean="0">
                <a:latin typeface="Constantia" pitchFamily="18" charset="0"/>
              </a:rPr>
              <a:t>pencarian</a:t>
            </a:r>
            <a:r>
              <a:rPr lang="en-US" dirty="0" smtClean="0">
                <a:latin typeface="Constantia" pitchFamily="18" charset="0"/>
              </a:rPr>
              <a:t> </a:t>
            </a:r>
            <a:r>
              <a:rPr lang="en-US" dirty="0" err="1" smtClean="0">
                <a:latin typeface="Constantia" pitchFamily="18" charset="0"/>
              </a:rPr>
              <a:t>ke</a:t>
            </a:r>
            <a:r>
              <a:rPr lang="en-US" dirty="0" smtClean="0">
                <a:latin typeface="Constantia" pitchFamily="18" charset="0"/>
              </a:rPr>
              <a:t> </a:t>
            </a:r>
            <a:r>
              <a:rPr lang="en-US" dirty="0" err="1" smtClean="0">
                <a:latin typeface="Constantia" pitchFamily="18" charset="0"/>
              </a:rPr>
              <a:t>perpustakaan</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inginkan</a:t>
            </a:r>
            <a:r>
              <a:rPr lang="en-US" dirty="0" smtClean="0">
                <a:latin typeface="Constantia" pitchFamily="18" charset="0"/>
              </a:rPr>
              <a:t>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klik</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search.</a:t>
            </a:r>
          </a:p>
          <a:p>
            <a:pPr marL="284163" indent="-284163"/>
            <a:r>
              <a:rPr lang="en-US" dirty="0" smtClean="0">
                <a:latin typeface="Constantia" pitchFamily="18" charset="0"/>
              </a:rPr>
              <a:t>15. </a:t>
            </a:r>
            <a:r>
              <a:rPr lang="en-US" dirty="0" err="1" smtClean="0">
                <a:latin typeface="Constantia" pitchFamily="18" charset="0"/>
              </a:rPr>
              <a:t>Biarkan</a:t>
            </a:r>
            <a:r>
              <a:rPr lang="en-US" dirty="0" smtClean="0">
                <a:latin typeface="Constantia" pitchFamily="18" charset="0"/>
              </a:rPr>
              <a:t> </a:t>
            </a:r>
            <a:r>
              <a:rPr lang="en-US" dirty="0" err="1" smtClean="0">
                <a:latin typeface="Constantia" pitchFamily="18" charset="0"/>
              </a:rPr>
              <a:t>proses</a:t>
            </a:r>
            <a:r>
              <a:rPr lang="en-US" dirty="0" smtClean="0">
                <a:latin typeface="Constantia" pitchFamily="18" charset="0"/>
              </a:rPr>
              <a:t> </a:t>
            </a:r>
            <a:r>
              <a:rPr lang="en-US" dirty="0" err="1" smtClean="0">
                <a:latin typeface="Constantia" pitchFamily="18" charset="0"/>
              </a:rPr>
              <a:t>tersebut</a:t>
            </a:r>
            <a:r>
              <a:rPr lang="en-US" dirty="0" smtClean="0">
                <a:latin typeface="Constantia" pitchFamily="18" charset="0"/>
              </a:rPr>
              <a:t> </a:t>
            </a:r>
            <a:r>
              <a:rPr lang="en-US" dirty="0" err="1" smtClean="0">
                <a:latin typeface="Constantia" pitchFamily="18" charset="0"/>
              </a:rPr>
              <a:t>berjalan</a:t>
            </a:r>
            <a:r>
              <a:rPr lang="en-US" dirty="0" smtClean="0">
                <a:latin typeface="Constantia" pitchFamily="18" charset="0"/>
              </a:rPr>
              <a:t>, </a:t>
            </a:r>
            <a:r>
              <a:rPr lang="en-US" dirty="0" err="1" smtClean="0">
                <a:latin typeface="Constantia" pitchFamily="18" charset="0"/>
              </a:rPr>
              <a:t>hingga</a:t>
            </a:r>
            <a:r>
              <a:rPr lang="en-US" dirty="0" smtClean="0">
                <a:latin typeface="Constantia" pitchFamily="18" charset="0"/>
              </a:rPr>
              <a:t> </a:t>
            </a:r>
            <a:r>
              <a:rPr lang="en-US" dirty="0" err="1" smtClean="0">
                <a:latin typeface="Constantia" pitchFamily="18" charset="0"/>
              </a:rPr>
              <a:t>menampilkan</a:t>
            </a:r>
            <a:r>
              <a:rPr lang="en-US" dirty="0" smtClean="0">
                <a:latin typeface="Constantia" pitchFamily="18" charset="0"/>
              </a:rPr>
              <a:t> </a:t>
            </a:r>
            <a:r>
              <a:rPr lang="en-US" dirty="0" err="1" smtClean="0">
                <a:latin typeface="Constantia" pitchFamily="18" charset="0"/>
              </a:rPr>
              <a:t>daftar</a:t>
            </a:r>
            <a:r>
              <a:rPr lang="en-US" dirty="0" smtClean="0">
                <a:latin typeface="Constantia" pitchFamily="18" charset="0"/>
              </a:rPr>
              <a:t> </a:t>
            </a:r>
            <a:r>
              <a:rPr lang="en-US" dirty="0" err="1" smtClean="0">
                <a:latin typeface="Constantia" pitchFamily="18" charset="0"/>
              </a:rPr>
              <a:t>judul</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sesuai</a:t>
            </a:r>
            <a:r>
              <a:rPr lang="en-US" dirty="0" smtClean="0">
                <a:latin typeface="Constantia" pitchFamily="18" charset="0"/>
              </a:rPr>
              <a:t>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koleksi</a:t>
            </a:r>
            <a:r>
              <a:rPr lang="en-US" dirty="0" smtClean="0">
                <a:latin typeface="Constantia" pitchFamily="18" charset="0"/>
              </a:rPr>
              <a:t> yang </a:t>
            </a:r>
            <a:r>
              <a:rPr lang="en-US" dirty="0" err="1" smtClean="0">
                <a:latin typeface="Constantia" pitchFamily="18" charset="0"/>
              </a:rPr>
              <a:t>kita</a:t>
            </a:r>
            <a:r>
              <a:rPr lang="en-US" dirty="0" smtClean="0">
                <a:latin typeface="Constantia" pitchFamily="18" charset="0"/>
              </a:rPr>
              <a:t> </a:t>
            </a:r>
            <a:r>
              <a:rPr lang="en-US" dirty="0" err="1" smtClean="0">
                <a:latin typeface="Constantia" pitchFamily="18" charset="0"/>
              </a:rPr>
              <a:t>olah</a:t>
            </a:r>
            <a:r>
              <a:rPr lang="en-US" dirty="0" smtClean="0">
                <a:latin typeface="Constantia" pitchFamily="18" charset="0"/>
              </a:rPr>
              <a:t>.</a:t>
            </a:r>
          </a:p>
          <a:p>
            <a:r>
              <a:rPr lang="en-US" dirty="0" smtClean="0">
                <a:latin typeface="Constantia" pitchFamily="18" charset="0"/>
              </a:rPr>
              <a:t>16. </a:t>
            </a:r>
            <a:r>
              <a:rPr lang="en-US" dirty="0" err="1" smtClean="0">
                <a:latin typeface="Constantia" pitchFamily="18" charset="0"/>
              </a:rPr>
              <a:t>Lalu</a:t>
            </a:r>
            <a:r>
              <a:rPr lang="en-US" dirty="0" smtClean="0">
                <a:latin typeface="Constantia" pitchFamily="18" charset="0"/>
              </a:rPr>
              <a:t> </a:t>
            </a:r>
            <a:r>
              <a:rPr lang="en-US" dirty="0" err="1" smtClean="0">
                <a:latin typeface="Constantia" pitchFamily="18" charset="0"/>
              </a:rPr>
              <a:t>contreng</a:t>
            </a:r>
            <a:r>
              <a:rPr lang="en-US" dirty="0" smtClean="0">
                <a:latin typeface="Constantia" pitchFamily="18" charset="0"/>
              </a:rPr>
              <a:t> </a:t>
            </a:r>
            <a:r>
              <a:rPr lang="en-US" dirty="0" err="1" smtClean="0">
                <a:latin typeface="Constantia" pitchFamily="18" charset="0"/>
              </a:rPr>
              <a:t>pada</a:t>
            </a:r>
            <a:r>
              <a:rPr lang="en-US" dirty="0" smtClean="0">
                <a:latin typeface="Constantia" pitchFamily="18" charset="0"/>
              </a:rPr>
              <a:t> </a:t>
            </a:r>
            <a:r>
              <a:rPr lang="en-US" dirty="0" err="1" smtClean="0">
                <a:latin typeface="Constantia" pitchFamily="18" charset="0"/>
              </a:rPr>
              <a:t>kotak</a:t>
            </a:r>
            <a:r>
              <a:rPr lang="en-US" dirty="0" smtClean="0">
                <a:latin typeface="Constantia" pitchFamily="18" charset="0"/>
              </a:rPr>
              <a:t> </a:t>
            </a:r>
            <a:r>
              <a:rPr lang="en-US" dirty="0" err="1" smtClean="0">
                <a:latin typeface="Constantia" pitchFamily="18" charset="0"/>
              </a:rPr>
              <a:t>kecil</a:t>
            </a:r>
            <a:r>
              <a:rPr lang="en-US" dirty="0" smtClean="0">
                <a:latin typeface="Constantia" pitchFamily="18" charset="0"/>
              </a:rPr>
              <a:t> yang </a:t>
            </a:r>
            <a:r>
              <a:rPr lang="en-US" dirty="0" err="1" smtClean="0">
                <a:latin typeface="Constantia" pitchFamily="18" charset="0"/>
              </a:rPr>
              <a:t>ada</a:t>
            </a:r>
            <a:r>
              <a:rPr lang="en-US" dirty="0" smtClean="0">
                <a:latin typeface="Constantia" pitchFamily="18" charset="0"/>
              </a:rPr>
              <a:t> </a:t>
            </a:r>
            <a:r>
              <a:rPr lang="en-US" dirty="0" err="1" smtClean="0">
                <a:latin typeface="Constantia" pitchFamily="18" charset="0"/>
              </a:rPr>
              <a:t>disebelah</a:t>
            </a:r>
            <a:r>
              <a:rPr lang="en-US" dirty="0" smtClean="0">
                <a:latin typeface="Constantia" pitchFamily="18" charset="0"/>
              </a:rPr>
              <a:t> </a:t>
            </a:r>
            <a:r>
              <a:rPr lang="en-US" dirty="0" err="1" smtClean="0">
                <a:latin typeface="Constantia" pitchFamily="18" charset="0"/>
              </a:rPr>
              <a:t>kiri</a:t>
            </a:r>
            <a:r>
              <a:rPr lang="en-US" dirty="0" smtClean="0">
                <a:latin typeface="Constantia" pitchFamily="18" charset="0"/>
              </a:rPr>
              <a:t> </a:t>
            </a:r>
            <a:r>
              <a:rPr lang="en-US" dirty="0" err="1" smtClean="0">
                <a:latin typeface="Constantia" pitchFamily="18" charset="0"/>
              </a:rPr>
              <a:t>judul</a:t>
            </a:r>
            <a:endParaRPr lang="en-US" dirty="0" smtClean="0">
              <a:latin typeface="Constantia" pitchFamily="18" charset="0"/>
            </a:endParaRPr>
          </a:p>
          <a:p>
            <a:r>
              <a:rPr lang="en-US" dirty="0" smtClean="0">
                <a:latin typeface="Constantia" pitchFamily="18" charset="0"/>
              </a:rPr>
              <a:t>17. </a:t>
            </a:r>
            <a:r>
              <a:rPr lang="en-US" dirty="0" err="1" smtClean="0">
                <a:latin typeface="Constantia" pitchFamily="18" charset="0"/>
              </a:rPr>
              <a:t>kemudian</a:t>
            </a:r>
            <a:r>
              <a:rPr lang="en-US" dirty="0" smtClean="0">
                <a:latin typeface="Constantia" pitchFamily="18" charset="0"/>
              </a:rPr>
              <a:t> </a:t>
            </a:r>
            <a:r>
              <a:rPr lang="en-US" dirty="0" err="1" smtClean="0">
                <a:latin typeface="Constantia" pitchFamily="18" charset="0"/>
              </a:rPr>
              <a:t>tekan</a:t>
            </a:r>
            <a:r>
              <a:rPr lang="en-US" dirty="0" smtClean="0">
                <a:latin typeface="Constantia" pitchFamily="18" charset="0"/>
              </a:rPr>
              <a:t> </a:t>
            </a:r>
            <a:r>
              <a:rPr lang="en-US" dirty="0" err="1" smtClean="0">
                <a:latin typeface="Constantia" pitchFamily="18" charset="0"/>
              </a:rPr>
              <a:t>tombol</a:t>
            </a:r>
            <a:r>
              <a:rPr lang="en-US" dirty="0" smtClean="0">
                <a:latin typeface="Constantia" pitchFamily="18" charset="0"/>
              </a:rPr>
              <a:t> Save Z39.50 Records to Database</a:t>
            </a:r>
          </a:p>
          <a:p>
            <a:pPr marL="225425" indent="-225425"/>
            <a:r>
              <a:rPr lang="en-US" dirty="0" smtClean="0">
                <a:latin typeface="Constantia" pitchFamily="18" charset="0"/>
              </a:rPr>
              <a:t>18. </a:t>
            </a:r>
            <a:r>
              <a:rPr lang="en-US" dirty="0" err="1" smtClean="0">
                <a:latin typeface="Constantia" pitchFamily="18" charset="0"/>
              </a:rPr>
              <a:t>Jika</a:t>
            </a:r>
            <a:r>
              <a:rPr lang="en-US" dirty="0" smtClean="0">
                <a:latin typeface="Constantia" pitchFamily="18" charset="0"/>
              </a:rPr>
              <a:t> </a:t>
            </a:r>
            <a:r>
              <a:rPr lang="en-US" dirty="0" err="1" smtClean="0">
                <a:latin typeface="Constantia" pitchFamily="18" charset="0"/>
              </a:rPr>
              <a:t>berhasil</a:t>
            </a:r>
            <a:r>
              <a:rPr lang="en-US" dirty="0" smtClean="0">
                <a:latin typeface="Constantia" pitchFamily="18" charset="0"/>
              </a:rPr>
              <a:t> </a:t>
            </a:r>
            <a:r>
              <a:rPr lang="en-US" dirty="0" err="1" smtClean="0">
                <a:latin typeface="Constantia" pitchFamily="18" charset="0"/>
              </a:rPr>
              <a:t>akan</a:t>
            </a:r>
            <a:r>
              <a:rPr lang="en-US" dirty="0" smtClean="0">
                <a:latin typeface="Constantia" pitchFamily="18" charset="0"/>
              </a:rPr>
              <a:t> </a:t>
            </a:r>
            <a:r>
              <a:rPr lang="en-US" dirty="0" err="1" smtClean="0">
                <a:latin typeface="Constantia" pitchFamily="18" charset="0"/>
              </a:rPr>
              <a:t>muncul</a:t>
            </a:r>
            <a:r>
              <a:rPr lang="en-US" dirty="0" smtClean="0">
                <a:latin typeface="Constantia" pitchFamily="18" charset="0"/>
              </a:rPr>
              <a:t> dialog box </a:t>
            </a:r>
            <a:r>
              <a:rPr lang="en-US" dirty="0" err="1" smtClean="0">
                <a:latin typeface="Constantia" pitchFamily="18" charset="0"/>
              </a:rPr>
              <a:t>dengan</a:t>
            </a:r>
            <a:r>
              <a:rPr lang="en-US" dirty="0" smtClean="0">
                <a:latin typeface="Constantia" pitchFamily="18" charset="0"/>
              </a:rPr>
              <a:t> </a:t>
            </a:r>
            <a:r>
              <a:rPr lang="en-US" dirty="0" err="1" smtClean="0">
                <a:latin typeface="Constantia" pitchFamily="18" charset="0"/>
              </a:rPr>
              <a:t>pesan</a:t>
            </a:r>
            <a:r>
              <a:rPr lang="en-US" dirty="0" smtClean="0">
                <a:latin typeface="Constantia" pitchFamily="18" charset="0"/>
              </a:rPr>
              <a:t> 1 record inserted to database</a:t>
            </a:r>
          </a:p>
          <a:p>
            <a:r>
              <a:rPr lang="en-US" dirty="0" smtClean="0">
                <a:latin typeface="Constantia" pitchFamily="18" charset="0"/>
              </a:rPr>
              <a:t>19. </a:t>
            </a:r>
            <a:r>
              <a:rPr lang="en-US" dirty="0" err="1" smtClean="0">
                <a:latin typeface="Constantia" pitchFamily="18" charset="0"/>
              </a:rPr>
              <a:t>Klik</a:t>
            </a:r>
            <a:r>
              <a:rPr lang="en-US" dirty="0" smtClean="0">
                <a:latin typeface="Constantia" pitchFamily="18" charset="0"/>
              </a:rPr>
              <a:t> Ok, </a:t>
            </a:r>
            <a:r>
              <a:rPr lang="en-US" dirty="0" err="1" smtClean="0">
                <a:latin typeface="Constantia" pitchFamily="18" charset="0"/>
              </a:rPr>
              <a:t>dan</a:t>
            </a:r>
            <a:r>
              <a:rPr lang="en-US" dirty="0" smtClean="0">
                <a:latin typeface="Constantia" pitchFamily="18" charset="0"/>
              </a:rPr>
              <a:t> </a:t>
            </a:r>
            <a:r>
              <a:rPr lang="en-US" dirty="0" err="1" smtClean="0">
                <a:latin typeface="Constantia" pitchFamily="18" charset="0"/>
              </a:rPr>
              <a:t>untuk</a:t>
            </a:r>
            <a:r>
              <a:rPr lang="en-US" dirty="0" smtClean="0">
                <a:latin typeface="Constantia" pitchFamily="18" charset="0"/>
              </a:rPr>
              <a:t> </a:t>
            </a:r>
            <a:r>
              <a:rPr lang="en-US" dirty="0" err="1" smtClean="0">
                <a:latin typeface="Constantia" pitchFamily="18" charset="0"/>
              </a:rPr>
              <a:t>melihat</a:t>
            </a:r>
            <a:r>
              <a:rPr lang="en-US" dirty="0" smtClean="0">
                <a:latin typeface="Constantia" pitchFamily="18" charset="0"/>
              </a:rPr>
              <a:t> </a:t>
            </a:r>
            <a:r>
              <a:rPr lang="en-US" dirty="0" err="1" smtClean="0">
                <a:latin typeface="Constantia" pitchFamily="18" charset="0"/>
              </a:rPr>
              <a:t>hasilnya</a:t>
            </a:r>
            <a:r>
              <a:rPr lang="en-US" dirty="0" smtClean="0">
                <a:latin typeface="Constantia" pitchFamily="18" charset="0"/>
              </a:rPr>
              <a:t>, </a:t>
            </a:r>
            <a:r>
              <a:rPr lang="en-US" dirty="0" err="1" smtClean="0">
                <a:latin typeface="Constantia" pitchFamily="18" charset="0"/>
              </a:rPr>
              <a:t>klik</a:t>
            </a:r>
            <a:r>
              <a:rPr lang="en-US" dirty="0" smtClean="0">
                <a:latin typeface="Constantia" pitchFamily="18" charset="0"/>
              </a:rPr>
              <a:t> </a:t>
            </a:r>
            <a:r>
              <a:rPr lang="en-US" dirty="0" err="1" smtClean="0">
                <a:latin typeface="Constantia" pitchFamily="18" charset="0"/>
              </a:rPr>
              <a:t>Bibligrafic</a:t>
            </a:r>
            <a:r>
              <a:rPr lang="en-US" dirty="0" smtClean="0">
                <a:latin typeface="Constantia" pitchFamily="18" charset="0"/>
              </a:rPr>
              <a:t> list</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582341"/>
            <a:ext cx="7543800" cy="2862322"/>
          </a:xfrm>
          <a:prstGeom prst="rect">
            <a:avLst/>
          </a:prstGeom>
        </p:spPr>
        <p:txBody>
          <a:bodyPr wrap="square">
            <a:spAutoFit/>
          </a:bodyPr>
          <a:lstStyle/>
          <a:p>
            <a:pPr marL="404813" indent="-404813"/>
            <a:r>
              <a:rPr lang="en-US" sz="2000" dirty="0" smtClean="0">
                <a:latin typeface="Constantia" pitchFamily="18" charset="0"/>
              </a:rPr>
              <a:t>20. </a:t>
            </a:r>
            <a:r>
              <a:rPr lang="en-US" sz="2000" dirty="0" err="1" smtClean="0">
                <a:latin typeface="Constantia" pitchFamily="18" charset="0"/>
              </a:rPr>
              <a:t>Judul</a:t>
            </a:r>
            <a:r>
              <a:rPr lang="en-US" sz="2000" dirty="0" smtClean="0">
                <a:latin typeface="Constantia" pitchFamily="18" charset="0"/>
              </a:rPr>
              <a:t> </a:t>
            </a:r>
            <a:r>
              <a:rPr lang="en-US" sz="2000" dirty="0" err="1" smtClean="0">
                <a:latin typeface="Constantia" pitchFamily="18" charset="0"/>
              </a:rPr>
              <a:t>akan</a:t>
            </a:r>
            <a:r>
              <a:rPr lang="en-US" sz="2000" dirty="0" smtClean="0">
                <a:latin typeface="Constantia" pitchFamily="18" charset="0"/>
              </a:rPr>
              <a:t> </a:t>
            </a:r>
            <a:r>
              <a:rPr lang="en-US" sz="2000" dirty="0" err="1" smtClean="0">
                <a:latin typeface="Constantia" pitchFamily="18" charset="0"/>
              </a:rPr>
              <a:t>masuk</a:t>
            </a:r>
            <a:r>
              <a:rPr lang="en-US" sz="2000" dirty="0" smtClean="0">
                <a:latin typeface="Constantia" pitchFamily="18" charset="0"/>
              </a:rPr>
              <a:t> </a:t>
            </a:r>
            <a:r>
              <a:rPr lang="en-US" sz="2000" dirty="0" err="1" smtClean="0">
                <a:latin typeface="Constantia" pitchFamily="18" charset="0"/>
              </a:rPr>
              <a:t>ke</a:t>
            </a:r>
            <a:r>
              <a:rPr lang="en-US" sz="2000" dirty="0" smtClean="0">
                <a:latin typeface="Constantia" pitchFamily="18" charset="0"/>
              </a:rPr>
              <a:t> </a:t>
            </a:r>
            <a:r>
              <a:rPr lang="en-US" sz="2000" dirty="0" err="1" smtClean="0">
                <a:latin typeface="Constantia" pitchFamily="18" charset="0"/>
              </a:rPr>
              <a:t>dalam</a:t>
            </a:r>
            <a:r>
              <a:rPr lang="en-US" sz="2000" dirty="0" smtClean="0">
                <a:latin typeface="Constantia" pitchFamily="18" charset="0"/>
              </a:rPr>
              <a:t> </a:t>
            </a:r>
            <a:r>
              <a:rPr lang="en-US" sz="2000" dirty="0" err="1" smtClean="0">
                <a:latin typeface="Constantia" pitchFamily="18" charset="0"/>
              </a:rPr>
              <a:t>judul</a:t>
            </a:r>
            <a:r>
              <a:rPr lang="en-US" sz="2000" dirty="0" smtClean="0">
                <a:latin typeface="Constantia" pitchFamily="18" charset="0"/>
              </a:rPr>
              <a:t>, </a:t>
            </a:r>
            <a:r>
              <a:rPr lang="en-US" sz="2000" dirty="0" err="1" smtClean="0">
                <a:latin typeface="Constantia" pitchFamily="18" charset="0"/>
              </a:rPr>
              <a:t>pengarang</a:t>
            </a:r>
            <a:r>
              <a:rPr lang="en-US" sz="2000" dirty="0" smtClean="0">
                <a:latin typeface="Constantia" pitchFamily="18" charset="0"/>
              </a:rPr>
              <a:t> </a:t>
            </a:r>
            <a:r>
              <a:rPr lang="en-US" sz="2000" dirty="0" err="1" smtClean="0">
                <a:latin typeface="Constantia" pitchFamily="18" charset="0"/>
              </a:rPr>
              <a:t>juga</a:t>
            </a:r>
            <a:r>
              <a:rPr lang="en-US" sz="2000" dirty="0" smtClean="0">
                <a:latin typeface="Constantia" pitchFamily="18" charset="0"/>
              </a:rPr>
              <a:t> </a:t>
            </a:r>
            <a:r>
              <a:rPr lang="en-US" sz="2000" dirty="0" err="1" smtClean="0">
                <a:latin typeface="Constantia" pitchFamily="18" charset="0"/>
              </a:rPr>
              <a:t>akan</a:t>
            </a:r>
            <a:r>
              <a:rPr lang="en-US" sz="2000" dirty="0" smtClean="0">
                <a:latin typeface="Constantia" pitchFamily="18" charset="0"/>
              </a:rPr>
              <a:t> </a:t>
            </a:r>
            <a:r>
              <a:rPr lang="en-US" sz="2000" dirty="0" err="1" smtClean="0">
                <a:latin typeface="Constantia" pitchFamily="18" charset="0"/>
              </a:rPr>
              <a:t>masuk</a:t>
            </a:r>
            <a:r>
              <a:rPr lang="en-US" sz="2000" dirty="0" smtClean="0">
                <a:latin typeface="Constantia" pitchFamily="18" charset="0"/>
              </a:rPr>
              <a:t> </a:t>
            </a:r>
            <a:r>
              <a:rPr lang="en-US" sz="2000" dirty="0" err="1" smtClean="0">
                <a:latin typeface="Constantia" pitchFamily="18" charset="0"/>
              </a:rPr>
              <a:t>ke</a:t>
            </a:r>
            <a:r>
              <a:rPr lang="en-US" sz="2000" dirty="0" smtClean="0">
                <a:latin typeface="Constantia" pitchFamily="18" charset="0"/>
              </a:rPr>
              <a:t> </a:t>
            </a:r>
            <a:r>
              <a:rPr lang="en-US" sz="2000" dirty="0" err="1" smtClean="0">
                <a:latin typeface="Constantia" pitchFamily="18" charset="0"/>
              </a:rPr>
              <a:t>dalam</a:t>
            </a:r>
            <a:r>
              <a:rPr lang="en-US" sz="2000" dirty="0" smtClean="0">
                <a:latin typeface="Constantia" pitchFamily="18" charset="0"/>
              </a:rPr>
              <a:t> </a:t>
            </a:r>
            <a:r>
              <a:rPr lang="en-US" sz="2000" dirty="0" err="1" smtClean="0">
                <a:latin typeface="Constantia" pitchFamily="18" charset="0"/>
              </a:rPr>
              <a:t>kolom</a:t>
            </a:r>
            <a:r>
              <a:rPr lang="en-US" sz="2000" dirty="0" smtClean="0">
                <a:latin typeface="Constantia" pitchFamily="18" charset="0"/>
              </a:rPr>
              <a:t> </a:t>
            </a:r>
            <a:r>
              <a:rPr lang="en-US" sz="2000" dirty="0" err="1" smtClean="0">
                <a:latin typeface="Constantia" pitchFamily="18" charset="0"/>
              </a:rPr>
              <a:t>pengarang</a:t>
            </a:r>
            <a:r>
              <a:rPr lang="en-US" sz="2000" dirty="0" smtClean="0">
                <a:latin typeface="Constantia" pitchFamily="18" charset="0"/>
              </a:rPr>
              <a:t> </a:t>
            </a:r>
            <a:r>
              <a:rPr lang="en-US" sz="2000" dirty="0" err="1" smtClean="0">
                <a:latin typeface="Constantia" pitchFamily="18" charset="0"/>
              </a:rPr>
              <a:t>dan</a:t>
            </a:r>
            <a:r>
              <a:rPr lang="en-US" sz="2000" dirty="0" smtClean="0">
                <a:latin typeface="Constantia" pitchFamily="18" charset="0"/>
              </a:rPr>
              <a:t> </a:t>
            </a:r>
            <a:r>
              <a:rPr lang="en-US" sz="2000" dirty="0" err="1" smtClean="0">
                <a:latin typeface="Constantia" pitchFamily="18" charset="0"/>
              </a:rPr>
              <a:t>seterusnya</a:t>
            </a:r>
            <a:endParaRPr lang="en-US" sz="2000" dirty="0" smtClean="0">
              <a:latin typeface="Constantia" pitchFamily="18" charset="0"/>
            </a:endParaRPr>
          </a:p>
          <a:p>
            <a:pPr marL="404813" indent="-404813"/>
            <a:r>
              <a:rPr lang="en-US" sz="2000" dirty="0" smtClean="0">
                <a:latin typeface="Constantia" pitchFamily="18" charset="0"/>
              </a:rPr>
              <a:t>21. </a:t>
            </a:r>
            <a:r>
              <a:rPr lang="en-US" sz="2000" dirty="0" err="1" smtClean="0">
                <a:latin typeface="Constantia" pitchFamily="18" charset="0"/>
              </a:rPr>
              <a:t>Langkah</a:t>
            </a:r>
            <a:r>
              <a:rPr lang="en-US" sz="2000" dirty="0" smtClean="0">
                <a:latin typeface="Constantia" pitchFamily="18" charset="0"/>
              </a:rPr>
              <a:t> </a:t>
            </a:r>
            <a:r>
              <a:rPr lang="en-US" sz="2000" dirty="0" err="1" smtClean="0">
                <a:latin typeface="Constantia" pitchFamily="18" charset="0"/>
              </a:rPr>
              <a:t>selanjutnya</a:t>
            </a:r>
            <a:r>
              <a:rPr lang="en-US" sz="2000" dirty="0" smtClean="0">
                <a:latin typeface="Constantia" pitchFamily="18" charset="0"/>
              </a:rPr>
              <a:t> </a:t>
            </a:r>
            <a:r>
              <a:rPr lang="en-US" sz="2000" dirty="0" err="1" smtClean="0">
                <a:latin typeface="Constantia" pitchFamily="18" charset="0"/>
              </a:rPr>
              <a:t>adalah</a:t>
            </a:r>
            <a:r>
              <a:rPr lang="en-US" sz="2000" dirty="0" smtClean="0">
                <a:latin typeface="Constantia" pitchFamily="18" charset="0"/>
              </a:rPr>
              <a:t> </a:t>
            </a:r>
            <a:r>
              <a:rPr lang="en-US" sz="2000" dirty="0" err="1" smtClean="0">
                <a:latin typeface="Constantia" pitchFamily="18" charset="0"/>
              </a:rPr>
              <a:t>melakukan</a:t>
            </a:r>
            <a:r>
              <a:rPr lang="en-US" sz="2000" dirty="0" smtClean="0">
                <a:latin typeface="Constantia" pitchFamily="18" charset="0"/>
              </a:rPr>
              <a:t> editing </a:t>
            </a:r>
            <a:r>
              <a:rPr lang="en-US" sz="2000" dirty="0" err="1" smtClean="0">
                <a:latin typeface="Constantia" pitchFamily="18" charset="0"/>
              </a:rPr>
              <a:t>terdapat</a:t>
            </a:r>
            <a:r>
              <a:rPr lang="en-US" sz="2000" dirty="0" smtClean="0">
                <a:latin typeface="Constantia" pitchFamily="18" charset="0"/>
              </a:rPr>
              <a:t> data </a:t>
            </a:r>
            <a:r>
              <a:rPr lang="en-US" sz="2000" dirty="0" err="1" smtClean="0">
                <a:latin typeface="Constantia" pitchFamily="18" charset="0"/>
              </a:rPr>
              <a:t>tersebut</a:t>
            </a:r>
            <a:r>
              <a:rPr lang="en-US" sz="2000" dirty="0" smtClean="0">
                <a:latin typeface="Constantia" pitchFamily="18" charset="0"/>
              </a:rPr>
              <a:t>, </a:t>
            </a:r>
            <a:r>
              <a:rPr lang="en-US" sz="2000" dirty="0" err="1" smtClean="0">
                <a:latin typeface="Constantia" pitchFamily="18" charset="0"/>
              </a:rPr>
              <a:t>dikarena</a:t>
            </a:r>
            <a:r>
              <a:rPr lang="en-US" sz="2000" dirty="0" smtClean="0">
                <a:latin typeface="Constantia" pitchFamily="18" charset="0"/>
              </a:rPr>
              <a:t> </a:t>
            </a:r>
            <a:r>
              <a:rPr lang="en-US" sz="2000" dirty="0" err="1" smtClean="0">
                <a:latin typeface="Constantia" pitchFamily="18" charset="0"/>
              </a:rPr>
              <a:t>tidak</a:t>
            </a:r>
            <a:r>
              <a:rPr lang="en-US" sz="2000" dirty="0" smtClean="0">
                <a:latin typeface="Constantia" pitchFamily="18" charset="0"/>
              </a:rPr>
              <a:t> </a:t>
            </a:r>
            <a:r>
              <a:rPr lang="en-US" sz="2000" dirty="0" err="1" smtClean="0">
                <a:latin typeface="Constantia" pitchFamily="18" charset="0"/>
              </a:rPr>
              <a:t>semua</a:t>
            </a:r>
            <a:r>
              <a:rPr lang="en-US" sz="2000" dirty="0" smtClean="0">
                <a:latin typeface="Constantia" pitchFamily="18" charset="0"/>
              </a:rPr>
              <a:t> data yang </a:t>
            </a:r>
            <a:r>
              <a:rPr lang="en-US" sz="2000" dirty="0" err="1" smtClean="0">
                <a:latin typeface="Constantia" pitchFamily="18" charset="0"/>
              </a:rPr>
              <a:t>kita</a:t>
            </a:r>
            <a:r>
              <a:rPr lang="en-US" sz="2000" dirty="0" smtClean="0">
                <a:latin typeface="Constantia" pitchFamily="18" charset="0"/>
              </a:rPr>
              <a:t> copy </a:t>
            </a:r>
            <a:r>
              <a:rPr lang="en-US" sz="2000" dirty="0" err="1" smtClean="0">
                <a:latin typeface="Constantia" pitchFamily="18" charset="0"/>
              </a:rPr>
              <a:t>tersebut</a:t>
            </a:r>
            <a:r>
              <a:rPr lang="en-US" sz="2000" dirty="0" smtClean="0">
                <a:latin typeface="Constantia" pitchFamily="18" charset="0"/>
              </a:rPr>
              <a:t> </a:t>
            </a:r>
            <a:r>
              <a:rPr lang="en-US" sz="2000" dirty="0" err="1" smtClean="0">
                <a:latin typeface="Constantia" pitchFamily="18" charset="0"/>
              </a:rPr>
              <a:t>sudah</a:t>
            </a:r>
            <a:r>
              <a:rPr lang="en-US" sz="2000" dirty="0" smtClean="0">
                <a:latin typeface="Constantia" pitchFamily="18" charset="0"/>
              </a:rPr>
              <a:t> </a:t>
            </a:r>
            <a:r>
              <a:rPr lang="en-US" sz="2000" dirty="0" err="1" smtClean="0">
                <a:latin typeface="Constantia" pitchFamily="18" charset="0"/>
              </a:rPr>
              <a:t>benar</a:t>
            </a:r>
            <a:r>
              <a:rPr lang="en-US" sz="2000" dirty="0" smtClean="0">
                <a:latin typeface="Constantia" pitchFamily="18" charset="0"/>
              </a:rPr>
              <a:t> </a:t>
            </a:r>
            <a:r>
              <a:rPr lang="en-US" sz="2000" dirty="0" err="1" smtClean="0">
                <a:latin typeface="Constantia" pitchFamily="18" charset="0"/>
              </a:rPr>
              <a:t>dan</a:t>
            </a:r>
            <a:r>
              <a:rPr lang="en-US" sz="2000" dirty="0" smtClean="0">
                <a:latin typeface="Constantia" pitchFamily="18" charset="0"/>
              </a:rPr>
              <a:t> </a:t>
            </a:r>
            <a:r>
              <a:rPr lang="en-US" sz="2000" dirty="0" err="1" smtClean="0">
                <a:latin typeface="Constantia" pitchFamily="18" charset="0"/>
              </a:rPr>
              <a:t>sesuai</a:t>
            </a:r>
            <a:r>
              <a:rPr lang="en-US" sz="2000" dirty="0" smtClean="0">
                <a:latin typeface="Constantia" pitchFamily="18" charset="0"/>
              </a:rPr>
              <a:t>. </a:t>
            </a:r>
            <a:r>
              <a:rPr lang="en-US" sz="2000" dirty="0" err="1" smtClean="0">
                <a:latin typeface="Constantia" pitchFamily="18" charset="0"/>
              </a:rPr>
              <a:t>Maka</a:t>
            </a:r>
            <a:r>
              <a:rPr lang="en-US" sz="2000" dirty="0" smtClean="0">
                <a:latin typeface="Constantia" pitchFamily="18" charset="0"/>
              </a:rPr>
              <a:t> </a:t>
            </a:r>
            <a:r>
              <a:rPr lang="en-US" sz="2000" dirty="0" err="1" smtClean="0">
                <a:latin typeface="Constantia" pitchFamily="18" charset="0"/>
              </a:rPr>
              <a:t>tugas</a:t>
            </a:r>
            <a:r>
              <a:rPr lang="en-US" sz="2000" dirty="0" smtClean="0">
                <a:latin typeface="Constantia" pitchFamily="18" charset="0"/>
              </a:rPr>
              <a:t> </a:t>
            </a:r>
            <a:r>
              <a:rPr lang="en-US" sz="2000" dirty="0" err="1" smtClean="0">
                <a:latin typeface="Constantia" pitchFamily="18" charset="0"/>
              </a:rPr>
              <a:t>kita</a:t>
            </a:r>
            <a:r>
              <a:rPr lang="en-US" sz="2000" dirty="0" smtClean="0">
                <a:latin typeface="Constantia" pitchFamily="18" charset="0"/>
              </a:rPr>
              <a:t> </a:t>
            </a:r>
            <a:r>
              <a:rPr lang="en-US" sz="2000" dirty="0" err="1" smtClean="0">
                <a:latin typeface="Constantia" pitchFamily="18" charset="0"/>
              </a:rPr>
              <a:t>adalah</a:t>
            </a:r>
            <a:r>
              <a:rPr lang="en-US" sz="2000" dirty="0" smtClean="0">
                <a:latin typeface="Constantia" pitchFamily="18" charset="0"/>
              </a:rPr>
              <a:t> </a:t>
            </a:r>
            <a:r>
              <a:rPr lang="en-US" sz="2000" dirty="0" err="1" smtClean="0">
                <a:latin typeface="Constantia" pitchFamily="18" charset="0"/>
              </a:rPr>
              <a:t>melakukan</a:t>
            </a:r>
            <a:r>
              <a:rPr lang="en-US" sz="2000" dirty="0" smtClean="0">
                <a:latin typeface="Constantia" pitchFamily="18" charset="0"/>
              </a:rPr>
              <a:t> editing </a:t>
            </a:r>
            <a:r>
              <a:rPr lang="en-US" sz="2000" dirty="0" err="1" smtClean="0">
                <a:latin typeface="Constantia" pitchFamily="18" charset="0"/>
              </a:rPr>
              <a:t>terhadap</a:t>
            </a:r>
            <a:r>
              <a:rPr lang="en-US" sz="2000" dirty="0" smtClean="0">
                <a:latin typeface="Constantia" pitchFamily="18" charset="0"/>
              </a:rPr>
              <a:t> data yang </a:t>
            </a:r>
            <a:r>
              <a:rPr lang="en-US" sz="2000" dirty="0" err="1" smtClean="0">
                <a:latin typeface="Constantia" pitchFamily="18" charset="0"/>
              </a:rPr>
              <a:t>baru</a:t>
            </a:r>
            <a:r>
              <a:rPr lang="en-US" sz="2000" dirty="0" smtClean="0">
                <a:latin typeface="Constantia" pitchFamily="18" charset="0"/>
              </a:rPr>
              <a:t> </a:t>
            </a:r>
            <a:r>
              <a:rPr lang="en-US" sz="2000" dirty="0" err="1" smtClean="0">
                <a:latin typeface="Constantia" pitchFamily="18" charset="0"/>
              </a:rPr>
              <a:t>kita</a:t>
            </a:r>
            <a:r>
              <a:rPr lang="en-US" sz="2000" dirty="0" smtClean="0">
                <a:latin typeface="Constantia" pitchFamily="18" charset="0"/>
              </a:rPr>
              <a:t> copy</a:t>
            </a:r>
          </a:p>
          <a:p>
            <a:pPr marL="404813" indent="-404813"/>
            <a:r>
              <a:rPr lang="en-US" sz="2000" dirty="0" smtClean="0">
                <a:latin typeface="Constantia" pitchFamily="18" charset="0"/>
              </a:rPr>
              <a:t>22. </a:t>
            </a:r>
            <a:r>
              <a:rPr lang="en-US" sz="2000" dirty="0" err="1" smtClean="0">
                <a:latin typeface="Constantia" pitchFamily="18" charset="0"/>
              </a:rPr>
              <a:t>Apabila</a:t>
            </a:r>
            <a:r>
              <a:rPr lang="en-US" sz="2000" dirty="0" smtClean="0">
                <a:latin typeface="Constantia" pitchFamily="18" charset="0"/>
              </a:rPr>
              <a:t> </a:t>
            </a:r>
            <a:r>
              <a:rPr lang="en-US" sz="2000" dirty="0" err="1" smtClean="0">
                <a:latin typeface="Constantia" pitchFamily="18" charset="0"/>
              </a:rPr>
              <a:t>selesai</a:t>
            </a:r>
            <a:r>
              <a:rPr lang="en-US" sz="2000" dirty="0" smtClean="0">
                <a:latin typeface="Constantia" pitchFamily="18" charset="0"/>
              </a:rPr>
              <a:t> </a:t>
            </a:r>
            <a:r>
              <a:rPr lang="en-US" sz="2000" dirty="0" err="1" smtClean="0">
                <a:latin typeface="Constantia" pitchFamily="18" charset="0"/>
              </a:rPr>
              <a:t>diedit</a:t>
            </a:r>
            <a:r>
              <a:rPr lang="en-US" sz="2000" dirty="0" smtClean="0">
                <a:latin typeface="Constantia" pitchFamily="18" charset="0"/>
              </a:rPr>
              <a:t>, </a:t>
            </a:r>
            <a:r>
              <a:rPr lang="en-US" sz="2000" dirty="0" err="1" smtClean="0">
                <a:latin typeface="Constantia" pitchFamily="18" charset="0"/>
              </a:rPr>
              <a:t>jangan</a:t>
            </a:r>
            <a:r>
              <a:rPr lang="en-US" sz="2000" dirty="0" smtClean="0">
                <a:latin typeface="Constantia" pitchFamily="18" charset="0"/>
              </a:rPr>
              <a:t> </a:t>
            </a:r>
            <a:r>
              <a:rPr lang="en-US" sz="2000" dirty="0" err="1" smtClean="0">
                <a:latin typeface="Constantia" pitchFamily="18" charset="0"/>
              </a:rPr>
              <a:t>lupa</a:t>
            </a:r>
            <a:r>
              <a:rPr lang="en-US" sz="2000" dirty="0" smtClean="0">
                <a:latin typeface="Constantia" pitchFamily="18" charset="0"/>
              </a:rPr>
              <a:t> </a:t>
            </a:r>
            <a:r>
              <a:rPr lang="en-US" sz="2000" dirty="0" err="1" smtClean="0">
                <a:latin typeface="Constantia" pitchFamily="18" charset="0"/>
              </a:rPr>
              <a:t>juga</a:t>
            </a:r>
            <a:r>
              <a:rPr lang="en-US" sz="2000" dirty="0" smtClean="0">
                <a:latin typeface="Constantia" pitchFamily="18" charset="0"/>
              </a:rPr>
              <a:t> </a:t>
            </a:r>
            <a:r>
              <a:rPr lang="en-US" sz="2000" dirty="0" err="1" smtClean="0">
                <a:latin typeface="Constantia" pitchFamily="18" charset="0"/>
              </a:rPr>
              <a:t>memasukkan</a:t>
            </a:r>
            <a:r>
              <a:rPr lang="en-US" sz="2000" dirty="0" smtClean="0">
                <a:latin typeface="Constantia" pitchFamily="18" charset="0"/>
              </a:rPr>
              <a:t> item data </a:t>
            </a:r>
            <a:r>
              <a:rPr lang="en-US" sz="2000" dirty="0" err="1" smtClean="0">
                <a:latin typeface="Constantia" pitchFamily="18" charset="0"/>
              </a:rPr>
              <a:t>sebagimana</a:t>
            </a:r>
            <a:r>
              <a:rPr lang="en-US" sz="2000" dirty="0" smtClean="0">
                <a:latin typeface="Constantia" pitchFamily="18" charset="0"/>
              </a:rPr>
              <a:t> </a:t>
            </a:r>
            <a:r>
              <a:rPr lang="en-US" sz="2000" dirty="0" err="1" smtClean="0">
                <a:latin typeface="Constantia" pitchFamily="18" charset="0"/>
              </a:rPr>
              <a:t>dijelaskan</a:t>
            </a:r>
            <a:r>
              <a:rPr lang="en-US" sz="2000" dirty="0" smtClean="0">
                <a:latin typeface="Constantia" pitchFamily="18" charset="0"/>
              </a:rPr>
              <a:t> </a:t>
            </a:r>
            <a:r>
              <a:rPr lang="en-US" sz="2000" dirty="0" err="1" smtClean="0">
                <a:latin typeface="Constantia" pitchFamily="18" charset="0"/>
              </a:rPr>
              <a:t>pada</a:t>
            </a:r>
            <a:r>
              <a:rPr lang="en-US" sz="2000" dirty="0" smtClean="0">
                <a:latin typeface="Constantia" pitchFamily="18" charset="0"/>
              </a:rPr>
              <a:t> sub </a:t>
            </a:r>
            <a:r>
              <a:rPr lang="en-US" sz="2000" dirty="0" err="1" smtClean="0">
                <a:latin typeface="Constantia" pitchFamily="18" charset="0"/>
              </a:rPr>
              <a:t>bab</a:t>
            </a:r>
            <a:r>
              <a:rPr lang="en-US" sz="2000" dirty="0" smtClean="0">
                <a:latin typeface="Constantia" pitchFamily="18" charset="0"/>
              </a:rPr>
              <a:t> </a:t>
            </a:r>
            <a:r>
              <a:rPr lang="en-US" sz="2000" dirty="0" err="1" smtClean="0">
                <a:latin typeface="Constantia" pitchFamily="18" charset="0"/>
              </a:rPr>
              <a:t>sebelumnya</a:t>
            </a:r>
            <a:endParaRPr lang="en-US" sz="2000" dirty="0" smtClean="0">
              <a:latin typeface="Constantia" pitchFamily="18" charset="0"/>
            </a:endParaRPr>
          </a:p>
          <a:p>
            <a:r>
              <a:rPr lang="en-US" sz="2000" dirty="0" smtClean="0">
                <a:latin typeface="Constantia" pitchFamily="18" charset="0"/>
              </a:rPr>
              <a:t>23. </a:t>
            </a:r>
            <a:r>
              <a:rPr lang="en-US" sz="2000" dirty="0" err="1" smtClean="0">
                <a:latin typeface="Constantia" pitchFamily="18" charset="0"/>
              </a:rPr>
              <a:t>Selesai</a:t>
            </a:r>
            <a:endParaRPr lang="en-US" sz="2000" dirty="0">
              <a:latin typeface="Constantia"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391400" cy="1015663"/>
          </a:xfrm>
          <a:prstGeom prst="rect">
            <a:avLst/>
          </a:prstGeom>
        </p:spPr>
        <p:txBody>
          <a:bodyPr wrap="square">
            <a:spAutoFit/>
          </a:bodyPr>
          <a:lstStyle/>
          <a:p>
            <a:r>
              <a:rPr lang="en-US" sz="2400" dirty="0" smtClean="0">
                <a:latin typeface="Constantia" pitchFamily="18" charset="0"/>
              </a:rPr>
              <a:t> </a:t>
            </a:r>
            <a:r>
              <a:rPr lang="en-US" sz="6000" dirty="0" err="1" smtClean="0">
                <a:latin typeface="Castellar" pitchFamily="18" charset="0"/>
              </a:rPr>
              <a:t>terima</a:t>
            </a:r>
            <a:r>
              <a:rPr lang="en-US" sz="6000" dirty="0" smtClean="0">
                <a:latin typeface="Castellar" pitchFamily="18" charset="0"/>
              </a:rPr>
              <a:t> </a:t>
            </a:r>
            <a:r>
              <a:rPr lang="en-US" sz="6000" dirty="0" err="1" smtClean="0">
                <a:latin typeface="Castellar" pitchFamily="18" charset="0"/>
              </a:rPr>
              <a:t>kasih</a:t>
            </a:r>
            <a:endParaRPr lang="en-US" sz="6000" dirty="0">
              <a:latin typeface="Castellar"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2"/>
          <p:cNvSpPr txBox="1"/>
          <p:nvPr/>
        </p:nvSpPr>
        <p:spPr>
          <a:xfrm>
            <a:off x="381000" y="990600"/>
            <a:ext cx="8305440" cy="5333520"/>
          </a:xfrm>
          <a:prstGeom prst="rect">
            <a:avLst/>
          </a:prstGeom>
          <a:noFill/>
          <a:ln>
            <a:noFill/>
          </a:ln>
        </p:spPr>
        <p:txBody>
          <a:bodyPr lIns="90000" tIns="45000" rIns="90000" bIns="45000"/>
          <a:lstStyle/>
          <a:p>
            <a:pPr>
              <a:lnSpc>
                <a:spcPct val="100000"/>
              </a:lnSpc>
            </a:pPr>
            <a:r>
              <a:rPr lang="en-US" sz="3200" strike="noStrike" dirty="0">
                <a:solidFill>
                  <a:srgbClr val="000000"/>
                </a:solidFill>
                <a:latin typeface="Constantia"/>
              </a:rPr>
              <a:t> </a:t>
            </a:r>
            <a:r>
              <a:rPr lang="en-US" sz="3200" strike="noStrike" dirty="0" err="1" smtClean="0">
                <a:solidFill>
                  <a:srgbClr val="000000"/>
                </a:solidFill>
                <a:latin typeface="Constantia"/>
              </a:rPr>
              <a:t>Langkah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selanjutnya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adalah</a:t>
            </a:r>
            <a:r>
              <a:rPr lang="en-US" sz="3200" strike="noStrike" dirty="0" smtClean="0">
                <a:solidFill>
                  <a:srgbClr val="000000"/>
                </a:solidFill>
                <a:latin typeface="Constantia"/>
              </a:rPr>
              <a:t> :</a:t>
            </a:r>
          </a:p>
          <a:p>
            <a:pPr marL="514350" indent="-514350">
              <a:lnSpc>
                <a:spcPct val="100000"/>
              </a:lnSpc>
              <a:buAutoNum type="arabicPeriod" startAt="4"/>
            </a:pPr>
            <a:r>
              <a:rPr lang="en-US" sz="3200" strike="noStrike" dirty="0" err="1" smtClean="0">
                <a:solidFill>
                  <a:srgbClr val="000000"/>
                </a:solidFill>
                <a:latin typeface="Constantia"/>
              </a:rPr>
              <a:t>Lalu</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bagian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bawah</a:t>
            </a:r>
            <a:r>
              <a:rPr lang="en-US" sz="3200" strike="noStrike" dirty="0" smtClean="0">
                <a:solidFill>
                  <a:srgbClr val="000000"/>
                </a:solidFill>
                <a:latin typeface="Constantia"/>
              </a:rPr>
              <a:t> header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tulisan</a:t>
            </a:r>
            <a:r>
              <a:rPr lang="en-US" sz="3200" strike="noStrike" dirty="0" smtClean="0">
                <a:solidFill>
                  <a:srgbClr val="000000"/>
                </a:solidFill>
                <a:latin typeface="Constantia"/>
              </a:rPr>
              <a:t> </a:t>
            </a:r>
            <a:r>
              <a:rPr lang="en-US" sz="3200" strike="noStrike" dirty="0" smtClean="0">
                <a:solidFill>
                  <a:srgbClr val="00B0F0"/>
                </a:solidFill>
                <a:latin typeface="Constantia"/>
              </a:rPr>
              <a:t>Add New Collection Type</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tulisan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tersebut</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defenisikan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jenis</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koleksi</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miliki</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kolom</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tersebut</a:t>
            </a:r>
            <a:r>
              <a:rPr lang="en-US" sz="3200" strike="noStrike" dirty="0" smtClean="0">
                <a:solidFill>
                  <a:srgbClr val="000000"/>
                </a:solidFill>
                <a:latin typeface="Constantia"/>
              </a:rPr>
              <a:t>. </a:t>
            </a:r>
            <a:r>
              <a:rPr lang="en-US" sz="3200" strike="noStrike" dirty="0" err="1" smtClean="0">
                <a:solidFill>
                  <a:srgbClr val="000000"/>
                </a:solidFill>
                <a:latin typeface="Constantia"/>
              </a:rPr>
              <a:t>misalnya</a:t>
            </a:r>
            <a:r>
              <a:rPr lang="en-US" sz="3200" strike="noStrike" dirty="0" smtClean="0">
                <a:solidFill>
                  <a:srgbClr val="000000"/>
                </a:solidFill>
                <a:latin typeface="Constantia"/>
              </a:rPr>
              <a:t> </a:t>
            </a:r>
            <a:r>
              <a:rPr lang="en-US" sz="3200" strike="noStrike" dirty="0" err="1" smtClean="0">
                <a:solidFill>
                  <a:srgbClr val="000000"/>
                </a:solidFill>
                <a:latin typeface="Constantia"/>
              </a:rPr>
              <a:t>Skripsi</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tombol</a:t>
            </a:r>
            <a:r>
              <a:rPr lang="en-US" sz="3200" strike="noStrike" dirty="0" smtClean="0">
                <a:solidFill>
                  <a:srgbClr val="000000"/>
                </a:solidFill>
                <a:latin typeface="Constantia"/>
              </a:rPr>
              <a:t> </a:t>
            </a:r>
            <a:r>
              <a:rPr lang="en-US" sz="3200" strike="noStrike" dirty="0" smtClean="0">
                <a:solidFill>
                  <a:srgbClr val="00B0F0"/>
                </a:solidFill>
                <a:latin typeface="Constantia"/>
              </a:rPr>
              <a:t>Save</a:t>
            </a:r>
            <a:r>
              <a:rPr lang="en-US" sz="3200" strike="noStrike" dirty="0" smtClean="0">
                <a:solidFill>
                  <a:srgbClr val="000000"/>
                </a:solidFill>
                <a:latin typeface="Constantia"/>
              </a:rPr>
              <a:t>.</a:t>
            </a:r>
          </a:p>
          <a:p>
            <a:pPr marL="514350" indent="-514350">
              <a:lnSpc>
                <a:spcPct val="100000"/>
              </a:lnSpc>
              <a:buAutoNum type="arabicPeriod" startAt="4"/>
            </a:pPr>
            <a:r>
              <a:rPr lang="en-US" sz="3200" strike="noStrike" dirty="0" err="1" smtClean="0">
                <a:solidFill>
                  <a:srgbClr val="000000"/>
                </a:solidFill>
                <a:latin typeface="Constantia"/>
              </a:rPr>
              <a:t>Ulangi</a:t>
            </a:r>
            <a:r>
              <a:rPr lang="en-US" sz="3200" strike="noStrike" dirty="0" smtClean="0">
                <a:solidFill>
                  <a:srgbClr val="000000"/>
                </a:solidFill>
                <a:latin typeface="Constantia"/>
              </a:rPr>
              <a:t> </a:t>
            </a:r>
            <a:r>
              <a:rPr lang="en-US" sz="3200" strike="noStrike" dirty="0" err="1" smtClean="0">
                <a:solidFill>
                  <a:srgbClr val="000000"/>
                </a:solidFill>
                <a:latin typeface="Constantia"/>
              </a:rPr>
              <a:t>langkah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a:t>
            </a:r>
            <a:r>
              <a:rPr lang="en-US" sz="3200" strike="noStrike" dirty="0" smtClean="0">
                <a:solidFill>
                  <a:srgbClr val="000000"/>
                </a:solidFill>
                <a:latin typeface="Constantia"/>
              </a:rPr>
              <a:t> 4 </a:t>
            </a:r>
            <a:r>
              <a:rPr lang="en-US" sz="3200" strike="noStrike" dirty="0" err="1" smtClean="0">
                <a:solidFill>
                  <a:srgbClr val="000000"/>
                </a:solidFill>
                <a:latin typeface="Constantia"/>
              </a:rPr>
              <a:t>di</a:t>
            </a:r>
            <a:r>
              <a:rPr lang="en-US" sz="3200" strike="noStrike" dirty="0" smtClean="0">
                <a:solidFill>
                  <a:srgbClr val="000000"/>
                </a:solidFill>
                <a:latin typeface="Constantia"/>
              </a:rPr>
              <a:t> </a:t>
            </a:r>
            <a:r>
              <a:rPr lang="en-US" sz="3200" strike="noStrike" dirty="0" err="1" smtClean="0">
                <a:solidFill>
                  <a:srgbClr val="000000"/>
                </a:solidFill>
                <a:latin typeface="Constantia"/>
              </a:rPr>
              <a:t>atas</a:t>
            </a:r>
            <a:r>
              <a:rPr lang="en-US" sz="3200" strike="noStrike" dirty="0" smtClean="0">
                <a:solidFill>
                  <a:srgbClr val="000000"/>
                </a:solidFill>
                <a:latin typeface="Constantia"/>
              </a:rPr>
              <a:t> </a:t>
            </a:r>
            <a:r>
              <a:rPr lang="en-US" sz="3200" strike="noStrike" dirty="0" err="1" smtClean="0">
                <a:solidFill>
                  <a:srgbClr val="000000"/>
                </a:solidFill>
                <a:latin typeface="Constantia"/>
              </a:rPr>
              <a:t>untuk</a:t>
            </a:r>
            <a:r>
              <a:rPr lang="en-US" sz="3200" strike="noStrike" dirty="0" smtClean="0">
                <a:solidFill>
                  <a:srgbClr val="000000"/>
                </a:solidFill>
                <a:latin typeface="Constantia"/>
              </a:rPr>
              <a:t> </a:t>
            </a:r>
            <a:r>
              <a:rPr lang="en-US" sz="3200" strike="noStrike" dirty="0" err="1" smtClean="0">
                <a:solidFill>
                  <a:srgbClr val="000000"/>
                </a:solidFill>
                <a:latin typeface="Constantia"/>
              </a:rPr>
              <a:t>mendefenisikan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tipe</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koleksi</a:t>
            </a:r>
            <a:r>
              <a:rPr lang="en-US" sz="3200" strike="noStrike" dirty="0" smtClean="0">
                <a:solidFill>
                  <a:srgbClr val="000000"/>
                </a:solidFill>
                <a:latin typeface="Constantia"/>
              </a:rPr>
              <a:t> lain yang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di</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perpustakaan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kita</a:t>
            </a:r>
            <a:r>
              <a:rPr lang="en-US" sz="3200" strike="noStrike" dirty="0" smtClean="0">
                <a:solidFill>
                  <a:srgbClr val="000000"/>
                </a:solidFill>
                <a:latin typeface="Constantia"/>
              </a:rPr>
              <a:t>.</a:t>
            </a:r>
            <a:endParaRPr lang="en-US" sz="3200" strike="noStrike" dirty="0">
              <a:solidFill>
                <a:srgbClr val="000000"/>
              </a:solidFill>
              <a:latin typeface="Constant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57200" y="704160"/>
            <a:ext cx="8229240" cy="1142640"/>
          </a:xfrm>
          <a:prstGeom prst="rect">
            <a:avLst/>
          </a:prstGeom>
          <a:noFill/>
          <a:ln>
            <a:noFill/>
          </a:ln>
        </p:spPr>
        <p:txBody>
          <a:bodyPr lIns="0" tIns="45000" rIns="0" bIns="0" anchor="b"/>
          <a:lstStyle/>
          <a:p>
            <a:endParaRPr/>
          </a:p>
        </p:txBody>
      </p:sp>
      <p:sp>
        <p:nvSpPr>
          <p:cNvPr id="97" name="TextShape 2"/>
          <p:cNvSpPr txBox="1"/>
          <p:nvPr/>
        </p:nvSpPr>
        <p:spPr>
          <a:xfrm>
            <a:off x="304800" y="228600"/>
            <a:ext cx="8381640" cy="6095520"/>
          </a:xfrm>
          <a:prstGeom prst="rect">
            <a:avLst/>
          </a:prstGeom>
          <a:noFill/>
          <a:ln>
            <a:noFill/>
          </a:ln>
        </p:spPr>
        <p:txBody>
          <a:bodyPr lIns="90000" tIns="45000" rIns="90000" bIns="45000"/>
          <a:lstStyle/>
          <a:p>
            <a:pPr>
              <a:lnSpc>
                <a:spcPct val="100000"/>
              </a:lnSpc>
              <a:buSzPct val="95000"/>
            </a:pPr>
            <a:endParaRPr lang="en-US" sz="2600" strike="noStrike" dirty="0" smtClean="0">
              <a:solidFill>
                <a:srgbClr val="000000"/>
              </a:solidFill>
              <a:latin typeface="Constantia"/>
            </a:endParaRPr>
          </a:p>
          <a:p>
            <a:pPr algn="just">
              <a:lnSpc>
                <a:spcPct val="100000"/>
              </a:lnSpc>
              <a:buSzPct val="95000"/>
            </a:pPr>
            <a:r>
              <a:rPr lang="en-US" sz="2600" strike="noStrike" dirty="0" err="1" smtClean="0">
                <a:solidFill>
                  <a:srgbClr val="000000"/>
                </a:solidFill>
                <a:latin typeface="Constantia"/>
              </a:rPr>
              <a:t>Selanjutnya</a:t>
            </a:r>
            <a:r>
              <a:rPr lang="en-US" sz="2600" strike="noStrike" dirty="0" smtClean="0">
                <a:solidFill>
                  <a:srgbClr val="000000"/>
                </a:solidFill>
                <a:latin typeface="Constantia"/>
              </a:rPr>
              <a:t> </a:t>
            </a:r>
            <a:r>
              <a:rPr lang="en-US" sz="2600" strike="noStrike" dirty="0" err="1" smtClean="0">
                <a:solidFill>
                  <a:srgbClr val="000000"/>
                </a:solidFill>
                <a:latin typeface="Constantia"/>
              </a:rPr>
              <a:t>buatlah</a:t>
            </a:r>
            <a:r>
              <a:rPr lang="en-US" sz="2600" strike="noStrike" dirty="0" smtClean="0">
                <a:solidFill>
                  <a:srgbClr val="000000"/>
                </a:solidFill>
                <a:latin typeface="Constantia"/>
              </a:rPr>
              <a:t> </a:t>
            </a:r>
            <a:r>
              <a:rPr lang="en-US" sz="2600" strike="noStrike" dirty="0" smtClean="0">
                <a:solidFill>
                  <a:srgbClr val="00B0F0"/>
                </a:solidFill>
                <a:latin typeface="Constantia"/>
              </a:rPr>
              <a:t>Item Status </a:t>
            </a:r>
            <a:r>
              <a:rPr lang="en-US" sz="2600" strike="noStrike" dirty="0" err="1" smtClean="0">
                <a:solidFill>
                  <a:srgbClr val="00B0F0"/>
                </a:solidFill>
                <a:latin typeface="Constantia"/>
              </a:rPr>
              <a:t>koleksi</a:t>
            </a:r>
            <a:r>
              <a:rPr lang="en-US" sz="2600" strike="noStrike" dirty="0" smtClean="0">
                <a:solidFill>
                  <a:srgbClr val="000000"/>
                </a:solidFill>
                <a:latin typeface="Constantia"/>
              </a:rPr>
              <a:t>, </a:t>
            </a:r>
            <a:r>
              <a:rPr lang="en-US" sz="2600" strike="noStrike" dirty="0" err="1" smtClean="0">
                <a:solidFill>
                  <a:srgbClr val="000000"/>
                </a:solidFill>
                <a:latin typeface="Constantia"/>
              </a:rPr>
              <a:t>untuk</a:t>
            </a:r>
            <a:r>
              <a:rPr lang="en-US" sz="2600" strike="noStrike" dirty="0" smtClean="0">
                <a:solidFill>
                  <a:srgbClr val="000000"/>
                </a:solidFill>
                <a:latin typeface="Constantia"/>
              </a:rPr>
              <a:t> </a:t>
            </a:r>
            <a:r>
              <a:rPr lang="en-US" sz="2600" strike="noStrike" dirty="0" err="1" smtClean="0">
                <a:solidFill>
                  <a:srgbClr val="000000"/>
                </a:solidFill>
                <a:latin typeface="Constantia"/>
              </a:rPr>
              <a:t>memberikan</a:t>
            </a:r>
            <a:r>
              <a:rPr lang="en-US" sz="2600" strike="noStrike" dirty="0" smtClean="0">
                <a:solidFill>
                  <a:srgbClr val="000000"/>
                </a:solidFill>
                <a:latin typeface="Constantia"/>
              </a:rPr>
              <a:t> </a:t>
            </a:r>
            <a:r>
              <a:rPr lang="en-US" sz="2600" strike="noStrike" dirty="0" err="1" smtClean="0">
                <a:solidFill>
                  <a:srgbClr val="000000"/>
                </a:solidFill>
                <a:latin typeface="Constantia"/>
              </a:rPr>
              <a:t>keterangan</a:t>
            </a:r>
            <a:r>
              <a:rPr lang="en-US" sz="2600" strike="noStrike" dirty="0" smtClean="0">
                <a:solidFill>
                  <a:srgbClr val="000000"/>
                </a:solidFill>
                <a:latin typeface="Constantia"/>
              </a:rPr>
              <a:t> </a:t>
            </a:r>
            <a:r>
              <a:rPr lang="en-US" sz="2600" strike="noStrike" dirty="0" err="1" smtClean="0">
                <a:solidFill>
                  <a:srgbClr val="000000"/>
                </a:solidFill>
                <a:latin typeface="Constantia"/>
              </a:rPr>
              <a:t>terhadap</a:t>
            </a:r>
            <a:r>
              <a:rPr lang="en-US" sz="2600" strike="noStrike" dirty="0" smtClean="0">
                <a:solidFill>
                  <a:srgbClr val="000000"/>
                </a:solidFill>
                <a:latin typeface="Constantia"/>
              </a:rPr>
              <a:t> </a:t>
            </a:r>
            <a:r>
              <a:rPr lang="en-US" sz="2600" strike="noStrike" dirty="0" err="1" smtClean="0">
                <a:solidFill>
                  <a:srgbClr val="000000"/>
                </a:solidFill>
                <a:latin typeface="Constantia"/>
              </a:rPr>
              <a:t>koleksi</a:t>
            </a:r>
            <a:r>
              <a:rPr lang="en-US" sz="2600" strike="noStrike" dirty="0" smtClean="0">
                <a:solidFill>
                  <a:srgbClr val="000000"/>
                </a:solidFill>
                <a:latin typeface="Constantia"/>
              </a:rPr>
              <a:t> </a:t>
            </a:r>
            <a:r>
              <a:rPr lang="en-US" sz="2600" strike="noStrike" dirty="0" err="1" smtClean="0">
                <a:solidFill>
                  <a:srgbClr val="000000"/>
                </a:solidFill>
                <a:latin typeface="Constantia"/>
              </a:rPr>
              <a:t>misalnya</a:t>
            </a:r>
            <a:r>
              <a:rPr lang="en-US" sz="2600" strike="noStrike" dirty="0" smtClean="0">
                <a:solidFill>
                  <a:srgbClr val="000000"/>
                </a:solidFill>
                <a:latin typeface="Constantia"/>
              </a:rPr>
              <a:t> </a:t>
            </a:r>
            <a:r>
              <a:rPr lang="en-US" sz="2600" strike="noStrike" dirty="0" err="1" smtClean="0">
                <a:solidFill>
                  <a:srgbClr val="000000"/>
                </a:solidFill>
                <a:latin typeface="Constantia"/>
              </a:rPr>
              <a:t>sedang</a:t>
            </a:r>
            <a:r>
              <a:rPr lang="en-US" sz="2600" strike="noStrike" dirty="0" smtClean="0">
                <a:solidFill>
                  <a:srgbClr val="000000"/>
                </a:solidFill>
                <a:latin typeface="Constantia"/>
              </a:rPr>
              <a:t> </a:t>
            </a:r>
            <a:r>
              <a:rPr lang="en-US" sz="2600" strike="noStrike" dirty="0" err="1" smtClean="0">
                <a:solidFill>
                  <a:srgbClr val="000000"/>
                </a:solidFill>
                <a:latin typeface="Constantia"/>
              </a:rPr>
              <a:t>dalam</a:t>
            </a:r>
            <a:r>
              <a:rPr lang="en-US" sz="2600" strike="noStrike" dirty="0" smtClean="0">
                <a:solidFill>
                  <a:srgbClr val="000000"/>
                </a:solidFill>
                <a:latin typeface="Constantia"/>
              </a:rPr>
              <a:t> </a:t>
            </a:r>
            <a:r>
              <a:rPr lang="en-US" sz="2600" strike="noStrike" dirty="0" err="1" smtClean="0">
                <a:solidFill>
                  <a:srgbClr val="000000"/>
                </a:solidFill>
                <a:latin typeface="Constantia"/>
              </a:rPr>
              <a:t>perbaikan</a:t>
            </a:r>
            <a:r>
              <a:rPr lang="en-US" sz="2600" strike="noStrike" dirty="0" smtClean="0">
                <a:solidFill>
                  <a:srgbClr val="000000"/>
                </a:solidFill>
                <a:latin typeface="Constantia"/>
              </a:rPr>
              <a:t>, </a:t>
            </a:r>
            <a:r>
              <a:rPr lang="en-US" sz="2600" strike="noStrike" dirty="0" err="1" smtClean="0">
                <a:solidFill>
                  <a:srgbClr val="000000"/>
                </a:solidFill>
                <a:latin typeface="Constantia"/>
              </a:rPr>
              <a:t>tidak</a:t>
            </a:r>
            <a:r>
              <a:rPr lang="en-US" sz="2600" strike="noStrike" dirty="0" smtClean="0">
                <a:solidFill>
                  <a:srgbClr val="000000"/>
                </a:solidFill>
                <a:latin typeface="Constantia"/>
              </a:rPr>
              <a:t> </a:t>
            </a:r>
            <a:r>
              <a:rPr lang="en-US" sz="2600" strike="noStrike" dirty="0" err="1" smtClean="0">
                <a:solidFill>
                  <a:srgbClr val="000000"/>
                </a:solidFill>
                <a:latin typeface="Constantia"/>
              </a:rPr>
              <a:t>dapat</a:t>
            </a:r>
            <a:r>
              <a:rPr lang="en-US" sz="2600" strike="noStrike" dirty="0" smtClean="0">
                <a:solidFill>
                  <a:srgbClr val="000000"/>
                </a:solidFill>
                <a:latin typeface="Constantia"/>
              </a:rPr>
              <a:t> </a:t>
            </a:r>
            <a:r>
              <a:rPr lang="en-US" sz="2600" strike="noStrike" dirty="0" err="1" smtClean="0">
                <a:solidFill>
                  <a:srgbClr val="000000"/>
                </a:solidFill>
                <a:latin typeface="Constantia"/>
              </a:rPr>
              <a:t>dipinjam</a:t>
            </a:r>
            <a:r>
              <a:rPr lang="en-US" sz="2600" strike="noStrike" dirty="0" smtClean="0">
                <a:solidFill>
                  <a:srgbClr val="000000"/>
                </a:solidFill>
                <a:latin typeface="Constantia"/>
              </a:rPr>
              <a:t>, </a:t>
            </a:r>
            <a:r>
              <a:rPr lang="en-US" sz="2600" strike="noStrike" dirty="0" err="1" smtClean="0">
                <a:solidFill>
                  <a:srgbClr val="000000"/>
                </a:solidFill>
                <a:latin typeface="Constantia"/>
              </a:rPr>
              <a:t>tersedia</a:t>
            </a:r>
            <a:r>
              <a:rPr lang="en-US" sz="2600" strike="noStrike" dirty="0" smtClean="0">
                <a:solidFill>
                  <a:srgbClr val="000000"/>
                </a:solidFill>
                <a:latin typeface="Constantia"/>
              </a:rPr>
              <a:t>, </a:t>
            </a:r>
            <a:r>
              <a:rPr lang="en-US" sz="2600" strike="noStrike" dirty="0" err="1" smtClean="0">
                <a:solidFill>
                  <a:srgbClr val="000000"/>
                </a:solidFill>
                <a:latin typeface="Constantia"/>
              </a:rPr>
              <a:t>rusak</a:t>
            </a:r>
            <a:r>
              <a:rPr lang="en-US" sz="2600" strike="noStrike" dirty="0" smtClean="0">
                <a:solidFill>
                  <a:srgbClr val="000000"/>
                </a:solidFill>
                <a:latin typeface="Constantia"/>
              </a:rPr>
              <a:t>, </a:t>
            </a:r>
            <a:r>
              <a:rPr lang="en-US" sz="2600" strike="noStrike" dirty="0" err="1" smtClean="0">
                <a:solidFill>
                  <a:srgbClr val="000000"/>
                </a:solidFill>
                <a:latin typeface="Constantia"/>
              </a:rPr>
              <a:t>dan</a:t>
            </a:r>
            <a:r>
              <a:rPr lang="en-US" sz="2600" strike="noStrike" dirty="0" smtClean="0">
                <a:solidFill>
                  <a:srgbClr val="000000"/>
                </a:solidFill>
                <a:latin typeface="Constantia"/>
              </a:rPr>
              <a:t> </a:t>
            </a:r>
            <a:r>
              <a:rPr lang="en-US" sz="2600" strike="noStrike" dirty="0" err="1" smtClean="0">
                <a:solidFill>
                  <a:srgbClr val="000000"/>
                </a:solidFill>
                <a:latin typeface="Constantia"/>
              </a:rPr>
              <a:t>seterusnya</a:t>
            </a:r>
            <a:r>
              <a:rPr lang="en-US" sz="2600" strike="noStrike" dirty="0" smtClean="0">
                <a:solidFill>
                  <a:srgbClr val="000000"/>
                </a:solidFill>
                <a:latin typeface="Constantia"/>
              </a:rPr>
              <a:t>. </a:t>
            </a:r>
          </a:p>
          <a:p>
            <a:pPr>
              <a:lnSpc>
                <a:spcPct val="100000"/>
              </a:lnSpc>
              <a:buSzPct val="95000"/>
            </a:pPr>
            <a:endParaRPr lang="en-US" sz="2600" dirty="0">
              <a:solidFill>
                <a:srgbClr val="000000"/>
              </a:solidFill>
              <a:latin typeface="Constantia"/>
            </a:endParaRPr>
          </a:p>
          <a:p>
            <a:pPr algn="just">
              <a:lnSpc>
                <a:spcPct val="100000"/>
              </a:lnSpc>
              <a:buSzPct val="95000"/>
            </a:pPr>
            <a:r>
              <a:rPr lang="en-US" sz="2600" strike="noStrike" dirty="0" err="1" smtClean="0">
                <a:solidFill>
                  <a:srgbClr val="000000"/>
                </a:solidFill>
                <a:latin typeface="Constantia"/>
              </a:rPr>
              <a:t>Caranya</a:t>
            </a:r>
            <a:r>
              <a:rPr lang="en-US" sz="2600" strike="noStrike" dirty="0" smtClean="0">
                <a:solidFill>
                  <a:srgbClr val="000000"/>
                </a:solidFill>
                <a:latin typeface="Constantia"/>
              </a:rPr>
              <a:t> </a:t>
            </a:r>
            <a:r>
              <a:rPr lang="en-US" sz="2600" strike="noStrike" dirty="0" err="1" smtClean="0">
                <a:solidFill>
                  <a:srgbClr val="000000"/>
                </a:solidFill>
                <a:latin typeface="Constantia"/>
              </a:rPr>
              <a:t>adalah</a:t>
            </a:r>
            <a:r>
              <a:rPr lang="en-US" sz="2600" strike="noStrike" dirty="0" smtClean="0">
                <a:solidFill>
                  <a:srgbClr val="000000"/>
                </a:solidFill>
                <a:latin typeface="Constantia"/>
              </a:rPr>
              <a:t> </a:t>
            </a:r>
            <a:r>
              <a:rPr lang="en-US" sz="2600" strike="noStrike" dirty="0" err="1" smtClean="0">
                <a:solidFill>
                  <a:srgbClr val="000000"/>
                </a:solidFill>
                <a:latin typeface="Constantia"/>
              </a:rPr>
              <a:t>sebagai</a:t>
            </a:r>
            <a:r>
              <a:rPr lang="en-US" sz="2600" strike="noStrike" dirty="0" smtClean="0">
                <a:solidFill>
                  <a:srgbClr val="000000"/>
                </a:solidFill>
                <a:latin typeface="Constantia"/>
              </a:rPr>
              <a:t> </a:t>
            </a:r>
            <a:r>
              <a:rPr lang="en-US" sz="2600" strike="noStrike" dirty="0" err="1" smtClean="0">
                <a:solidFill>
                  <a:srgbClr val="000000"/>
                </a:solidFill>
                <a:latin typeface="Constantia"/>
              </a:rPr>
              <a:t>berikut</a:t>
            </a:r>
            <a:r>
              <a:rPr lang="en-US" sz="2600" strike="noStrike" dirty="0" smtClean="0">
                <a:solidFill>
                  <a:srgbClr val="000000"/>
                </a:solidFill>
                <a:latin typeface="Constantia"/>
              </a:rPr>
              <a:t>:</a:t>
            </a:r>
          </a:p>
          <a:p>
            <a:pPr marL="514350" indent="-514350">
              <a:lnSpc>
                <a:spcPct val="100000"/>
              </a:lnSpc>
              <a:buSzPct val="95000"/>
              <a:buAutoNum type="arabicPeriod"/>
            </a:pPr>
            <a:r>
              <a:rPr lang="en-US" sz="2600" strike="noStrike" dirty="0" err="1" smtClean="0">
                <a:solidFill>
                  <a:srgbClr val="000000"/>
                </a:solidFill>
                <a:latin typeface="Constantia"/>
              </a:rPr>
              <a:t>Klik</a:t>
            </a:r>
            <a:r>
              <a:rPr lang="en-US" sz="2600" strike="noStrike" dirty="0" smtClean="0">
                <a:solidFill>
                  <a:srgbClr val="000000"/>
                </a:solidFill>
                <a:latin typeface="Constantia"/>
              </a:rPr>
              <a:t> </a:t>
            </a:r>
            <a:r>
              <a:rPr lang="en-US" sz="2600" strike="noStrike" dirty="0" err="1" smtClean="0">
                <a:solidFill>
                  <a:srgbClr val="000000"/>
                </a:solidFill>
                <a:latin typeface="Constantia"/>
              </a:rPr>
              <a:t>ada</a:t>
            </a:r>
            <a:r>
              <a:rPr lang="en-US" sz="2600" strike="noStrike" dirty="0" smtClean="0">
                <a:solidFill>
                  <a:srgbClr val="000000"/>
                </a:solidFill>
                <a:latin typeface="Constantia"/>
              </a:rPr>
              <a:t> menu Master File</a:t>
            </a:r>
          </a:p>
          <a:p>
            <a:pPr marL="514350" indent="-514350">
              <a:lnSpc>
                <a:spcPct val="100000"/>
              </a:lnSpc>
              <a:buSzPct val="95000"/>
              <a:buAutoNum type="arabicPeriod"/>
            </a:pPr>
            <a:r>
              <a:rPr lang="en-US" sz="2600" strike="noStrike" dirty="0" err="1" smtClean="0">
                <a:solidFill>
                  <a:srgbClr val="000000"/>
                </a:solidFill>
                <a:latin typeface="Constantia"/>
              </a:rPr>
              <a:t>Kemudian</a:t>
            </a:r>
            <a:r>
              <a:rPr lang="en-US" sz="2600" strike="noStrike" dirty="0" smtClean="0">
                <a:solidFill>
                  <a:srgbClr val="000000"/>
                </a:solidFill>
                <a:latin typeface="Constantia"/>
              </a:rPr>
              <a:t> </a:t>
            </a:r>
            <a:r>
              <a:rPr lang="en-US" sz="2600" strike="noStrike" dirty="0" err="1" smtClean="0">
                <a:solidFill>
                  <a:srgbClr val="000000"/>
                </a:solidFill>
                <a:latin typeface="Constantia"/>
              </a:rPr>
              <a:t>klik</a:t>
            </a:r>
            <a:r>
              <a:rPr lang="en-US" sz="2600" strike="noStrike" dirty="0" smtClean="0">
                <a:solidFill>
                  <a:srgbClr val="000000"/>
                </a:solidFill>
                <a:latin typeface="Constantia"/>
              </a:rPr>
              <a:t> Item Status </a:t>
            </a:r>
            <a:r>
              <a:rPr lang="en-US" sz="2600" strike="noStrike" dirty="0" err="1" smtClean="0">
                <a:solidFill>
                  <a:srgbClr val="000000"/>
                </a:solidFill>
                <a:latin typeface="Constantia"/>
              </a:rPr>
              <a:t>pada</a:t>
            </a:r>
            <a:r>
              <a:rPr lang="en-US" sz="2600" strike="noStrike" dirty="0" smtClean="0">
                <a:solidFill>
                  <a:srgbClr val="000000"/>
                </a:solidFill>
                <a:latin typeface="Constantia"/>
              </a:rPr>
              <a:t> sub menu yang </a:t>
            </a:r>
            <a:r>
              <a:rPr lang="en-US" sz="2600" strike="noStrike" dirty="0" err="1" smtClean="0">
                <a:solidFill>
                  <a:srgbClr val="000000"/>
                </a:solidFill>
                <a:latin typeface="Constantia"/>
              </a:rPr>
              <a:t>terdapat</a:t>
            </a:r>
            <a:r>
              <a:rPr lang="en-US" sz="2600" strike="noStrike" dirty="0" smtClean="0">
                <a:solidFill>
                  <a:srgbClr val="000000"/>
                </a:solidFill>
                <a:latin typeface="Constantia"/>
              </a:rPr>
              <a:t> </a:t>
            </a:r>
            <a:r>
              <a:rPr lang="en-US" sz="2600" strike="noStrike" dirty="0" err="1" smtClean="0">
                <a:solidFill>
                  <a:srgbClr val="000000"/>
                </a:solidFill>
                <a:latin typeface="Constantia"/>
              </a:rPr>
              <a:t>disebelah</a:t>
            </a:r>
            <a:r>
              <a:rPr lang="en-US" sz="2600" strike="noStrike" dirty="0" smtClean="0">
                <a:solidFill>
                  <a:srgbClr val="000000"/>
                </a:solidFill>
                <a:latin typeface="Constantia"/>
              </a:rPr>
              <a:t> </a:t>
            </a:r>
            <a:r>
              <a:rPr lang="en-US" sz="2600" strike="noStrike" dirty="0" err="1" smtClean="0">
                <a:solidFill>
                  <a:srgbClr val="000000"/>
                </a:solidFill>
                <a:latin typeface="Constantia"/>
              </a:rPr>
              <a:t>kiri</a:t>
            </a:r>
            <a:endParaRPr lang="en-US" sz="2600" dirty="0">
              <a:solidFill>
                <a:srgbClr val="000000"/>
              </a:solidFill>
              <a:latin typeface="Constantia"/>
            </a:endParaRPr>
          </a:p>
          <a:p>
            <a:pPr marL="514350" indent="-514350">
              <a:lnSpc>
                <a:spcPct val="100000"/>
              </a:lnSpc>
              <a:buSzPct val="95000"/>
              <a:buAutoNum type="arabicPeriod"/>
            </a:pPr>
            <a:r>
              <a:rPr lang="en-US" sz="2600" strike="noStrike" dirty="0" err="1" smtClean="0">
                <a:solidFill>
                  <a:srgbClr val="000000"/>
                </a:solidFill>
                <a:latin typeface="Constantia"/>
              </a:rPr>
              <a:t>Isilah</a:t>
            </a:r>
            <a:r>
              <a:rPr lang="en-US" sz="2600" strike="noStrike" dirty="0" smtClean="0">
                <a:solidFill>
                  <a:srgbClr val="000000"/>
                </a:solidFill>
                <a:latin typeface="Constantia"/>
              </a:rPr>
              <a:t> Item Status Code </a:t>
            </a:r>
            <a:r>
              <a:rPr lang="en-US" sz="2600" strike="noStrike" dirty="0" err="1" smtClean="0">
                <a:solidFill>
                  <a:srgbClr val="000000"/>
                </a:solidFill>
                <a:latin typeface="Constantia"/>
              </a:rPr>
              <a:t>berupa</a:t>
            </a:r>
            <a:r>
              <a:rPr lang="en-US" sz="2600" strike="noStrike" dirty="0" smtClean="0">
                <a:solidFill>
                  <a:srgbClr val="000000"/>
                </a:solidFill>
                <a:latin typeface="Constantia"/>
              </a:rPr>
              <a:t> </a:t>
            </a:r>
            <a:r>
              <a:rPr lang="en-US" sz="2600" strike="noStrike" dirty="0" err="1" smtClean="0">
                <a:solidFill>
                  <a:srgbClr val="000000"/>
                </a:solidFill>
                <a:latin typeface="Constantia"/>
              </a:rPr>
              <a:t>inisial</a:t>
            </a:r>
            <a:r>
              <a:rPr lang="en-US" sz="2600" strike="noStrike" dirty="0" smtClean="0">
                <a:solidFill>
                  <a:srgbClr val="000000"/>
                </a:solidFill>
                <a:latin typeface="Constantia"/>
              </a:rPr>
              <a:t> </a:t>
            </a:r>
            <a:r>
              <a:rPr lang="en-US" sz="2600" strike="noStrike" dirty="0" err="1" smtClean="0">
                <a:solidFill>
                  <a:srgbClr val="000000"/>
                </a:solidFill>
                <a:latin typeface="Constantia"/>
              </a:rPr>
              <a:t>misalnya</a:t>
            </a:r>
            <a:r>
              <a:rPr lang="en-US" sz="2600" strike="noStrike" dirty="0" smtClean="0">
                <a:solidFill>
                  <a:srgbClr val="000000"/>
                </a:solidFill>
                <a:latin typeface="Constantia"/>
              </a:rPr>
              <a:t> RS </a:t>
            </a:r>
            <a:r>
              <a:rPr lang="en-US" sz="2600" strike="noStrike" dirty="0" err="1" smtClean="0">
                <a:solidFill>
                  <a:srgbClr val="000000"/>
                </a:solidFill>
                <a:latin typeface="Constantia"/>
              </a:rPr>
              <a:t>untuk</a:t>
            </a:r>
            <a:r>
              <a:rPr lang="en-US" sz="2600" strike="noStrike" dirty="0" smtClean="0">
                <a:solidFill>
                  <a:srgbClr val="000000"/>
                </a:solidFill>
                <a:latin typeface="Constantia"/>
              </a:rPr>
              <a:t> (</a:t>
            </a:r>
            <a:r>
              <a:rPr lang="en-US" sz="2600" strike="noStrike" dirty="0" err="1" smtClean="0">
                <a:solidFill>
                  <a:srgbClr val="000000"/>
                </a:solidFill>
                <a:latin typeface="Constantia"/>
              </a:rPr>
              <a:t>Rusak</a:t>
            </a:r>
            <a:r>
              <a:rPr lang="en-US" sz="2600" strike="noStrike" dirty="0" smtClean="0">
                <a:solidFill>
                  <a:srgbClr val="000000"/>
                </a:solidFill>
                <a:latin typeface="Constantia"/>
              </a:rPr>
              <a:t>), SDP (</a:t>
            </a:r>
            <a:r>
              <a:rPr lang="en-US" sz="2600" strike="noStrike" dirty="0" err="1" smtClean="0">
                <a:solidFill>
                  <a:srgbClr val="000000"/>
                </a:solidFill>
                <a:latin typeface="Constantia"/>
              </a:rPr>
              <a:t>Sedang</a:t>
            </a:r>
            <a:r>
              <a:rPr lang="en-US" sz="2600" strike="noStrike" dirty="0" smtClean="0">
                <a:solidFill>
                  <a:srgbClr val="000000"/>
                </a:solidFill>
                <a:latin typeface="Constantia"/>
              </a:rPr>
              <a:t> </a:t>
            </a:r>
            <a:r>
              <a:rPr lang="en-US" sz="2600" strike="noStrike" dirty="0" err="1" smtClean="0">
                <a:solidFill>
                  <a:srgbClr val="000000"/>
                </a:solidFill>
                <a:latin typeface="Constantia"/>
              </a:rPr>
              <a:t>diperbaiki</a:t>
            </a:r>
            <a:r>
              <a:rPr lang="en-US" sz="2600" strike="noStrike" dirty="0" smtClean="0">
                <a:solidFill>
                  <a:srgbClr val="000000"/>
                </a:solidFill>
                <a:latin typeface="Constantia"/>
              </a:rPr>
              <a:t>), HL (</a:t>
            </a:r>
            <a:r>
              <a:rPr lang="en-US" sz="2600" strike="noStrike" dirty="0" err="1" smtClean="0">
                <a:solidFill>
                  <a:srgbClr val="000000"/>
                </a:solidFill>
                <a:latin typeface="Constantia"/>
              </a:rPr>
              <a:t>Hilang</a:t>
            </a:r>
            <a:r>
              <a:rPr lang="en-US" sz="2600" strike="noStrike" dirty="0" smtClean="0">
                <a:solidFill>
                  <a:srgbClr val="000000"/>
                </a:solidFill>
                <a:latin typeface="Constantia"/>
              </a:rPr>
              <a:t>), TDP (</a:t>
            </a:r>
            <a:r>
              <a:rPr lang="en-US" sz="2600" strike="noStrike" dirty="0" err="1" smtClean="0">
                <a:solidFill>
                  <a:srgbClr val="000000"/>
                </a:solidFill>
                <a:latin typeface="Constantia"/>
              </a:rPr>
              <a:t>Tidak</a:t>
            </a:r>
            <a:r>
              <a:rPr lang="en-US" sz="2600" strike="noStrike" dirty="0" smtClean="0">
                <a:solidFill>
                  <a:srgbClr val="000000"/>
                </a:solidFill>
                <a:latin typeface="Constantia"/>
              </a:rPr>
              <a:t> </a:t>
            </a:r>
            <a:r>
              <a:rPr lang="en-US" sz="2600" strike="noStrike" dirty="0" err="1" smtClean="0">
                <a:solidFill>
                  <a:srgbClr val="000000"/>
                </a:solidFill>
                <a:latin typeface="Constantia"/>
              </a:rPr>
              <a:t>dapat</a:t>
            </a:r>
            <a:r>
              <a:rPr lang="en-US" sz="2600" strike="noStrike" dirty="0" smtClean="0">
                <a:solidFill>
                  <a:srgbClr val="000000"/>
                </a:solidFill>
                <a:latin typeface="Constantia"/>
              </a:rPr>
              <a:t> </a:t>
            </a:r>
            <a:r>
              <a:rPr lang="en-US" sz="2600" strike="noStrike" dirty="0" err="1" smtClean="0">
                <a:solidFill>
                  <a:srgbClr val="000000"/>
                </a:solidFill>
                <a:latin typeface="Constantia"/>
              </a:rPr>
              <a:t>dipinjam</a:t>
            </a:r>
            <a:r>
              <a:rPr lang="en-US" sz="2600" strike="noStrike" dirty="0" smtClean="0">
                <a:solidFill>
                  <a:srgbClr val="000000"/>
                </a:solidFill>
                <a:latin typeface="Constantia"/>
              </a:rPr>
              <a:t>)</a:t>
            </a:r>
          </a:p>
          <a:p>
            <a:pPr marL="514350" indent="-514350">
              <a:lnSpc>
                <a:spcPct val="100000"/>
              </a:lnSpc>
              <a:buSzPct val="95000"/>
              <a:buAutoNum type="arabicPeriod"/>
            </a:pPr>
            <a:r>
              <a:rPr lang="en-US" sz="2600" strike="noStrike" dirty="0" err="1" smtClean="0">
                <a:solidFill>
                  <a:srgbClr val="000000"/>
                </a:solidFill>
                <a:latin typeface="Constantia"/>
              </a:rPr>
              <a:t>Isilah</a:t>
            </a:r>
            <a:r>
              <a:rPr lang="en-US" sz="2600" strike="noStrike" dirty="0" smtClean="0">
                <a:solidFill>
                  <a:srgbClr val="000000"/>
                </a:solidFill>
                <a:latin typeface="Constantia"/>
              </a:rPr>
              <a:t> Item Status Name </a:t>
            </a:r>
            <a:r>
              <a:rPr lang="en-US" sz="2600" strike="noStrike" dirty="0" err="1" smtClean="0">
                <a:solidFill>
                  <a:srgbClr val="000000"/>
                </a:solidFill>
                <a:latin typeface="Constantia"/>
              </a:rPr>
              <a:t>dengan</a:t>
            </a:r>
            <a:r>
              <a:rPr lang="en-US" sz="2600" strike="noStrike" dirty="0" smtClean="0">
                <a:solidFill>
                  <a:srgbClr val="000000"/>
                </a:solidFill>
                <a:latin typeface="Constantia"/>
              </a:rPr>
              <a:t> </a:t>
            </a:r>
            <a:r>
              <a:rPr lang="en-US" sz="2600" strike="noStrike" dirty="0" err="1" smtClean="0">
                <a:solidFill>
                  <a:srgbClr val="000000"/>
                </a:solidFill>
                <a:latin typeface="Constantia"/>
              </a:rPr>
              <a:t>keterangannya</a:t>
            </a:r>
            <a:r>
              <a:rPr lang="en-US" sz="2600" strike="noStrike" dirty="0" smtClean="0">
                <a:solidFill>
                  <a:srgbClr val="000000"/>
                </a:solidFill>
                <a:latin typeface="Constantia"/>
              </a:rPr>
              <a:t>, </a:t>
            </a:r>
            <a:r>
              <a:rPr lang="en-US" sz="2600" strike="noStrike" dirty="0" err="1" smtClean="0">
                <a:solidFill>
                  <a:srgbClr val="000000"/>
                </a:solidFill>
                <a:latin typeface="Constantia"/>
              </a:rPr>
              <a:t>misalnya</a:t>
            </a:r>
            <a:r>
              <a:rPr lang="en-US" sz="2600" strike="noStrike" dirty="0" smtClean="0">
                <a:solidFill>
                  <a:srgbClr val="000000"/>
                </a:solidFill>
                <a:latin typeface="Constantia"/>
              </a:rPr>
              <a:t> </a:t>
            </a:r>
            <a:r>
              <a:rPr lang="en-US" sz="2600" strike="noStrike" dirty="0" err="1" smtClean="0">
                <a:solidFill>
                  <a:srgbClr val="000000"/>
                </a:solidFill>
                <a:latin typeface="Constantia"/>
              </a:rPr>
              <a:t>Rusak</a:t>
            </a:r>
            <a:r>
              <a:rPr lang="en-US" sz="2600" strike="noStrike" dirty="0" smtClean="0">
                <a:solidFill>
                  <a:srgbClr val="000000"/>
                </a:solidFill>
                <a:latin typeface="Constantia"/>
              </a:rPr>
              <a:t>, </a:t>
            </a:r>
            <a:r>
              <a:rPr lang="en-US" sz="2600" strike="noStrike" dirty="0" err="1" smtClean="0">
                <a:solidFill>
                  <a:srgbClr val="000000"/>
                </a:solidFill>
                <a:latin typeface="Constantia"/>
              </a:rPr>
              <a:t>Sedang</a:t>
            </a:r>
            <a:r>
              <a:rPr lang="en-US" sz="2600" strike="noStrike" dirty="0" smtClean="0">
                <a:solidFill>
                  <a:srgbClr val="000000"/>
                </a:solidFill>
                <a:latin typeface="Constantia"/>
              </a:rPr>
              <a:t> </a:t>
            </a:r>
            <a:r>
              <a:rPr lang="en-US" sz="2600" strike="noStrike" dirty="0" err="1" smtClean="0">
                <a:solidFill>
                  <a:srgbClr val="000000"/>
                </a:solidFill>
                <a:latin typeface="Constantia"/>
              </a:rPr>
              <a:t>diperbaiki</a:t>
            </a:r>
            <a:r>
              <a:rPr lang="en-US" sz="2600" strike="noStrike" dirty="0" smtClean="0">
                <a:solidFill>
                  <a:srgbClr val="000000"/>
                </a:solidFill>
                <a:latin typeface="Constantia"/>
              </a:rPr>
              <a:t>, </a:t>
            </a:r>
            <a:r>
              <a:rPr lang="en-US" sz="2600" strike="noStrike" dirty="0" err="1" smtClean="0">
                <a:solidFill>
                  <a:srgbClr val="000000"/>
                </a:solidFill>
                <a:latin typeface="Constantia"/>
              </a:rPr>
              <a:t>Hilang</a:t>
            </a:r>
            <a:r>
              <a:rPr lang="en-US" sz="2600" strike="noStrike" dirty="0" smtClean="0">
                <a:solidFill>
                  <a:srgbClr val="000000"/>
                </a:solidFill>
                <a:latin typeface="Constantia"/>
              </a:rPr>
              <a:t>, </a:t>
            </a:r>
            <a:r>
              <a:rPr lang="en-US" sz="2600" strike="noStrike" dirty="0" err="1" smtClean="0">
                <a:solidFill>
                  <a:srgbClr val="000000"/>
                </a:solidFill>
                <a:latin typeface="Constantia"/>
              </a:rPr>
              <a:t>dan</a:t>
            </a:r>
            <a:r>
              <a:rPr lang="en-US" sz="2600" strike="noStrike" dirty="0" smtClean="0">
                <a:solidFill>
                  <a:srgbClr val="000000"/>
                </a:solidFill>
                <a:latin typeface="Constantia"/>
              </a:rPr>
              <a:t> </a:t>
            </a:r>
            <a:r>
              <a:rPr lang="en-US" sz="2600" strike="noStrike" dirty="0" err="1" smtClean="0">
                <a:solidFill>
                  <a:srgbClr val="000000"/>
                </a:solidFill>
                <a:latin typeface="Constantia"/>
              </a:rPr>
              <a:t>seterusnya</a:t>
            </a:r>
            <a:endParaRPr lang="en-US" sz="2600" strike="noStrike" dirty="0" smtClean="0">
              <a:solidFill>
                <a:srgbClr val="000000"/>
              </a:solidFill>
              <a:latin typeface="Constantia"/>
            </a:endParaRPr>
          </a:p>
          <a:p>
            <a:pPr>
              <a:lnSpc>
                <a:spcPct val="100000"/>
              </a:lnSpc>
              <a:buSzPct val="95000"/>
            </a:pPr>
            <a:endParaRPr lang="en-US" sz="2600" strike="noStrike" dirty="0">
              <a:solidFill>
                <a:srgbClr val="000000"/>
              </a:solidFill>
              <a:latin typeface="Constant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57200" y="704160"/>
            <a:ext cx="8229240" cy="1142640"/>
          </a:xfrm>
          <a:prstGeom prst="rect">
            <a:avLst/>
          </a:prstGeom>
          <a:noFill/>
          <a:ln>
            <a:noFill/>
          </a:ln>
        </p:spPr>
        <p:txBody>
          <a:bodyPr lIns="0" tIns="45000" rIns="0" bIns="0" anchor="b"/>
          <a:lstStyle/>
          <a:p>
            <a:endParaRPr/>
          </a:p>
        </p:txBody>
      </p:sp>
      <p:sp>
        <p:nvSpPr>
          <p:cNvPr id="97" name="TextShape 2"/>
          <p:cNvSpPr txBox="1"/>
          <p:nvPr/>
        </p:nvSpPr>
        <p:spPr>
          <a:xfrm>
            <a:off x="304800" y="228600"/>
            <a:ext cx="8381640" cy="6095520"/>
          </a:xfrm>
          <a:prstGeom prst="rect">
            <a:avLst/>
          </a:prstGeom>
          <a:noFill/>
          <a:ln>
            <a:noFill/>
          </a:ln>
        </p:spPr>
        <p:txBody>
          <a:bodyPr lIns="90000" tIns="45000" rIns="90000" bIns="45000"/>
          <a:lstStyle/>
          <a:p>
            <a:pPr>
              <a:lnSpc>
                <a:spcPct val="100000"/>
              </a:lnSpc>
              <a:buSzPct val="95000"/>
            </a:pPr>
            <a:r>
              <a:rPr lang="en-US" sz="2400" strike="noStrike" dirty="0" err="1" smtClean="0">
                <a:solidFill>
                  <a:srgbClr val="000000"/>
                </a:solidFill>
                <a:latin typeface="Constantia"/>
              </a:rPr>
              <a:t>Selanjutnya</a:t>
            </a:r>
            <a:r>
              <a:rPr lang="en-US" sz="2400" strike="noStrike" dirty="0" smtClean="0">
                <a:solidFill>
                  <a:srgbClr val="000000"/>
                </a:solidFill>
                <a:latin typeface="Constantia"/>
              </a:rPr>
              <a:t> </a:t>
            </a:r>
            <a:r>
              <a:rPr lang="en-US" sz="2400" strike="noStrike" dirty="0" err="1" smtClean="0">
                <a:solidFill>
                  <a:srgbClr val="000000"/>
                </a:solidFill>
                <a:latin typeface="Constantia"/>
              </a:rPr>
              <a:t>buatlah</a:t>
            </a:r>
            <a:r>
              <a:rPr lang="en-US" sz="2400" strike="noStrike" dirty="0" smtClean="0">
                <a:solidFill>
                  <a:srgbClr val="000000"/>
                </a:solidFill>
                <a:latin typeface="Constantia"/>
              </a:rPr>
              <a:t> Item Status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a:t>
            </a:r>
            <a:r>
              <a:rPr lang="en-US" sz="2400" strike="noStrike" dirty="0" err="1" smtClean="0">
                <a:solidFill>
                  <a:srgbClr val="000000"/>
                </a:solidFill>
                <a:latin typeface="Constantia"/>
              </a:rPr>
              <a:t>untuk</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memberikan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keterangan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terhadap</a:t>
            </a:r>
            <a:r>
              <a:rPr lang="en-US" sz="2400" strike="noStrike" dirty="0" smtClean="0">
                <a:solidFill>
                  <a:srgbClr val="000000"/>
                </a:solidFill>
                <a:latin typeface="Constantia"/>
              </a:rPr>
              <a:t>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a:t>
            </a:r>
            <a:r>
              <a:rPr lang="en-US" sz="2400" strike="noStrike" dirty="0" err="1" smtClean="0">
                <a:solidFill>
                  <a:srgbClr val="000000"/>
                </a:solidFill>
                <a:latin typeface="Constantia"/>
              </a:rPr>
              <a:t>perbaikan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tidak</a:t>
            </a:r>
            <a:r>
              <a:rPr lang="en-US" sz="2400" strike="noStrike" dirty="0" smtClean="0">
                <a:solidFill>
                  <a:srgbClr val="000000"/>
                </a:solidFill>
                <a:latin typeface="Constantia"/>
              </a:rPr>
              <a:t> </a:t>
            </a:r>
            <a:r>
              <a:rPr lang="en-US" sz="2400" strike="noStrike" dirty="0" err="1" smtClean="0">
                <a:solidFill>
                  <a:srgbClr val="000000"/>
                </a:solidFill>
                <a:latin typeface="Constantia"/>
              </a:rPr>
              <a:t>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dipinjam</a:t>
            </a:r>
            <a:r>
              <a:rPr lang="en-US" sz="2400" strike="noStrike" dirty="0" smtClean="0">
                <a:solidFill>
                  <a:srgbClr val="000000"/>
                </a:solidFill>
                <a:latin typeface="Constantia"/>
              </a:rPr>
              <a:t>, </a:t>
            </a:r>
            <a:r>
              <a:rPr lang="en-US" sz="2400" strike="noStrike" dirty="0" err="1" smtClean="0">
                <a:solidFill>
                  <a:srgbClr val="000000"/>
                </a:solidFill>
                <a:latin typeface="Constantia"/>
              </a:rPr>
              <a:t>tersedia</a:t>
            </a:r>
            <a:r>
              <a:rPr lang="en-US" sz="2400" strike="noStrike" dirty="0" smtClean="0">
                <a:solidFill>
                  <a:srgbClr val="000000"/>
                </a:solidFill>
                <a:latin typeface="Constantia"/>
              </a:rPr>
              <a:t>, </a:t>
            </a:r>
            <a:r>
              <a:rPr lang="en-US" sz="2400" strike="noStrike" dirty="0" err="1" smtClean="0">
                <a:solidFill>
                  <a:srgbClr val="000000"/>
                </a:solidFill>
                <a:latin typeface="Constantia"/>
              </a:rPr>
              <a:t>rusak</a:t>
            </a:r>
            <a:r>
              <a:rPr lang="en-US" sz="2400" dirty="0" smtClean="0">
                <a:solidFill>
                  <a:srgbClr val="000000"/>
                </a:solidFill>
                <a:latin typeface="Constantia"/>
              </a:rPr>
              <a:t>)</a:t>
            </a:r>
          </a:p>
          <a:p>
            <a:pPr>
              <a:lnSpc>
                <a:spcPct val="100000"/>
              </a:lnSpc>
              <a:buSzPct val="95000"/>
            </a:pPr>
            <a:r>
              <a:rPr lang="en-US" sz="2400" strike="noStrike" dirty="0" err="1" smtClean="0">
                <a:solidFill>
                  <a:srgbClr val="000000"/>
                </a:solidFill>
                <a:latin typeface="Constantia"/>
              </a:rPr>
              <a:t>Caranya</a:t>
            </a:r>
            <a:r>
              <a:rPr lang="en-US" sz="2400" strike="noStrike" dirty="0" smtClean="0">
                <a:solidFill>
                  <a:srgbClr val="000000"/>
                </a:solidFill>
                <a:latin typeface="Constantia"/>
              </a:rPr>
              <a:t> </a:t>
            </a:r>
            <a:r>
              <a:rPr lang="en-US" sz="2400" strike="noStrike" dirty="0" err="1" smtClean="0">
                <a:solidFill>
                  <a:srgbClr val="000000"/>
                </a:solidFill>
                <a:latin typeface="Constantia"/>
              </a:rPr>
              <a:t>adalah</a:t>
            </a:r>
            <a:r>
              <a:rPr lang="en-US" sz="2400" strike="noStrike" dirty="0" smtClean="0">
                <a:solidFill>
                  <a:srgbClr val="000000"/>
                </a:solidFill>
                <a:latin typeface="Constantia"/>
              </a:rPr>
              <a:t> </a:t>
            </a:r>
            <a:r>
              <a:rPr lang="en-US" sz="2400" strike="noStrike" dirty="0" err="1" smtClean="0">
                <a:solidFill>
                  <a:srgbClr val="000000"/>
                </a:solidFill>
                <a:latin typeface="Constantia"/>
              </a:rPr>
              <a:t>sebagai</a:t>
            </a:r>
            <a:r>
              <a:rPr lang="en-US" sz="2400" strike="noStrike" dirty="0" smtClean="0">
                <a:solidFill>
                  <a:srgbClr val="000000"/>
                </a:solidFill>
                <a:latin typeface="Constantia"/>
              </a:rPr>
              <a:t> </a:t>
            </a:r>
            <a:r>
              <a:rPr lang="en-US" sz="2400" strike="noStrike" dirty="0" err="1" smtClean="0">
                <a:solidFill>
                  <a:srgbClr val="000000"/>
                </a:solidFill>
                <a:latin typeface="Constantia"/>
              </a:rPr>
              <a:t>berikut</a:t>
            </a:r>
            <a:r>
              <a:rPr lang="en-US" sz="2400" strike="noStrike" dirty="0" smtClean="0">
                <a:solidFill>
                  <a:srgbClr val="000000"/>
                </a:solidFill>
                <a:latin typeface="Constantia"/>
              </a:rPr>
              <a:t>:</a:t>
            </a:r>
          </a:p>
          <a:p>
            <a:pPr marL="514350" indent="-514350">
              <a:lnSpc>
                <a:spcPct val="100000"/>
              </a:lnSpc>
              <a:buSzPct val="95000"/>
              <a:buAutoNum type="arabicPeriod"/>
            </a:pPr>
            <a:r>
              <a:rPr lang="en-US" sz="2400" strike="noStrike" dirty="0" err="1" smtClean="0">
                <a:solidFill>
                  <a:srgbClr val="000000"/>
                </a:solidFill>
                <a:latin typeface="Constantia"/>
              </a:rPr>
              <a:t>Klik</a:t>
            </a:r>
            <a:r>
              <a:rPr lang="en-US" sz="2400" strike="noStrike" dirty="0" smtClean="0">
                <a:solidFill>
                  <a:srgbClr val="000000"/>
                </a:solidFill>
                <a:latin typeface="Constantia"/>
              </a:rPr>
              <a:t> </a:t>
            </a:r>
            <a:r>
              <a:rPr lang="en-US" sz="2400" strike="noStrike" dirty="0" err="1" smtClean="0">
                <a:solidFill>
                  <a:srgbClr val="000000"/>
                </a:solidFill>
                <a:latin typeface="Constantia"/>
              </a:rPr>
              <a:t>ada</a:t>
            </a:r>
            <a:r>
              <a:rPr lang="en-US" sz="2400" strike="noStrike" dirty="0" smtClean="0">
                <a:solidFill>
                  <a:srgbClr val="000000"/>
                </a:solidFill>
                <a:latin typeface="Constantia"/>
              </a:rPr>
              <a:t> menu Master File</a:t>
            </a:r>
          </a:p>
          <a:p>
            <a:pPr marL="514350" indent="-514350">
              <a:lnSpc>
                <a:spcPct val="100000"/>
              </a:lnSpc>
              <a:buSzPct val="95000"/>
              <a:buAutoNum type="arabicPeriod"/>
            </a:pPr>
            <a:r>
              <a:rPr lang="en-US" sz="2400" strike="noStrike" dirty="0" err="1" smtClean="0">
                <a:solidFill>
                  <a:srgbClr val="000000"/>
                </a:solidFill>
                <a:latin typeface="Constantia"/>
              </a:rPr>
              <a:t>Kemudian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klik</a:t>
            </a:r>
            <a:r>
              <a:rPr lang="en-US" sz="2400" strike="noStrike" dirty="0" smtClean="0">
                <a:solidFill>
                  <a:srgbClr val="000000"/>
                </a:solidFill>
                <a:latin typeface="Constantia"/>
              </a:rPr>
              <a:t> Item Status </a:t>
            </a:r>
            <a:r>
              <a:rPr lang="en-US" sz="2400" strike="noStrike" dirty="0" err="1" smtClean="0">
                <a:solidFill>
                  <a:srgbClr val="000000"/>
                </a:solidFill>
                <a:latin typeface="Constantia"/>
              </a:rPr>
              <a:t>pada</a:t>
            </a:r>
            <a:r>
              <a:rPr lang="en-US" sz="2400" strike="noStrike" dirty="0" smtClean="0">
                <a:solidFill>
                  <a:srgbClr val="000000"/>
                </a:solidFill>
                <a:latin typeface="Constantia"/>
              </a:rPr>
              <a:t> sub menu yang </a:t>
            </a:r>
            <a:r>
              <a:rPr lang="en-US" sz="2400" strike="noStrike" dirty="0" err="1" smtClean="0">
                <a:solidFill>
                  <a:srgbClr val="000000"/>
                </a:solidFill>
                <a:latin typeface="Constantia"/>
              </a:rPr>
              <a:t>terdapat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disebelah</a:t>
            </a:r>
            <a:r>
              <a:rPr lang="en-US" sz="2400" strike="noStrike" dirty="0" smtClean="0">
                <a:solidFill>
                  <a:srgbClr val="000000"/>
                </a:solidFill>
                <a:latin typeface="Constantia"/>
              </a:rPr>
              <a:t> </a:t>
            </a:r>
            <a:r>
              <a:rPr lang="en-US" sz="2400" strike="noStrike" dirty="0" err="1" smtClean="0">
                <a:solidFill>
                  <a:srgbClr val="000000"/>
                </a:solidFill>
                <a:latin typeface="Constantia"/>
              </a:rPr>
              <a:t>kiri</a:t>
            </a:r>
            <a:endParaRPr lang="en-US" sz="2400" dirty="0">
              <a:solidFill>
                <a:srgbClr val="000000"/>
              </a:solidFill>
              <a:latin typeface="Constantia"/>
            </a:endParaRPr>
          </a:p>
          <a:p>
            <a:pPr marL="514350" indent="-514350">
              <a:lnSpc>
                <a:spcPct val="100000"/>
              </a:lnSpc>
              <a:buSzPct val="95000"/>
              <a:buAutoNum type="arabicPeriod"/>
            </a:pPr>
            <a:r>
              <a:rPr lang="en-US" sz="2400" strike="noStrike" dirty="0" err="1" smtClean="0">
                <a:solidFill>
                  <a:srgbClr val="000000"/>
                </a:solidFill>
                <a:latin typeface="Constantia"/>
              </a:rPr>
              <a:t>Isilah</a:t>
            </a:r>
            <a:r>
              <a:rPr lang="en-US" sz="2400" strike="noStrike" dirty="0" smtClean="0">
                <a:solidFill>
                  <a:srgbClr val="000000"/>
                </a:solidFill>
                <a:latin typeface="Constantia"/>
              </a:rPr>
              <a:t> Item Status Code </a:t>
            </a:r>
            <a:r>
              <a:rPr lang="en-US" sz="2400" strike="noStrike" dirty="0" err="1" smtClean="0">
                <a:solidFill>
                  <a:srgbClr val="000000"/>
                </a:solidFill>
                <a:latin typeface="Constantia"/>
              </a:rPr>
              <a:t>berupa</a:t>
            </a:r>
            <a:r>
              <a:rPr lang="en-US" sz="2400" strike="noStrike" dirty="0" smtClean="0">
                <a:solidFill>
                  <a:srgbClr val="000000"/>
                </a:solidFill>
                <a:latin typeface="Constantia"/>
              </a:rPr>
              <a:t> </a:t>
            </a:r>
            <a:r>
              <a:rPr lang="en-US" sz="2400" strike="noStrike" dirty="0" err="1" smtClean="0">
                <a:solidFill>
                  <a:srgbClr val="000000"/>
                </a:solidFill>
                <a:latin typeface="Constantia"/>
              </a:rPr>
              <a:t>inisial</a:t>
            </a:r>
            <a:r>
              <a:rPr lang="en-US" sz="2400" strike="noStrike" dirty="0" smtClean="0">
                <a:solidFill>
                  <a:srgbClr val="000000"/>
                </a:solidFill>
                <a:latin typeface="Constantia"/>
              </a:rPr>
              <a:t> </a:t>
            </a:r>
            <a:r>
              <a:rPr lang="en-US" sz="2400" strike="noStrike" dirty="0" err="1" smtClean="0">
                <a:solidFill>
                  <a:srgbClr val="000000"/>
                </a:solidFill>
                <a:latin typeface="Constantia"/>
              </a:rPr>
              <a:t>misalnya</a:t>
            </a:r>
            <a:r>
              <a:rPr lang="en-US" sz="2400" strike="noStrike" dirty="0" smtClean="0">
                <a:solidFill>
                  <a:srgbClr val="000000"/>
                </a:solidFill>
                <a:latin typeface="Constantia"/>
              </a:rPr>
              <a:t> RS </a:t>
            </a:r>
            <a:r>
              <a:rPr lang="en-US" sz="2400" strike="noStrike" dirty="0" err="1" smtClean="0">
                <a:solidFill>
                  <a:srgbClr val="000000"/>
                </a:solidFill>
                <a:latin typeface="Constantia"/>
              </a:rPr>
              <a:t>untuk</a:t>
            </a:r>
            <a:r>
              <a:rPr lang="en-US" sz="2400" strike="noStrike" dirty="0" smtClean="0">
                <a:solidFill>
                  <a:srgbClr val="000000"/>
                </a:solidFill>
                <a:latin typeface="Constantia"/>
              </a:rPr>
              <a:t> (</a:t>
            </a:r>
            <a:r>
              <a:rPr lang="en-US" sz="2400" strike="noStrike" dirty="0" err="1" smtClean="0">
                <a:solidFill>
                  <a:srgbClr val="000000"/>
                </a:solidFill>
                <a:latin typeface="Constantia"/>
              </a:rPr>
              <a:t>Rusak</a:t>
            </a:r>
            <a:r>
              <a:rPr lang="en-US" sz="2400" strike="noStrike" dirty="0" smtClean="0">
                <a:solidFill>
                  <a:srgbClr val="000000"/>
                </a:solidFill>
                <a:latin typeface="Constantia"/>
              </a:rPr>
              <a:t>), SDP (</a:t>
            </a:r>
            <a:r>
              <a:rPr lang="en-US" sz="2400" strike="noStrike" dirty="0" err="1" smtClean="0">
                <a:solidFill>
                  <a:srgbClr val="000000"/>
                </a:solidFill>
                <a:latin typeface="Constantia"/>
              </a:rPr>
              <a:t>Sedang</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diperbaiki</a:t>
            </a:r>
            <a:r>
              <a:rPr lang="en-US" sz="2400" strike="noStrike" dirty="0" smtClean="0">
                <a:solidFill>
                  <a:srgbClr val="000000"/>
                </a:solidFill>
                <a:latin typeface="Constantia"/>
              </a:rPr>
              <a:t>), HL (</a:t>
            </a:r>
            <a:r>
              <a:rPr lang="en-US" sz="2400" strike="noStrike" dirty="0" err="1" smtClean="0">
                <a:solidFill>
                  <a:srgbClr val="000000"/>
                </a:solidFill>
                <a:latin typeface="Constantia"/>
              </a:rPr>
              <a:t>Hilang</a:t>
            </a:r>
            <a:r>
              <a:rPr lang="en-US" sz="2400" strike="noStrike" dirty="0" smtClean="0">
                <a:solidFill>
                  <a:srgbClr val="000000"/>
                </a:solidFill>
                <a:latin typeface="Constantia"/>
              </a:rPr>
              <a:t>), TDP (</a:t>
            </a:r>
            <a:r>
              <a:rPr lang="en-US" sz="2400" strike="noStrike" dirty="0" err="1" smtClean="0">
                <a:solidFill>
                  <a:srgbClr val="000000"/>
                </a:solidFill>
                <a:latin typeface="Constantia"/>
              </a:rPr>
              <a:t>Tidak</a:t>
            </a:r>
            <a:r>
              <a:rPr lang="en-US" sz="2400" strike="noStrike" dirty="0" smtClean="0">
                <a:solidFill>
                  <a:srgbClr val="000000"/>
                </a:solidFill>
                <a:latin typeface="Constantia"/>
              </a:rPr>
              <a:t> </a:t>
            </a:r>
            <a:r>
              <a:rPr lang="en-US" sz="2400" strike="noStrike" dirty="0" err="1" smtClean="0">
                <a:solidFill>
                  <a:srgbClr val="000000"/>
                </a:solidFill>
                <a:latin typeface="Constantia"/>
              </a:rPr>
              <a:t>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dipinjam</a:t>
            </a:r>
            <a:r>
              <a:rPr lang="en-US" sz="2400" strike="noStrike" dirty="0" smtClean="0">
                <a:solidFill>
                  <a:srgbClr val="000000"/>
                </a:solidFill>
                <a:latin typeface="Constantia"/>
              </a:rPr>
              <a:t>)</a:t>
            </a:r>
          </a:p>
          <a:p>
            <a:pPr marL="514350" indent="-514350">
              <a:lnSpc>
                <a:spcPct val="100000"/>
              </a:lnSpc>
              <a:buSzPct val="95000"/>
              <a:buAutoNum type="arabicPeriod"/>
            </a:pPr>
            <a:r>
              <a:rPr lang="en-US" sz="2400" strike="noStrike" dirty="0" err="1" smtClean="0">
                <a:solidFill>
                  <a:srgbClr val="000000"/>
                </a:solidFill>
                <a:latin typeface="Constantia"/>
              </a:rPr>
              <a:t>Isilah</a:t>
            </a:r>
            <a:r>
              <a:rPr lang="en-US" sz="2400" strike="noStrike" dirty="0" smtClean="0">
                <a:solidFill>
                  <a:srgbClr val="000000"/>
                </a:solidFill>
                <a:latin typeface="Constantia"/>
              </a:rPr>
              <a:t> Item Status Name </a:t>
            </a:r>
            <a:r>
              <a:rPr lang="en-US" sz="2400" strike="noStrike" dirty="0" err="1" smtClean="0">
                <a:solidFill>
                  <a:srgbClr val="000000"/>
                </a:solidFill>
                <a:latin typeface="Constantia"/>
              </a:rPr>
              <a:t>dengan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keterangannya</a:t>
            </a:r>
            <a:r>
              <a:rPr lang="en-US" sz="2400" strike="noStrike" dirty="0" smtClean="0">
                <a:solidFill>
                  <a:srgbClr val="000000"/>
                </a:solidFill>
                <a:latin typeface="Constantia"/>
              </a:rPr>
              <a:t>, </a:t>
            </a:r>
            <a:r>
              <a:rPr lang="en-US" sz="2400" strike="noStrike" dirty="0" err="1" smtClean="0">
                <a:solidFill>
                  <a:srgbClr val="000000"/>
                </a:solidFill>
                <a:latin typeface="Constantia"/>
              </a:rPr>
              <a:t>misalnya</a:t>
            </a:r>
            <a:r>
              <a:rPr lang="en-US" sz="2400" strike="noStrike" dirty="0" smtClean="0">
                <a:solidFill>
                  <a:srgbClr val="000000"/>
                </a:solidFill>
                <a:latin typeface="Constantia"/>
              </a:rPr>
              <a:t> </a:t>
            </a:r>
            <a:r>
              <a:rPr lang="en-US" sz="2400" strike="noStrike" dirty="0" err="1" smtClean="0">
                <a:solidFill>
                  <a:srgbClr val="000000"/>
                </a:solidFill>
                <a:latin typeface="Constantia"/>
              </a:rPr>
              <a:t>Rusak</a:t>
            </a:r>
            <a:r>
              <a:rPr lang="en-US" sz="2400" strike="noStrike" dirty="0" smtClean="0">
                <a:solidFill>
                  <a:srgbClr val="000000"/>
                </a:solidFill>
                <a:latin typeface="Constantia"/>
              </a:rPr>
              <a:t>, </a:t>
            </a:r>
            <a:r>
              <a:rPr lang="en-US" sz="2400" strike="noStrike" dirty="0" err="1" smtClean="0">
                <a:solidFill>
                  <a:srgbClr val="000000"/>
                </a:solidFill>
                <a:latin typeface="Constantia"/>
              </a:rPr>
              <a:t>Sedang</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diperbaiki</a:t>
            </a:r>
            <a:r>
              <a:rPr lang="en-US" sz="2400" strike="noStrike" dirty="0" smtClean="0">
                <a:solidFill>
                  <a:srgbClr val="000000"/>
                </a:solidFill>
                <a:latin typeface="Constantia"/>
              </a:rPr>
              <a:t>, </a:t>
            </a:r>
            <a:r>
              <a:rPr lang="en-US" sz="2400" strike="noStrike" dirty="0" err="1" smtClean="0">
                <a:solidFill>
                  <a:srgbClr val="000000"/>
                </a:solidFill>
                <a:latin typeface="Constantia"/>
              </a:rPr>
              <a:t>Hilang</a:t>
            </a:r>
            <a:r>
              <a:rPr lang="en-US" sz="2400" strike="noStrike" dirty="0" smtClean="0">
                <a:solidFill>
                  <a:srgbClr val="000000"/>
                </a:solidFill>
                <a:latin typeface="Constantia"/>
              </a:rPr>
              <a:t>, </a:t>
            </a:r>
            <a:r>
              <a:rPr lang="en-US" sz="2400" strike="noStrike" dirty="0" err="1" smtClean="0">
                <a:solidFill>
                  <a:srgbClr val="000000"/>
                </a:solidFill>
                <a:latin typeface="Constantia"/>
              </a:rPr>
              <a:t>dan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seterusnya</a:t>
            </a:r>
            <a:endParaRPr lang="en-US" sz="2400" dirty="0">
              <a:solidFill>
                <a:srgbClr val="000000"/>
              </a:solidFill>
              <a:latin typeface="Constantia"/>
            </a:endParaRPr>
          </a:p>
          <a:p>
            <a:pPr marL="514350" indent="-514350">
              <a:lnSpc>
                <a:spcPct val="100000"/>
              </a:lnSpc>
              <a:buSzPct val="95000"/>
              <a:buAutoNum type="arabicPeriod"/>
            </a:pPr>
            <a:r>
              <a:rPr lang="en-US" sz="2400" strike="noStrike" dirty="0" err="1" smtClean="0">
                <a:solidFill>
                  <a:srgbClr val="000000"/>
                </a:solidFill>
                <a:latin typeface="Constantia"/>
              </a:rPr>
              <a:t>Contrenglah</a:t>
            </a:r>
            <a:r>
              <a:rPr lang="en-US" sz="2400" strike="noStrike" dirty="0" smtClean="0">
                <a:solidFill>
                  <a:srgbClr val="000000"/>
                </a:solidFill>
                <a:latin typeface="Constantia"/>
              </a:rPr>
              <a:t> No Loan Transaction </a:t>
            </a:r>
            <a:r>
              <a:rPr lang="en-US" sz="2400" strike="noStrike" dirty="0" err="1" smtClean="0">
                <a:solidFill>
                  <a:srgbClr val="000000"/>
                </a:solidFill>
                <a:latin typeface="Constantia"/>
              </a:rPr>
              <a:t>pada</a:t>
            </a:r>
            <a:r>
              <a:rPr lang="en-US" sz="2400" strike="noStrike" dirty="0" smtClean="0">
                <a:solidFill>
                  <a:srgbClr val="000000"/>
                </a:solidFill>
                <a:latin typeface="Constantia"/>
              </a:rPr>
              <a:t> Rules </a:t>
            </a:r>
            <a:r>
              <a:rPr lang="en-US" sz="2400" strike="noStrike" dirty="0" err="1" smtClean="0">
                <a:solidFill>
                  <a:srgbClr val="000000"/>
                </a:solidFill>
                <a:latin typeface="Constantia"/>
              </a:rPr>
              <a:t>untuk</a:t>
            </a:r>
            <a:r>
              <a:rPr lang="en-US" sz="2400" strike="noStrike" dirty="0" smtClean="0">
                <a:solidFill>
                  <a:srgbClr val="000000"/>
                </a:solidFill>
                <a:latin typeface="Constantia"/>
              </a:rPr>
              <a:t> status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yang </a:t>
            </a:r>
            <a:r>
              <a:rPr lang="en-US" sz="2400" strike="noStrike" dirty="0" err="1" smtClean="0">
                <a:solidFill>
                  <a:srgbClr val="000000"/>
                </a:solidFill>
                <a:latin typeface="Constantia"/>
              </a:rPr>
              <a:t>tidak</a:t>
            </a:r>
            <a:r>
              <a:rPr lang="en-US" sz="2400" strike="noStrike" dirty="0" smtClean="0">
                <a:solidFill>
                  <a:srgbClr val="000000"/>
                </a:solidFill>
                <a:latin typeface="Constantia"/>
              </a:rPr>
              <a:t> </a:t>
            </a:r>
            <a:r>
              <a:rPr lang="en-US" sz="2400" strike="noStrike" dirty="0" err="1" smtClean="0">
                <a:solidFill>
                  <a:srgbClr val="000000"/>
                </a:solidFill>
                <a:latin typeface="Constantia"/>
              </a:rPr>
              <a:t>dapat</a:t>
            </a:r>
            <a:r>
              <a:rPr lang="en-US" sz="2400" strike="noStrike" dirty="0" smtClean="0">
                <a:solidFill>
                  <a:srgbClr val="000000"/>
                </a:solidFill>
                <a:latin typeface="Constantia"/>
              </a:rPr>
              <a:t> </a:t>
            </a:r>
            <a:r>
              <a:rPr lang="en-US" sz="2400" strike="noStrike" dirty="0" err="1" smtClean="0">
                <a:solidFill>
                  <a:srgbClr val="000000"/>
                </a:solidFill>
                <a:latin typeface="Constantia"/>
              </a:rPr>
              <a:t>dipinjam</a:t>
            </a:r>
            <a:endParaRPr lang="en-US" sz="2400" dirty="0">
              <a:solidFill>
                <a:srgbClr val="000000"/>
              </a:solidFill>
              <a:latin typeface="Constantia"/>
            </a:endParaRPr>
          </a:p>
          <a:p>
            <a:pPr marL="514350" indent="-514350">
              <a:lnSpc>
                <a:spcPct val="100000"/>
              </a:lnSpc>
              <a:buSzPct val="95000"/>
              <a:buAutoNum type="arabicPeriod"/>
            </a:pPr>
            <a:r>
              <a:rPr lang="en-US" sz="2400" strike="noStrike" dirty="0" err="1" smtClean="0">
                <a:solidFill>
                  <a:srgbClr val="000000"/>
                </a:solidFill>
                <a:latin typeface="Constantia"/>
              </a:rPr>
              <a:t>Kemudian</a:t>
            </a:r>
            <a:r>
              <a:rPr lang="en-US" sz="2400" strike="noStrike" dirty="0" smtClean="0">
                <a:solidFill>
                  <a:srgbClr val="000000"/>
                </a:solidFill>
                <a:latin typeface="Constantia"/>
              </a:rPr>
              <a:t> </a:t>
            </a:r>
            <a:r>
              <a:rPr lang="en-US" sz="2400" strike="noStrike" dirty="0" err="1" smtClean="0">
                <a:solidFill>
                  <a:srgbClr val="000000"/>
                </a:solidFill>
                <a:latin typeface="Constantia"/>
              </a:rPr>
              <a:t>klik</a:t>
            </a:r>
            <a:r>
              <a:rPr lang="en-US" sz="2400" strike="noStrike" dirty="0" smtClean="0">
                <a:solidFill>
                  <a:srgbClr val="000000"/>
                </a:solidFill>
                <a:latin typeface="Constantia"/>
              </a:rPr>
              <a:t> Save</a:t>
            </a:r>
          </a:p>
          <a:p>
            <a:pPr marL="514350" indent="-514350">
              <a:lnSpc>
                <a:spcPct val="100000"/>
              </a:lnSpc>
              <a:buSzPct val="95000"/>
              <a:buAutoNum type="arabicPeriod"/>
            </a:pPr>
            <a:r>
              <a:rPr lang="en-US" sz="2400" strike="noStrike" dirty="0" err="1" smtClean="0">
                <a:solidFill>
                  <a:srgbClr val="000000"/>
                </a:solidFill>
                <a:latin typeface="Constantia"/>
              </a:rPr>
              <a:t>Ulangi</a:t>
            </a:r>
            <a:r>
              <a:rPr lang="en-US" sz="2400" strike="noStrike" dirty="0" smtClean="0">
                <a:solidFill>
                  <a:srgbClr val="000000"/>
                </a:solidFill>
                <a:latin typeface="Constantia"/>
              </a:rPr>
              <a:t> </a:t>
            </a:r>
            <a:r>
              <a:rPr lang="en-US" sz="2400" strike="noStrike" dirty="0" err="1" smtClean="0">
                <a:solidFill>
                  <a:srgbClr val="000000"/>
                </a:solidFill>
                <a:latin typeface="Constantia"/>
              </a:rPr>
              <a:t>langkah</a:t>
            </a:r>
            <a:r>
              <a:rPr lang="en-US" sz="2400" strike="noStrike" dirty="0" smtClean="0">
                <a:solidFill>
                  <a:srgbClr val="000000"/>
                </a:solidFill>
                <a:latin typeface="Constantia"/>
              </a:rPr>
              <a:t> 3 </a:t>
            </a:r>
            <a:r>
              <a:rPr lang="en-US" sz="2400" strike="noStrike" dirty="0" err="1" smtClean="0">
                <a:solidFill>
                  <a:srgbClr val="000000"/>
                </a:solidFill>
                <a:latin typeface="Constantia"/>
              </a:rPr>
              <a:t>s.d</a:t>
            </a:r>
            <a:r>
              <a:rPr lang="en-US" sz="2400" strike="noStrike" dirty="0" smtClean="0">
                <a:solidFill>
                  <a:srgbClr val="000000"/>
                </a:solidFill>
                <a:latin typeface="Constantia"/>
              </a:rPr>
              <a:t> 6 </a:t>
            </a:r>
            <a:r>
              <a:rPr lang="en-US" sz="2400" strike="noStrike" dirty="0" err="1" smtClean="0">
                <a:solidFill>
                  <a:srgbClr val="000000"/>
                </a:solidFill>
                <a:latin typeface="Constantia"/>
              </a:rPr>
              <a:t>untuk</a:t>
            </a:r>
            <a:r>
              <a:rPr lang="en-US" sz="2400" strike="noStrike" dirty="0" smtClean="0">
                <a:solidFill>
                  <a:srgbClr val="000000"/>
                </a:solidFill>
                <a:latin typeface="Constantia"/>
              </a:rPr>
              <a:t> </a:t>
            </a:r>
            <a:r>
              <a:rPr lang="en-US" sz="2400" strike="noStrike" dirty="0" err="1" smtClean="0">
                <a:solidFill>
                  <a:srgbClr val="000000"/>
                </a:solidFill>
                <a:latin typeface="Constantia"/>
              </a:rPr>
              <a:t>membuat</a:t>
            </a:r>
            <a:r>
              <a:rPr lang="en-US" sz="2400" strike="noStrike" dirty="0" smtClean="0">
                <a:solidFill>
                  <a:srgbClr val="000000"/>
                </a:solidFill>
                <a:latin typeface="Constantia"/>
              </a:rPr>
              <a:t> item status </a:t>
            </a:r>
            <a:r>
              <a:rPr lang="en-US" sz="2400" strike="noStrike" dirty="0" err="1" smtClean="0">
                <a:solidFill>
                  <a:srgbClr val="000000"/>
                </a:solidFill>
                <a:latin typeface="Constantia"/>
              </a:rPr>
              <a:t>koleksi</a:t>
            </a:r>
            <a:r>
              <a:rPr lang="en-US" sz="2400" strike="noStrike" dirty="0" smtClean="0">
                <a:solidFill>
                  <a:srgbClr val="000000"/>
                </a:solidFill>
                <a:latin typeface="Constantia"/>
              </a:rPr>
              <a:t> yang lain</a:t>
            </a:r>
            <a:endParaRPr lang="en-US" sz="2400" strike="noStrike" dirty="0">
              <a:solidFill>
                <a:srgbClr val="000000"/>
              </a:solidFill>
              <a:latin typeface="Constanti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457200" y="381000"/>
            <a:ext cx="8229240" cy="685800"/>
          </a:xfrm>
          <a:prstGeom prst="rect">
            <a:avLst/>
          </a:prstGeom>
          <a:noFill/>
          <a:ln>
            <a:noFill/>
          </a:ln>
        </p:spPr>
        <p:txBody>
          <a:bodyPr lIns="0" tIns="45000" rIns="0" bIns="0" anchor="b"/>
          <a:lstStyle/>
          <a:p>
            <a:pPr algn="ctr">
              <a:lnSpc>
                <a:spcPct val="100000"/>
              </a:lnSpc>
            </a:pPr>
            <a:r>
              <a:rPr lang="en-US" sz="4400" strike="noStrike" dirty="0" smtClean="0">
                <a:solidFill>
                  <a:srgbClr val="04617B"/>
                </a:solidFill>
                <a:latin typeface="Calibri"/>
              </a:rPr>
              <a:t> </a:t>
            </a:r>
            <a:r>
              <a:rPr lang="en-US" sz="4400" strike="noStrike" dirty="0" err="1" smtClean="0">
                <a:solidFill>
                  <a:srgbClr val="04617B"/>
                </a:solidFill>
                <a:latin typeface="Calibri"/>
              </a:rPr>
              <a:t>Mende</a:t>
            </a:r>
            <a:r>
              <a:rPr lang="en-US" sz="4400" dirty="0" err="1" smtClean="0">
                <a:solidFill>
                  <a:srgbClr val="04617B"/>
                </a:solidFill>
                <a:latin typeface="Calibri"/>
              </a:rPr>
              <a:t>fe</a:t>
            </a:r>
            <a:r>
              <a:rPr lang="en-US" sz="4400" strike="noStrike" dirty="0" err="1" smtClean="0">
                <a:solidFill>
                  <a:srgbClr val="04617B"/>
                </a:solidFill>
                <a:latin typeface="Calibri"/>
              </a:rPr>
              <a:t>nisikan</a:t>
            </a:r>
            <a:r>
              <a:rPr lang="en-US" sz="4400" strike="noStrike" dirty="0" smtClean="0">
                <a:solidFill>
                  <a:srgbClr val="04617B"/>
                </a:solidFill>
                <a:latin typeface="Calibri"/>
              </a:rPr>
              <a:t> </a:t>
            </a:r>
            <a:r>
              <a:rPr lang="en-US" sz="4400" strike="noStrike" dirty="0" err="1" smtClean="0">
                <a:solidFill>
                  <a:srgbClr val="04617B"/>
                </a:solidFill>
                <a:latin typeface="Calibri"/>
              </a:rPr>
              <a:t>Tipe</a:t>
            </a:r>
            <a:r>
              <a:rPr lang="en-US" sz="4400" strike="noStrike" dirty="0" smtClean="0">
                <a:solidFill>
                  <a:srgbClr val="04617B"/>
                </a:solidFill>
                <a:latin typeface="Calibri"/>
              </a:rPr>
              <a:t> </a:t>
            </a:r>
            <a:r>
              <a:rPr lang="en-US" sz="4400" strike="noStrike" dirty="0" err="1" smtClean="0">
                <a:solidFill>
                  <a:srgbClr val="04617B"/>
                </a:solidFill>
                <a:latin typeface="Calibri"/>
              </a:rPr>
              <a:t>Keanggotaan</a:t>
            </a:r>
            <a:endParaRPr lang="en-US" sz="4400" strike="noStrike" dirty="0">
              <a:solidFill>
                <a:srgbClr val="04617B"/>
              </a:solidFill>
              <a:latin typeface="Calibri"/>
            </a:endParaRPr>
          </a:p>
        </p:txBody>
      </p:sp>
      <p:sp>
        <p:nvSpPr>
          <p:cNvPr id="99" name="TextShape 2"/>
          <p:cNvSpPr txBox="1"/>
          <p:nvPr/>
        </p:nvSpPr>
        <p:spPr>
          <a:xfrm>
            <a:off x="381000" y="1219200"/>
            <a:ext cx="8305440" cy="5104920"/>
          </a:xfrm>
          <a:prstGeom prst="rect">
            <a:avLst/>
          </a:prstGeom>
          <a:noFill/>
          <a:ln>
            <a:noFill/>
          </a:ln>
        </p:spPr>
        <p:txBody>
          <a:bodyPr lIns="90000" tIns="45000" rIns="90000" bIns="45000"/>
          <a:lstStyle/>
          <a:p>
            <a:pPr marL="514350" indent="-514350">
              <a:lnSpc>
                <a:spcPct val="100000"/>
              </a:lnSpc>
              <a:buFont typeface="Wingdings" pitchFamily="2" charset="2"/>
              <a:buChar char="Ø"/>
            </a:pPr>
            <a:r>
              <a:rPr lang="en-US" sz="3200" strike="noStrike" dirty="0" err="1" smtClean="0">
                <a:solidFill>
                  <a:srgbClr val="000000"/>
                </a:solidFill>
                <a:latin typeface="Constantia"/>
              </a:rPr>
              <a:t>Perpustakaan</a:t>
            </a:r>
            <a:r>
              <a:rPr lang="en-US" sz="3200" strike="noStrike" dirty="0" smtClean="0">
                <a:solidFill>
                  <a:srgbClr val="000000"/>
                </a:solidFill>
                <a:latin typeface="Constantia"/>
              </a:rPr>
              <a:t> PT : </a:t>
            </a:r>
            <a:r>
              <a:rPr lang="en-US" sz="3200" strike="noStrike" dirty="0" err="1" smtClean="0">
                <a:solidFill>
                  <a:srgbClr val="000000"/>
                </a:solidFill>
                <a:latin typeface="Constantia"/>
              </a:rPr>
              <a:t>mahasiswa</a:t>
            </a:r>
            <a:r>
              <a:rPr lang="en-US" sz="3200" strike="noStrike" dirty="0" smtClean="0">
                <a:solidFill>
                  <a:srgbClr val="000000"/>
                </a:solidFill>
                <a:latin typeface="Constantia"/>
              </a:rPr>
              <a:t>/</a:t>
            </a:r>
            <a:r>
              <a:rPr lang="en-US" sz="3200" strike="noStrike" dirty="0" err="1" smtClean="0">
                <a:solidFill>
                  <a:srgbClr val="000000"/>
                </a:solidFill>
                <a:latin typeface="Constantia"/>
              </a:rPr>
              <a:t>mahasiswi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dosen</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staf</a:t>
            </a:r>
            <a:endParaRPr lang="en-US" sz="3200" dirty="0">
              <a:solidFill>
                <a:srgbClr val="000000"/>
              </a:solidFill>
              <a:latin typeface="Constantia"/>
            </a:endParaRPr>
          </a:p>
          <a:p>
            <a:pPr marL="514350" indent="-514350">
              <a:lnSpc>
                <a:spcPct val="100000"/>
              </a:lnSpc>
              <a:buFont typeface="Wingdings" pitchFamily="2" charset="2"/>
              <a:buChar char="Ø"/>
            </a:pPr>
            <a:r>
              <a:rPr lang="en-US" sz="3200" strike="noStrike" dirty="0" err="1" smtClean="0">
                <a:solidFill>
                  <a:srgbClr val="000000"/>
                </a:solidFill>
                <a:latin typeface="Constantia"/>
              </a:rPr>
              <a:t>Perpustakaan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umum</a:t>
            </a:r>
            <a:r>
              <a:rPr lang="en-US" sz="3200" strike="noStrike" dirty="0" smtClean="0">
                <a:solidFill>
                  <a:srgbClr val="000000"/>
                </a:solidFill>
                <a:latin typeface="Constantia"/>
              </a:rPr>
              <a:t> : </a:t>
            </a:r>
            <a:r>
              <a:rPr lang="en-US" sz="3200" strike="noStrike" dirty="0" err="1" smtClean="0">
                <a:solidFill>
                  <a:srgbClr val="000000"/>
                </a:solidFill>
                <a:latin typeface="Constantia"/>
              </a:rPr>
              <a:t>pelajar</a:t>
            </a:r>
            <a:r>
              <a:rPr lang="en-US" sz="3200" strike="noStrike" dirty="0" smtClean="0">
                <a:solidFill>
                  <a:srgbClr val="000000"/>
                </a:solidFill>
                <a:latin typeface="Constantia"/>
              </a:rPr>
              <a:t>/</a:t>
            </a:r>
            <a:r>
              <a:rPr lang="en-US" sz="3200" strike="noStrike" dirty="0" err="1" smtClean="0">
                <a:solidFill>
                  <a:srgbClr val="000000"/>
                </a:solidFill>
                <a:latin typeface="Constantia"/>
              </a:rPr>
              <a:t>mahasiswa</a:t>
            </a:r>
            <a:r>
              <a:rPr lang="en-US" sz="3200" strike="noStrike" dirty="0" smtClean="0">
                <a:solidFill>
                  <a:srgbClr val="000000"/>
                </a:solidFill>
                <a:latin typeface="Constantia"/>
              </a:rPr>
              <a:t>, </a:t>
            </a:r>
            <a:r>
              <a:rPr lang="en-US" sz="3200" strike="noStrike" dirty="0" err="1" smtClean="0">
                <a:solidFill>
                  <a:srgbClr val="000000"/>
                </a:solidFill>
                <a:latin typeface="Constantia"/>
              </a:rPr>
              <a:t>pns</a:t>
            </a:r>
            <a:r>
              <a:rPr lang="en-US" sz="3200" strike="noStrike" dirty="0" smtClean="0">
                <a:solidFill>
                  <a:srgbClr val="000000"/>
                </a:solidFill>
                <a:latin typeface="Constantia"/>
              </a:rPr>
              <a:t>, </a:t>
            </a:r>
            <a:r>
              <a:rPr lang="en-US" sz="3200" strike="noStrike" dirty="0" err="1" smtClean="0">
                <a:solidFill>
                  <a:srgbClr val="000000"/>
                </a:solidFill>
                <a:latin typeface="Constantia"/>
              </a:rPr>
              <a:t>karyawan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wiraswasta</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sebagainya</a:t>
            </a:r>
            <a:r>
              <a:rPr lang="en-US" sz="3200" strike="noStrike" dirty="0" smtClean="0">
                <a:solidFill>
                  <a:srgbClr val="000000"/>
                </a:solidFill>
                <a:latin typeface="Constantia"/>
              </a:rPr>
              <a:t>.</a:t>
            </a:r>
          </a:p>
          <a:p>
            <a:pPr marL="514350" indent="-514350">
              <a:lnSpc>
                <a:spcPct val="100000"/>
              </a:lnSpc>
            </a:pPr>
            <a:endParaRPr lang="en-US" sz="3200" strike="noStrike" dirty="0" smtClean="0">
              <a:solidFill>
                <a:srgbClr val="000000"/>
              </a:solidFill>
              <a:latin typeface="Constantia"/>
            </a:endParaRPr>
          </a:p>
          <a:p>
            <a:pPr marL="514350" indent="-514350">
              <a:lnSpc>
                <a:spcPct val="100000"/>
              </a:lnSpc>
            </a:pPr>
            <a:r>
              <a:rPr lang="en-US" sz="3200" strike="noStrike" dirty="0" err="1" smtClean="0">
                <a:solidFill>
                  <a:srgbClr val="000000"/>
                </a:solidFill>
                <a:latin typeface="Constantia"/>
              </a:rPr>
              <a:t>Pengelompokkan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ini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digunakan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untuk</a:t>
            </a:r>
            <a:r>
              <a:rPr lang="en-US" sz="3200" dirty="0">
                <a:solidFill>
                  <a:srgbClr val="000000"/>
                </a:solidFill>
                <a:latin typeface="Constantia"/>
              </a:rPr>
              <a:t> </a:t>
            </a:r>
            <a:r>
              <a:rPr lang="en-US" sz="3200" strike="noStrike" dirty="0" err="1" smtClean="0">
                <a:solidFill>
                  <a:srgbClr val="000000"/>
                </a:solidFill>
                <a:latin typeface="Constantia"/>
              </a:rPr>
              <a:t>mengatur</a:t>
            </a:r>
            <a:r>
              <a:rPr lang="en-US" sz="3200" strike="noStrike" dirty="0" smtClean="0">
                <a:solidFill>
                  <a:srgbClr val="000000"/>
                </a:solidFill>
                <a:latin typeface="Constantia"/>
              </a:rPr>
              <a:t> </a:t>
            </a:r>
            <a:r>
              <a:rPr lang="en-US" sz="3200" strike="noStrike" dirty="0" err="1" smtClean="0">
                <a:solidFill>
                  <a:srgbClr val="000000"/>
                </a:solidFill>
                <a:latin typeface="Constantia"/>
              </a:rPr>
              <a:t>hak</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dalam</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peminjaman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Misalnya</a:t>
            </a:r>
            <a:r>
              <a:rPr lang="en-US" sz="3200" strike="noStrike" dirty="0" smtClean="0">
                <a:solidFill>
                  <a:srgbClr val="000000"/>
                </a:solidFill>
                <a:latin typeface="Constantia"/>
              </a:rPr>
              <a:t>: </a:t>
            </a:r>
          </a:p>
          <a:p>
            <a:pPr marL="514350" indent="-514350">
              <a:lnSpc>
                <a:spcPct val="100000"/>
              </a:lnSpc>
              <a:buFont typeface="Wingdings" pitchFamily="2" charset="2"/>
              <a:buChar char="Ø"/>
            </a:pPr>
            <a:r>
              <a:rPr lang="en-US" sz="3200" strike="noStrike" dirty="0" err="1" smtClean="0">
                <a:solidFill>
                  <a:srgbClr val="000000"/>
                </a:solidFill>
                <a:latin typeface="Constantia"/>
              </a:rPr>
              <a:t>dosen</a:t>
            </a:r>
            <a:r>
              <a:rPr lang="en-US" sz="3200" strike="noStrike" dirty="0" smtClean="0">
                <a:solidFill>
                  <a:srgbClr val="000000"/>
                </a:solidFill>
                <a:latin typeface="Constantia"/>
              </a:rPr>
              <a:t> : 4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selama</a:t>
            </a:r>
            <a:r>
              <a:rPr lang="en-US" sz="3200" strike="noStrike" dirty="0" smtClean="0">
                <a:solidFill>
                  <a:srgbClr val="000000"/>
                </a:solidFill>
                <a:latin typeface="Constantia"/>
              </a:rPr>
              <a:t> 3 </a:t>
            </a:r>
            <a:r>
              <a:rPr lang="en-US" sz="3200" strike="noStrike" dirty="0" err="1" smtClean="0">
                <a:solidFill>
                  <a:srgbClr val="000000"/>
                </a:solidFill>
                <a:latin typeface="Constantia"/>
              </a:rPr>
              <a:t>minggu</a:t>
            </a:r>
            <a:r>
              <a:rPr lang="en-US" sz="3200" strike="noStrike" dirty="0" smtClean="0">
                <a:solidFill>
                  <a:srgbClr val="000000"/>
                </a:solidFill>
                <a:latin typeface="Constantia"/>
              </a:rPr>
              <a:t>;</a:t>
            </a:r>
          </a:p>
          <a:p>
            <a:pPr marL="514350" indent="-514350">
              <a:lnSpc>
                <a:spcPct val="100000"/>
              </a:lnSpc>
              <a:buFont typeface="Wingdings" pitchFamily="2" charset="2"/>
              <a:buChar char="Ø"/>
            </a:pPr>
            <a:r>
              <a:rPr lang="en-US" sz="3200" strike="noStrike" dirty="0" err="1" smtClean="0">
                <a:solidFill>
                  <a:srgbClr val="000000"/>
                </a:solidFill>
                <a:latin typeface="Constantia"/>
              </a:rPr>
              <a:t>mahasiswa</a:t>
            </a:r>
            <a:r>
              <a:rPr lang="en-US" sz="3200" strike="noStrike" dirty="0" smtClean="0">
                <a:solidFill>
                  <a:srgbClr val="000000"/>
                </a:solidFill>
                <a:latin typeface="Constantia"/>
              </a:rPr>
              <a:t> : 2 </a:t>
            </a:r>
            <a:r>
              <a:rPr lang="en-US" sz="3200" strike="noStrike" dirty="0" err="1" smtClean="0">
                <a:solidFill>
                  <a:srgbClr val="000000"/>
                </a:solidFill>
                <a:latin typeface="Constantia"/>
              </a:rPr>
              <a:t>buku</a:t>
            </a:r>
            <a:r>
              <a:rPr lang="en-US" sz="3200" strike="noStrike" dirty="0" smtClean="0">
                <a:solidFill>
                  <a:srgbClr val="000000"/>
                </a:solidFill>
                <a:latin typeface="Constantia"/>
              </a:rPr>
              <a:t> </a:t>
            </a:r>
            <a:r>
              <a:rPr lang="en-US" sz="3200" strike="noStrike" dirty="0" err="1" smtClean="0">
                <a:solidFill>
                  <a:srgbClr val="000000"/>
                </a:solidFill>
                <a:latin typeface="Constantia"/>
              </a:rPr>
              <a:t>selama</a:t>
            </a:r>
            <a:r>
              <a:rPr lang="en-US" sz="3200" strike="noStrike" dirty="0" smtClean="0">
                <a:solidFill>
                  <a:srgbClr val="000000"/>
                </a:solidFill>
                <a:latin typeface="Constantia"/>
              </a:rPr>
              <a:t> 2 </a:t>
            </a:r>
            <a:r>
              <a:rPr lang="en-US" sz="3200" strike="noStrike" dirty="0" err="1" smtClean="0">
                <a:solidFill>
                  <a:srgbClr val="000000"/>
                </a:solidFill>
                <a:latin typeface="Constantia"/>
              </a:rPr>
              <a:t>minggu</a:t>
            </a:r>
            <a:r>
              <a:rPr lang="en-US" sz="3200" strike="noStrike" dirty="0" smtClean="0">
                <a:solidFill>
                  <a:srgbClr val="000000"/>
                </a:solidFill>
                <a:latin typeface="Constantia"/>
              </a:rPr>
              <a:t> </a:t>
            </a:r>
            <a:r>
              <a:rPr lang="en-US" sz="3200" strike="noStrike" dirty="0" err="1" smtClean="0">
                <a:solidFill>
                  <a:srgbClr val="000000"/>
                </a:solidFill>
                <a:latin typeface="Constantia"/>
              </a:rPr>
              <a:t>dst</a:t>
            </a:r>
            <a:r>
              <a:rPr lang="en-US" sz="3200" strike="noStrike" dirty="0" smtClean="0">
                <a:solidFill>
                  <a:srgbClr val="000000"/>
                </a:solidFill>
                <a:latin typeface="Constantia"/>
              </a:rPr>
              <a:t>.</a:t>
            </a:r>
          </a:p>
          <a:p>
            <a:pPr marL="514350" indent="-514350">
              <a:lnSpc>
                <a:spcPct val="100000"/>
              </a:lnSpc>
            </a:pPr>
            <a:endParaRPr lang="en-US" sz="3200" strike="noStrike" dirty="0" smtClean="0">
              <a:solidFill>
                <a:srgbClr val="000000"/>
              </a:solidFill>
              <a:latin typeface="Constantia"/>
            </a:endParaRPr>
          </a:p>
          <a:p>
            <a:pPr>
              <a:lnSpc>
                <a:spcPct val="100000"/>
              </a:lnSpc>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304920" y="380880"/>
            <a:ext cx="8381520" cy="837720"/>
          </a:xfrm>
          <a:prstGeom prst="rect">
            <a:avLst/>
          </a:prstGeom>
          <a:noFill/>
          <a:ln>
            <a:noFill/>
          </a:ln>
        </p:spPr>
        <p:txBody>
          <a:bodyPr lIns="0" tIns="45000" rIns="0" bIns="0" anchor="b"/>
          <a:lstStyle/>
          <a:p>
            <a:pPr>
              <a:lnSpc>
                <a:spcPct val="100000"/>
              </a:lnSpc>
            </a:pPr>
            <a:r>
              <a:rPr lang="en-US" sz="4000" strike="noStrike" dirty="0" err="1" smtClean="0">
                <a:solidFill>
                  <a:srgbClr val="000000"/>
                </a:solidFill>
                <a:latin typeface="Constantia"/>
              </a:rPr>
              <a:t>Langkah-langkah</a:t>
            </a:r>
            <a:r>
              <a:rPr lang="en-US" sz="4000" strike="noStrike" dirty="0" smtClean="0">
                <a:solidFill>
                  <a:srgbClr val="000000"/>
                </a:solidFill>
                <a:latin typeface="Constantia"/>
              </a:rPr>
              <a:t> </a:t>
            </a:r>
            <a:r>
              <a:rPr lang="en-US" sz="4000" strike="noStrike" dirty="0" err="1" smtClean="0">
                <a:solidFill>
                  <a:srgbClr val="000000"/>
                </a:solidFill>
                <a:latin typeface="Constantia"/>
              </a:rPr>
              <a:t>pengaturan</a:t>
            </a:r>
            <a:r>
              <a:rPr lang="en-US" sz="4000" strike="noStrike" dirty="0" smtClean="0">
                <a:solidFill>
                  <a:srgbClr val="000000"/>
                </a:solidFill>
                <a:latin typeface="Constantia"/>
              </a:rPr>
              <a:t> </a:t>
            </a:r>
            <a:r>
              <a:rPr lang="en-US" sz="4000" strike="noStrike" dirty="0" err="1" smtClean="0">
                <a:solidFill>
                  <a:srgbClr val="000000"/>
                </a:solidFill>
                <a:latin typeface="Constantia"/>
              </a:rPr>
              <a:t>tipe</a:t>
            </a:r>
            <a:r>
              <a:rPr lang="en-US" sz="4000" strike="noStrike" dirty="0" smtClean="0">
                <a:solidFill>
                  <a:srgbClr val="000000"/>
                </a:solidFill>
                <a:latin typeface="Constantia"/>
              </a:rPr>
              <a:t> </a:t>
            </a:r>
            <a:r>
              <a:rPr lang="en-US" sz="4000" strike="noStrike" dirty="0" err="1" smtClean="0">
                <a:solidFill>
                  <a:srgbClr val="000000"/>
                </a:solidFill>
                <a:latin typeface="Constantia"/>
              </a:rPr>
              <a:t>keanggotaan</a:t>
            </a:r>
            <a:r>
              <a:rPr lang="en-US" sz="4000" strike="noStrike" dirty="0" smtClean="0">
                <a:solidFill>
                  <a:srgbClr val="000000"/>
                </a:solidFill>
                <a:latin typeface="Constantia"/>
              </a:rPr>
              <a:t> </a:t>
            </a:r>
            <a:r>
              <a:rPr lang="en-US" sz="4000" strike="noStrike" dirty="0" err="1" smtClean="0">
                <a:solidFill>
                  <a:srgbClr val="000000"/>
                </a:solidFill>
                <a:latin typeface="Constantia"/>
              </a:rPr>
              <a:t>pada</a:t>
            </a:r>
            <a:r>
              <a:rPr lang="en-US" sz="4000" strike="noStrike" dirty="0" smtClean="0">
                <a:solidFill>
                  <a:srgbClr val="000000"/>
                </a:solidFill>
                <a:latin typeface="Constantia"/>
              </a:rPr>
              <a:t> </a:t>
            </a:r>
            <a:r>
              <a:rPr lang="en-US" sz="4000" strike="noStrike" dirty="0" err="1" smtClean="0">
                <a:solidFill>
                  <a:srgbClr val="000000"/>
                </a:solidFill>
                <a:latin typeface="Constantia"/>
              </a:rPr>
              <a:t>SLiMS</a:t>
            </a:r>
            <a:endParaRPr lang="en-US" sz="4000" strike="noStrike" dirty="0" smtClean="0">
              <a:solidFill>
                <a:srgbClr val="000000"/>
              </a:solidFill>
              <a:latin typeface="Constantia"/>
            </a:endParaRPr>
          </a:p>
        </p:txBody>
      </p:sp>
      <p:sp>
        <p:nvSpPr>
          <p:cNvPr id="101" name="TextShape 2"/>
          <p:cNvSpPr txBox="1"/>
          <p:nvPr/>
        </p:nvSpPr>
        <p:spPr>
          <a:xfrm>
            <a:off x="380880" y="1295280"/>
            <a:ext cx="8305560" cy="5028840"/>
          </a:xfrm>
          <a:prstGeom prst="rect">
            <a:avLst/>
          </a:prstGeom>
          <a:noFill/>
          <a:ln>
            <a:noFill/>
          </a:ln>
        </p:spPr>
        <p:txBody>
          <a:bodyPr lIns="90000" tIns="45000" rIns="90000" bIns="45000"/>
          <a:lstStyle/>
          <a:p>
            <a:pPr marL="514350" indent="-514350">
              <a:lnSpc>
                <a:spcPct val="100000"/>
              </a:lnSpc>
              <a:buFont typeface="+mj-lt"/>
              <a:buAutoNum type="arabicPeriod"/>
            </a:pP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tulisan</a:t>
            </a:r>
            <a:r>
              <a:rPr lang="en-US" sz="3200" strike="noStrike" dirty="0" smtClean="0">
                <a:solidFill>
                  <a:srgbClr val="000000"/>
                </a:solidFill>
                <a:latin typeface="Constantia"/>
              </a:rPr>
              <a:t> </a:t>
            </a:r>
            <a:r>
              <a:rPr lang="en-US" sz="3200" strike="noStrike" dirty="0" smtClean="0">
                <a:latin typeface="Constantia"/>
              </a:rPr>
              <a:t>menu</a:t>
            </a:r>
            <a:r>
              <a:rPr lang="en-US" sz="3200" strike="noStrike" dirty="0" smtClean="0">
                <a:solidFill>
                  <a:srgbClr val="000000"/>
                </a:solidFill>
                <a:latin typeface="Constantia"/>
              </a:rPr>
              <a:t> </a:t>
            </a:r>
            <a:r>
              <a:rPr lang="en-US" sz="3200" strike="noStrike" dirty="0" smtClean="0">
                <a:solidFill>
                  <a:srgbClr val="00B0F0"/>
                </a:solidFill>
                <a:latin typeface="Constantia"/>
              </a:rPr>
              <a:t>Membership</a:t>
            </a:r>
            <a:r>
              <a:rPr lang="en-US" sz="3200" strike="noStrike" dirty="0" smtClean="0">
                <a:solidFill>
                  <a:srgbClr val="000000"/>
                </a:solidFill>
                <a:latin typeface="Constantia"/>
              </a:rPr>
              <a:t>/</a:t>
            </a:r>
            <a:r>
              <a:rPr lang="en-US" sz="3200" strike="noStrike" dirty="0" err="1" smtClean="0">
                <a:solidFill>
                  <a:srgbClr val="000000"/>
                </a:solidFill>
                <a:latin typeface="Constantia"/>
              </a:rPr>
              <a:t>Keanggotaan</a:t>
            </a:r>
            <a:r>
              <a:rPr lang="en-US" sz="3200" strike="noStrike" dirty="0" smtClean="0">
                <a:solidFill>
                  <a:srgbClr val="000000"/>
                </a:solidFill>
                <a:latin typeface="Constantia"/>
              </a:rPr>
              <a:t> yang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header </a:t>
            </a:r>
            <a:r>
              <a:rPr lang="en-US" sz="3200" strike="noStrike" dirty="0" err="1" smtClean="0">
                <a:solidFill>
                  <a:srgbClr val="000000"/>
                </a:solidFill>
                <a:latin typeface="Constantia"/>
              </a:rPr>
              <a:t>atas</a:t>
            </a:r>
            <a:r>
              <a:rPr lang="en-US" sz="3200" strike="noStrike" dirty="0" smtClean="0">
                <a:solidFill>
                  <a:srgbClr val="000000"/>
                </a:solidFill>
                <a:latin typeface="Constantia"/>
              </a:rPr>
              <a:t>.</a:t>
            </a:r>
          </a:p>
          <a:p>
            <a:pPr marL="514350" indent="-514350">
              <a:lnSpc>
                <a:spcPct val="100000"/>
              </a:lnSpc>
              <a:buFont typeface="+mj-lt"/>
              <a:buAutoNum type="arabicPeriod"/>
            </a:pP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lihat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perhatikan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bagian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kiri</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beberapa</a:t>
            </a:r>
            <a:r>
              <a:rPr lang="en-US" sz="3200" strike="noStrike" dirty="0" smtClean="0">
                <a:solidFill>
                  <a:srgbClr val="000000"/>
                </a:solidFill>
                <a:latin typeface="Constantia"/>
              </a:rPr>
              <a:t> sub menu. </a:t>
            </a:r>
            <a:r>
              <a:rPr lang="en-US" sz="3200" strike="noStrike" dirty="0" err="1" smtClean="0">
                <a:solidFill>
                  <a:srgbClr val="000000"/>
                </a:solidFill>
                <a:latin typeface="Constantia"/>
              </a:rPr>
              <a:t>Cari</a:t>
            </a:r>
            <a:r>
              <a:rPr lang="en-US" sz="3200" strike="noStrike" dirty="0" smtClean="0">
                <a:solidFill>
                  <a:srgbClr val="000000"/>
                </a:solidFill>
                <a:latin typeface="Constantia"/>
              </a:rPr>
              <a:t> </a:t>
            </a:r>
            <a:r>
              <a:rPr lang="en-US" sz="3200" strike="noStrike" dirty="0" err="1" smtClean="0">
                <a:solidFill>
                  <a:srgbClr val="000000"/>
                </a:solidFill>
                <a:latin typeface="Constantia"/>
              </a:rPr>
              <a:t>dan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tulisan</a:t>
            </a:r>
            <a:r>
              <a:rPr lang="en-US" sz="3200" strike="noStrike" dirty="0" smtClean="0">
                <a:solidFill>
                  <a:srgbClr val="000000"/>
                </a:solidFill>
                <a:latin typeface="Constantia"/>
              </a:rPr>
              <a:t> </a:t>
            </a:r>
            <a:r>
              <a:rPr lang="en-US" sz="3200" strike="noStrike" dirty="0" smtClean="0">
                <a:solidFill>
                  <a:srgbClr val="00B0F0"/>
                </a:solidFill>
                <a:latin typeface="Constantia"/>
              </a:rPr>
              <a:t>Member Type/ </a:t>
            </a:r>
            <a:r>
              <a:rPr lang="en-US" sz="3200" strike="noStrike" dirty="0" err="1" smtClean="0">
                <a:solidFill>
                  <a:srgbClr val="00B0F0"/>
                </a:solidFill>
                <a:latin typeface="Constantia"/>
              </a:rPr>
              <a:t>Tipe</a:t>
            </a:r>
            <a:r>
              <a:rPr lang="en-US" sz="3200" strike="noStrike" dirty="0" smtClean="0">
                <a:solidFill>
                  <a:srgbClr val="00B0F0"/>
                </a:solidFill>
                <a:latin typeface="Constantia"/>
              </a:rPr>
              <a:t> </a:t>
            </a:r>
            <a:r>
              <a:rPr lang="en-US" sz="3200" strike="noStrike" dirty="0" err="1" smtClean="0">
                <a:solidFill>
                  <a:srgbClr val="00B0F0"/>
                </a:solidFill>
                <a:latin typeface="Constantia"/>
              </a:rPr>
              <a:t>Anggota</a:t>
            </a:r>
            <a:endParaRPr lang="en-US" sz="3200" dirty="0">
              <a:solidFill>
                <a:srgbClr val="00B0F0"/>
              </a:solidFill>
              <a:latin typeface="Constantia"/>
            </a:endParaRPr>
          </a:p>
          <a:p>
            <a:pPr marL="514350" indent="-514350">
              <a:lnSpc>
                <a:spcPct val="100000"/>
              </a:lnSpc>
              <a:buFont typeface="+mj-lt"/>
              <a:buAutoNum type="arabicPeriod"/>
            </a:pPr>
            <a:r>
              <a:rPr lang="en-US" sz="3200" strike="noStrike" dirty="0" err="1" smtClean="0">
                <a:solidFill>
                  <a:srgbClr val="000000"/>
                </a:solidFill>
                <a:latin typeface="Constantia"/>
              </a:rPr>
              <a:t>Lalu</a:t>
            </a:r>
            <a:r>
              <a:rPr lang="en-US" sz="3200" strike="noStrike" dirty="0" smtClean="0">
                <a:solidFill>
                  <a:srgbClr val="000000"/>
                </a:solidFill>
                <a:latin typeface="Constantia"/>
              </a:rPr>
              <a:t> </a:t>
            </a:r>
            <a:r>
              <a:rPr lang="en-US" sz="3200" strike="noStrike" dirty="0" err="1" smtClean="0">
                <a:solidFill>
                  <a:srgbClr val="000000"/>
                </a:solidFill>
                <a:latin typeface="Constantia"/>
              </a:rPr>
              <a:t>pada</a:t>
            </a:r>
            <a:r>
              <a:rPr lang="en-US" sz="3200" strike="noStrike" dirty="0" smtClean="0">
                <a:solidFill>
                  <a:srgbClr val="000000"/>
                </a:solidFill>
                <a:latin typeface="Constantia"/>
              </a:rPr>
              <a:t> </a:t>
            </a:r>
            <a:r>
              <a:rPr lang="en-US" sz="3200" strike="noStrike" dirty="0" err="1" smtClean="0">
                <a:solidFill>
                  <a:srgbClr val="000000"/>
                </a:solidFill>
                <a:latin typeface="Constantia"/>
              </a:rPr>
              <a:t>bagian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bawah</a:t>
            </a:r>
            <a:r>
              <a:rPr lang="en-US" sz="3200" strike="noStrike" dirty="0" smtClean="0">
                <a:solidFill>
                  <a:srgbClr val="000000"/>
                </a:solidFill>
                <a:latin typeface="Constantia"/>
              </a:rPr>
              <a:t> header </a:t>
            </a:r>
            <a:r>
              <a:rPr lang="en-US" sz="3200" strike="noStrike" dirty="0" err="1" smtClean="0">
                <a:solidFill>
                  <a:srgbClr val="000000"/>
                </a:solidFill>
                <a:latin typeface="Constantia"/>
              </a:rPr>
              <a:t>terdapat</a:t>
            </a:r>
            <a:r>
              <a:rPr lang="en-US" sz="3200" strike="noStrike" dirty="0" smtClean="0">
                <a:solidFill>
                  <a:srgbClr val="000000"/>
                </a:solidFill>
                <a:latin typeface="Constantia"/>
              </a:rPr>
              <a:t> </a:t>
            </a:r>
            <a:r>
              <a:rPr lang="en-US" sz="3200" strike="noStrike" dirty="0" err="1" smtClean="0">
                <a:solidFill>
                  <a:srgbClr val="000000"/>
                </a:solidFill>
                <a:latin typeface="Constantia"/>
              </a:rPr>
              <a:t>tulisan</a:t>
            </a:r>
            <a:r>
              <a:rPr lang="en-US" sz="3200" strike="noStrike" dirty="0" smtClean="0">
                <a:solidFill>
                  <a:srgbClr val="000000"/>
                </a:solidFill>
                <a:latin typeface="Constantia"/>
              </a:rPr>
              <a:t> </a:t>
            </a:r>
            <a:r>
              <a:rPr lang="en-US" sz="3200" strike="noStrike" dirty="0" smtClean="0">
                <a:solidFill>
                  <a:srgbClr val="00B0F0"/>
                </a:solidFill>
                <a:latin typeface="Constantia"/>
              </a:rPr>
              <a:t>Add New Member Type</a:t>
            </a:r>
            <a:r>
              <a:rPr lang="en-US" sz="3200" strike="noStrike" dirty="0" smtClean="0">
                <a:solidFill>
                  <a:srgbClr val="000000"/>
                </a:solidFill>
                <a:latin typeface="Constantia"/>
              </a:rPr>
              <a:t>, </a:t>
            </a:r>
            <a:r>
              <a:rPr lang="en-US" sz="3200" strike="noStrike" dirty="0" err="1" smtClean="0">
                <a:solidFill>
                  <a:srgbClr val="000000"/>
                </a:solidFill>
                <a:latin typeface="Constantia"/>
              </a:rPr>
              <a:t>klik</a:t>
            </a:r>
            <a:r>
              <a:rPr lang="en-US" sz="3200" strike="noStrike" dirty="0" smtClean="0">
                <a:solidFill>
                  <a:srgbClr val="000000"/>
                </a:solidFill>
                <a:latin typeface="Constantia"/>
              </a:rPr>
              <a:t> </a:t>
            </a:r>
            <a:r>
              <a:rPr lang="en-US" sz="3200" strike="noStrike" dirty="0" err="1" smtClean="0">
                <a:solidFill>
                  <a:srgbClr val="000000"/>
                </a:solidFill>
                <a:latin typeface="Constantia"/>
              </a:rPr>
              <a:t>tulisan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tersebut</a:t>
            </a:r>
            <a:r>
              <a:rPr lang="en-US" sz="3200" strike="noStrike" dirty="0" smtClean="0">
                <a:solidFill>
                  <a:srgbClr val="000000"/>
                </a:solidFill>
                <a:latin typeface="Constantia"/>
              </a:rPr>
              <a:t>, </a:t>
            </a:r>
            <a:r>
              <a:rPr lang="en-US" sz="3200" strike="noStrike" dirty="0" err="1" smtClean="0">
                <a:solidFill>
                  <a:srgbClr val="000000"/>
                </a:solidFill>
                <a:latin typeface="Constantia"/>
              </a:rPr>
              <a:t>kemudian</a:t>
            </a:r>
            <a:r>
              <a:rPr lang="en-US" sz="3200" strike="noStrike" dirty="0" smtClean="0">
                <a:solidFill>
                  <a:srgbClr val="000000"/>
                </a:solidFill>
                <a:latin typeface="Constantia"/>
              </a:rPr>
              <a:t> </a:t>
            </a:r>
            <a:r>
              <a:rPr lang="en-US" sz="3200" strike="noStrike" dirty="0" err="1" smtClean="0">
                <a:solidFill>
                  <a:srgbClr val="000000"/>
                </a:solidFill>
                <a:latin typeface="Constantia"/>
              </a:rPr>
              <a:t>isilah</a:t>
            </a:r>
            <a:r>
              <a:rPr lang="en-US" sz="3200" strike="noStrike" dirty="0" smtClean="0">
                <a:solidFill>
                  <a:srgbClr val="000000"/>
                </a:solidFill>
                <a:latin typeface="Constantia"/>
              </a:rPr>
              <a:t> </a:t>
            </a:r>
            <a:r>
              <a:rPr lang="en-US" sz="3200" strike="noStrike" dirty="0" err="1" smtClean="0">
                <a:solidFill>
                  <a:srgbClr val="000000"/>
                </a:solidFill>
                <a:latin typeface="Constantia"/>
              </a:rPr>
              <a:t>kolom-kolom</a:t>
            </a:r>
            <a:r>
              <a:rPr lang="en-US" sz="3200" strike="noStrike" dirty="0" smtClean="0">
                <a:solidFill>
                  <a:srgbClr val="000000"/>
                </a:solidFill>
                <a:latin typeface="Constantia"/>
              </a:rPr>
              <a:t> </a:t>
            </a:r>
            <a:r>
              <a:rPr lang="en-US" sz="3200" strike="noStrike" dirty="0" err="1" smtClean="0">
                <a:solidFill>
                  <a:srgbClr val="000000"/>
                </a:solidFill>
                <a:latin typeface="Constantia"/>
              </a:rPr>
              <a:t>tersebut</a:t>
            </a:r>
            <a:r>
              <a:rPr lang="en-US" sz="3200" strike="noStrike" dirty="0" smtClean="0">
                <a:solidFill>
                  <a:srgbClr val="000000"/>
                </a:solidFill>
                <a:latin typeface="Constantia"/>
              </a:rPr>
              <a:t>.</a:t>
            </a:r>
          </a:p>
          <a:p>
            <a:pPr>
              <a:lnSpc>
                <a:spcPct val="100000"/>
              </a:lnSpc>
            </a:pPr>
            <a:endParaRPr lang="en-US" sz="3200" strike="noStrike" dirty="0">
              <a:solidFill>
                <a:srgbClr val="000000"/>
              </a:solidFill>
              <a:latin typeface="Constanti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2742</TotalTime>
  <Words>4450</Words>
  <Application>LibreOffice/4.4.1.2$Linux_x86 LibreOffice_project/40m0$Build-2</Application>
  <PresentationFormat>On-screen Show (4:3)</PresentationFormat>
  <Paragraphs>253</Paragraphs>
  <Slides>42</Slides>
  <Notes>1</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Mengolah Koleksi di Perpustakaan</vt:lpstr>
      <vt:lpstr> Katalogisasi </vt:lpstr>
      <vt:lpstr>Slide 26</vt:lpstr>
      <vt:lpstr>Slide 27</vt:lpstr>
      <vt:lpstr>Slide 28</vt:lpstr>
      <vt:lpstr>Slide 29</vt:lpstr>
      <vt:lpstr>Slide 30</vt:lpstr>
      <vt:lpstr>Slide 31</vt:lpstr>
      <vt:lpstr>Slide 32</vt:lpstr>
      <vt:lpstr>Inventarisasi</vt:lpstr>
      <vt:lpstr>Slide 34</vt:lpstr>
      <vt:lpstr>Slide 35</vt:lpstr>
      <vt:lpstr>Slide 36</vt:lpstr>
      <vt:lpstr>Slide 37</vt:lpstr>
      <vt:lpstr>Cara Cepat Mengolah Koleksi Menggunakan Layanan Z39.50 dan P2P</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win8</dc:creator>
  <cp:lastModifiedBy>win8</cp:lastModifiedBy>
  <cp:revision>58</cp:revision>
  <dcterms:created xsi:type="dcterms:W3CDTF">2015-10-01T04:29:15Z</dcterms:created>
  <dcterms:modified xsi:type="dcterms:W3CDTF">2015-10-02T16:18:12Z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14</vt:i4>
  </property>
</Properties>
</file>