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6" r:id="rId1"/>
  </p:sldMasterIdLst>
  <p:notesMasterIdLst>
    <p:notesMasterId r:id="rId18"/>
  </p:notesMasterIdLst>
  <p:handoutMasterIdLst>
    <p:handoutMasterId r:id="rId19"/>
  </p:handoutMasterIdLst>
  <p:sldIdLst>
    <p:sldId id="300" r:id="rId2"/>
    <p:sldId id="326" r:id="rId3"/>
    <p:sldId id="314" r:id="rId4"/>
    <p:sldId id="315" r:id="rId5"/>
    <p:sldId id="301" r:id="rId6"/>
    <p:sldId id="316" r:id="rId7"/>
    <p:sldId id="317" r:id="rId8"/>
    <p:sldId id="318" r:id="rId9"/>
    <p:sldId id="319" r:id="rId10"/>
    <p:sldId id="320" r:id="rId11"/>
    <p:sldId id="321" r:id="rId12"/>
    <p:sldId id="302" r:id="rId13"/>
    <p:sldId id="324" r:id="rId14"/>
    <p:sldId id="322" r:id="rId15"/>
    <p:sldId id="323" r:id="rId16"/>
    <p:sldId id="325" r:id="rId17"/>
  </p:sldIdLst>
  <p:sldSz cx="9144000" cy="6858000" type="screen4x3"/>
  <p:notesSz cx="6888163" cy="10020300"/>
  <p:defaultTextStyle>
    <a:defPPr>
      <a:defRPr lang="en-US"/>
    </a:defPPr>
    <a:lvl1pPr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1pPr>
    <a:lvl2pPr marL="4572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2pPr>
    <a:lvl3pPr marL="9144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3pPr>
    <a:lvl4pPr marL="13716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4pPr>
    <a:lvl5pPr marL="18288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5pPr>
    <a:lvl6pPr marL="22860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6pPr>
    <a:lvl7pPr marL="27432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7pPr>
    <a:lvl8pPr marL="32004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8pPr>
    <a:lvl9pPr marL="36576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itchFamily="18" charset="0"/>
        <a:ea typeface="굴림"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11"/>
    <a:srgbClr val="D0D505"/>
    <a:srgbClr val="2B7C02"/>
    <a:srgbClr val="328F03"/>
    <a:srgbClr val="4D4D4D"/>
    <a:srgbClr val="003300"/>
    <a:srgbClr val="3333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718" autoAdjust="0"/>
    <p:restoredTop sz="94549" autoAdjust="0"/>
  </p:normalViewPr>
  <p:slideViewPr>
    <p:cSldViewPr snapToGrid="0">
      <p:cViewPr varScale="1">
        <p:scale>
          <a:sx n="69" d="100"/>
          <a:sy n="69" d="100"/>
        </p:scale>
        <p:origin x="-11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hdr" sz="quarter"/>
          </p:nvPr>
        </p:nvSpPr>
        <p:spPr bwMode="auto">
          <a:xfrm>
            <a:off x="0"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l">
              <a:defRPr sz="1300" smtClean="0">
                <a:solidFill>
                  <a:schemeClr val="tx1"/>
                </a:solidFill>
                <a:effectLst/>
                <a:latin typeface="Arial" charset="0"/>
              </a:defRPr>
            </a:lvl1pPr>
          </a:lstStyle>
          <a:p>
            <a:pPr>
              <a:defRPr/>
            </a:pPr>
            <a:endParaRPr lang="en-US"/>
          </a:p>
        </p:txBody>
      </p:sp>
      <p:sp>
        <p:nvSpPr>
          <p:cNvPr id="216067" name="Rectangle 3"/>
          <p:cNvSpPr>
            <a:spLocks noGrp="1" noChangeArrowheads="1"/>
          </p:cNvSpPr>
          <p:nvPr>
            <p:ph type="dt" sz="quarter" idx="1"/>
          </p:nvPr>
        </p:nvSpPr>
        <p:spPr bwMode="auto">
          <a:xfrm>
            <a:off x="3901698"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smtClean="0">
                <a:solidFill>
                  <a:schemeClr val="tx1"/>
                </a:solidFill>
                <a:effectLst/>
                <a:latin typeface="Arial" charset="0"/>
              </a:defRPr>
            </a:lvl1pPr>
          </a:lstStyle>
          <a:p>
            <a:pPr>
              <a:defRPr/>
            </a:pPr>
            <a:endParaRPr lang="en-US"/>
          </a:p>
        </p:txBody>
      </p:sp>
      <p:sp>
        <p:nvSpPr>
          <p:cNvPr id="216068" name="Rectangle 4"/>
          <p:cNvSpPr>
            <a:spLocks noGrp="1" noChangeArrowheads="1"/>
          </p:cNvSpPr>
          <p:nvPr>
            <p:ph type="ftr" sz="quarter" idx="2"/>
          </p:nvPr>
        </p:nvSpPr>
        <p:spPr bwMode="auto">
          <a:xfrm>
            <a:off x="0" y="951754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l">
              <a:defRPr sz="1300" smtClean="0">
                <a:solidFill>
                  <a:schemeClr val="tx1"/>
                </a:solidFill>
                <a:effectLst/>
                <a:latin typeface="Arial" charset="0"/>
              </a:defRPr>
            </a:lvl1pPr>
          </a:lstStyle>
          <a:p>
            <a:pPr>
              <a:defRPr/>
            </a:pPr>
            <a:endParaRPr lang="en-US"/>
          </a:p>
        </p:txBody>
      </p:sp>
      <p:sp>
        <p:nvSpPr>
          <p:cNvPr id="216069" name="Rectangle 5"/>
          <p:cNvSpPr>
            <a:spLocks noGrp="1" noChangeArrowheads="1"/>
          </p:cNvSpPr>
          <p:nvPr>
            <p:ph type="sldNum" sz="quarter" idx="3"/>
          </p:nvPr>
        </p:nvSpPr>
        <p:spPr bwMode="auto">
          <a:xfrm>
            <a:off x="3901698" y="951754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smtClean="0">
                <a:solidFill>
                  <a:schemeClr val="tx1"/>
                </a:solidFill>
                <a:effectLst/>
                <a:latin typeface="Arial" charset="0"/>
              </a:defRPr>
            </a:lvl1pPr>
          </a:lstStyle>
          <a:p>
            <a:pPr>
              <a:defRPr/>
            </a:pPr>
            <a:fld id="{E616BC88-D8E2-4D09-8453-A5E259AAE74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l">
              <a:defRPr sz="1300" smtClean="0">
                <a:solidFill>
                  <a:schemeClr val="tx1"/>
                </a:solidFill>
                <a:effectLst/>
                <a:latin typeface="Arial" charset="0"/>
              </a:defRPr>
            </a:lvl1pPr>
          </a:lstStyle>
          <a:p>
            <a:pPr>
              <a:defRPr/>
            </a:pPr>
            <a:endParaRPr lang="en-US"/>
          </a:p>
        </p:txBody>
      </p:sp>
      <p:sp>
        <p:nvSpPr>
          <p:cNvPr id="55299" name="Rectangle 3"/>
          <p:cNvSpPr>
            <a:spLocks noGrp="1" noChangeArrowheads="1"/>
          </p:cNvSpPr>
          <p:nvPr>
            <p:ph type="dt" idx="1"/>
          </p:nvPr>
        </p:nvSpPr>
        <p:spPr bwMode="auto">
          <a:xfrm>
            <a:off x="3901698"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smtClean="0">
                <a:solidFill>
                  <a:schemeClr val="tx1"/>
                </a:solidFill>
                <a:effectLst/>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8817" y="4759643"/>
            <a:ext cx="5510530" cy="450913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951754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l">
              <a:defRPr sz="1300" smtClean="0">
                <a:solidFill>
                  <a:schemeClr val="tx1"/>
                </a:solidFill>
                <a:effectLst/>
                <a:latin typeface="Arial" charset="0"/>
              </a:defRPr>
            </a:lvl1pPr>
          </a:lstStyle>
          <a:p>
            <a:pPr>
              <a:defRPr/>
            </a:pPr>
            <a:endParaRPr lang="en-US"/>
          </a:p>
        </p:txBody>
      </p:sp>
      <p:sp>
        <p:nvSpPr>
          <p:cNvPr id="55303" name="Rectangle 7"/>
          <p:cNvSpPr>
            <a:spLocks noGrp="1" noChangeArrowheads="1"/>
          </p:cNvSpPr>
          <p:nvPr>
            <p:ph type="sldNum" sz="quarter" idx="5"/>
          </p:nvPr>
        </p:nvSpPr>
        <p:spPr bwMode="auto">
          <a:xfrm>
            <a:off x="3901698" y="951754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smtClean="0">
                <a:solidFill>
                  <a:schemeClr val="tx1"/>
                </a:solidFill>
                <a:effectLst/>
                <a:latin typeface="Arial" charset="0"/>
              </a:defRPr>
            </a:lvl1pPr>
          </a:lstStyle>
          <a:p>
            <a:pPr>
              <a:defRPr/>
            </a:pPr>
            <a:fld id="{D107DCC9-0499-4120-8716-9A36960465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941388" y="750888"/>
            <a:ext cx="5005387" cy="3756025"/>
          </a:xfrm>
          <a:ln/>
        </p:spPr>
      </p:sp>
      <p:sp>
        <p:nvSpPr>
          <p:cNvPr id="38915"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941388" y="750888"/>
            <a:ext cx="5005387" cy="3756025"/>
          </a:xfrm>
          <a:ln/>
        </p:spPr>
      </p:sp>
      <p:sp>
        <p:nvSpPr>
          <p:cNvPr id="40963"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41388" y="750888"/>
            <a:ext cx="5005387" cy="3756025"/>
          </a:xfrm>
          <a:ln/>
        </p:spPr>
      </p:sp>
      <p:sp>
        <p:nvSpPr>
          <p:cNvPr id="43011"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41388" y="750888"/>
            <a:ext cx="5005387" cy="3756025"/>
          </a:xfrm>
          <a:ln/>
        </p:spPr>
      </p:sp>
      <p:sp>
        <p:nvSpPr>
          <p:cNvPr id="43011"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41388" y="750888"/>
            <a:ext cx="5005387" cy="3756025"/>
          </a:xfrm>
          <a:ln/>
        </p:spPr>
      </p:sp>
      <p:sp>
        <p:nvSpPr>
          <p:cNvPr id="43011"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41388" y="750888"/>
            <a:ext cx="5005387" cy="3756025"/>
          </a:xfrm>
          <a:ln/>
        </p:spPr>
      </p:sp>
      <p:sp>
        <p:nvSpPr>
          <p:cNvPr id="43011"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41388" y="750888"/>
            <a:ext cx="5005387" cy="3756025"/>
          </a:xfrm>
          <a:ln/>
        </p:spPr>
      </p:sp>
      <p:sp>
        <p:nvSpPr>
          <p:cNvPr id="43011" name="Rectangle 3"/>
          <p:cNvSpPr>
            <a:spLocks noGrp="1" noChangeArrowheads="1"/>
          </p:cNvSpPr>
          <p:nvPr>
            <p:ph type="body" idx="1"/>
          </p:nvPr>
        </p:nvSpPr>
        <p:spPr>
          <a:xfrm>
            <a:off x="688817" y="4761383"/>
            <a:ext cx="5510530" cy="4507395"/>
          </a:xfrm>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a:xfrm>
            <a:off x="6727825" y="6408738"/>
            <a:ext cx="1919288" cy="365125"/>
          </a:xfrm>
          <a:ln/>
        </p:spPr>
        <p:txBody>
          <a:bodyPr anchor="b"/>
          <a:lstStyle>
            <a:lvl1pPr>
              <a:defRPr smtClean="0">
                <a:solidFill>
                  <a:srgbClr val="FFFFFF"/>
                </a:solidFill>
                <a:effectLst>
                  <a:outerShdw blurRad="38100" dist="38100" dir="2700000" algn="tl">
                    <a:srgbClr val="000000">
                      <a:alpha val="43137"/>
                    </a:srgbClr>
                  </a:outerShdw>
                </a:effectLst>
              </a:defRPr>
            </a:lvl1pPr>
            <a:extLst/>
          </a:lstStyle>
          <a:p>
            <a:pPr>
              <a:defRPr/>
            </a:pPr>
            <a:fld id="{AD3203DF-E7ED-4A55-A619-A8CCFD1AD27E}" type="datetimeFigureOut">
              <a:rPr lang="en-US"/>
              <a:pPr>
                <a:defRPr/>
              </a:pPr>
              <a:t>8/30/2015</a:t>
            </a:fld>
            <a:endParaRPr lang="en-US"/>
          </a:p>
        </p:txBody>
      </p:sp>
      <p:sp>
        <p:nvSpPr>
          <p:cNvPr id="12" name="Footer Placeholder 18"/>
          <p:cNvSpPr>
            <a:spLocks noGrp="1"/>
          </p:cNvSpPr>
          <p:nvPr>
            <p:ph type="ftr" sz="quarter" idx="11"/>
          </p:nvPr>
        </p:nvSpPr>
        <p:spPr>
          <a:xfrm>
            <a:off x="4379913" y="6408738"/>
            <a:ext cx="2351087" cy="365125"/>
          </a:xfrm>
        </p:spPr>
        <p:txBody>
          <a:bodyPr/>
          <a:lstStyle>
            <a:lvl1pPr algn="r">
              <a:defRPr sz="1000" smtClean="0">
                <a:solidFill>
                  <a:schemeClr val="accent1">
                    <a:tint val="20000"/>
                  </a:schemeClr>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13" name="Slide Number Placeholder 26"/>
          <p:cNvSpPr>
            <a:spLocks noGrp="1"/>
          </p:cNvSpPr>
          <p:nvPr>
            <p:ph type="sldNum" sz="quarter" idx="12"/>
          </p:nvPr>
        </p:nvSpPr>
        <p:spPr>
          <a:xfrm>
            <a:off x="8647113" y="6408738"/>
            <a:ext cx="366712" cy="365125"/>
          </a:xfrm>
          <a:prstGeom prst="rect">
            <a:avLst/>
          </a:prstGeom>
        </p:spPr>
        <p:txBody>
          <a:bodyPr vert="horz" anchor="b"/>
          <a:lstStyle>
            <a:lvl1pPr algn="r">
              <a:defRPr sz="1000" smtClean="0">
                <a:solidFill>
                  <a:srgbClr val="FFFFFF"/>
                </a:solidFill>
              </a:defRPr>
            </a:lvl1pPr>
            <a:extLst/>
          </a:lstStyle>
          <a:p>
            <a:pPr>
              <a:defRPr/>
            </a:pPr>
            <a:fld id="{E3771FAE-C997-4833-97AA-F79212B59774}" type="slidenum">
              <a:rPr lang="en-US"/>
              <a:pPr>
                <a:defRPr/>
              </a:pPr>
              <a:t>‹#›</a:t>
            </a:fld>
            <a:endParaRPr lang="en-U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5" name="Freeform 4"/>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Right Triangle 5"/>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7"/>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9" name="Chevron 8"/>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a:xfrm>
            <a:off x="6727825" y="6408738"/>
            <a:ext cx="1919288" cy="365125"/>
          </a:xfrm>
          <a:ln/>
        </p:spPr>
        <p:txBody>
          <a:bodyPr anchor="b"/>
          <a:lstStyle>
            <a:lvl1pPr>
              <a:defRPr smtClean="0">
                <a:effectLst>
                  <a:outerShdw blurRad="38100" dist="38100" dir="2700000" algn="tl">
                    <a:srgbClr val="000000">
                      <a:alpha val="43137"/>
                    </a:srgbClr>
                  </a:outerShdw>
                </a:effectLst>
              </a:defRPr>
            </a:lvl1pPr>
            <a:extLst/>
          </a:lstStyle>
          <a:p>
            <a:pPr>
              <a:defRPr/>
            </a:pPr>
            <a:fld id="{0EE5E9FC-92F8-406A-BD3B-D2B255CBBD84}" type="datetimeFigureOut">
              <a:rPr lang="en-US"/>
              <a:pPr>
                <a:defRPr/>
              </a:pPr>
              <a:t>8/30/2015</a:t>
            </a:fld>
            <a:endParaRPr lang="en-US"/>
          </a:p>
        </p:txBody>
      </p:sp>
      <p:sp>
        <p:nvSpPr>
          <p:cNvPr id="11" name="Footer Placeholder 4"/>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12" name="Slide Number Placeholder 5"/>
          <p:cNvSpPr>
            <a:spLocks noGrp="1"/>
          </p:cNvSpPr>
          <p:nvPr>
            <p:ph type="sldNum" sz="quarter" idx="12"/>
          </p:nvPr>
        </p:nvSpPr>
        <p:spPr>
          <a:xfrm>
            <a:off x="8647113" y="6408738"/>
            <a:ext cx="366712" cy="365125"/>
          </a:xfrm>
          <a:prstGeom prst="rect">
            <a:avLst/>
          </a:prstGeom>
        </p:spPr>
        <p:txBody>
          <a:bodyPr vert="horz" anchor="b"/>
          <a:lstStyle>
            <a:lvl1pPr algn="r">
              <a:defRPr sz="1000">
                <a:solidFill>
                  <a:schemeClr val="tx1"/>
                </a:solidFill>
              </a:defRPr>
            </a:lvl1pPr>
            <a:extLst/>
          </a:lstStyle>
          <a:p>
            <a:pPr>
              <a:defRPr/>
            </a:pPr>
            <a:fld id="{66E6DE80-B1F8-4D59-A3BA-28ADB592A89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cxnSp>
        <p:nvCxnSpPr>
          <p:cNvPr id="9" name="Straight Connector 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a:xfrm>
            <a:off x="6727825" y="6408738"/>
            <a:ext cx="1919288" cy="365125"/>
          </a:xfrm>
          <a:ln/>
        </p:spPr>
        <p:txBody>
          <a:bodyPr anchor="b"/>
          <a:lstStyle>
            <a:lvl1pPr>
              <a:defRPr smtClean="0">
                <a:effectLst>
                  <a:outerShdw blurRad="38100" dist="38100" dir="2700000" algn="tl">
                    <a:srgbClr val="000000">
                      <a:alpha val="43137"/>
                    </a:srgbClr>
                  </a:outerShdw>
                </a:effectLst>
              </a:defRPr>
            </a:lvl1pPr>
            <a:extLst/>
          </a:lstStyle>
          <a:p>
            <a:pPr>
              <a:defRPr/>
            </a:pPr>
            <a:fld id="{D659E207-AC76-4D49-B11B-FAECBFDE0152}" type="datetimeFigureOut">
              <a:rPr lang="en-US"/>
              <a:pPr>
                <a:defRPr/>
              </a:pPr>
              <a:t>8/30/2015</a:t>
            </a:fld>
            <a:endParaRPr lang="en-US"/>
          </a:p>
        </p:txBody>
      </p:sp>
      <p:sp>
        <p:nvSpPr>
          <p:cNvPr id="11" name="Footer Placeholder 5"/>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12" name="Slide Number Placeholder 6"/>
          <p:cNvSpPr>
            <a:spLocks noGrp="1"/>
          </p:cNvSpPr>
          <p:nvPr>
            <p:ph type="sldNum" sz="quarter" idx="12"/>
          </p:nvPr>
        </p:nvSpPr>
        <p:spPr>
          <a:xfrm>
            <a:off x="8647113" y="6408738"/>
            <a:ext cx="366712" cy="365125"/>
          </a:xfrm>
          <a:prstGeom prst="rect">
            <a:avLst/>
          </a:prstGeom>
        </p:spPr>
        <p:txBody>
          <a:bodyPr vert="horz" anchor="b"/>
          <a:lstStyle>
            <a:lvl1pPr algn="r">
              <a:defRPr sz="1000">
                <a:solidFill>
                  <a:schemeClr val="tx1"/>
                </a:solidFill>
              </a:defRPr>
            </a:lvl1pPr>
            <a:extLst/>
          </a:lstStyle>
          <a:p>
            <a:pPr>
              <a:defRPr/>
            </a:pPr>
            <a:fld id="{4B06A9E5-FF3B-4455-8B96-8F947E34F6C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727825" y="6408738"/>
            <a:ext cx="1919288" cy="365125"/>
          </a:xfrm>
          <a:ln/>
        </p:spPr>
        <p:txBody>
          <a:bodyPr anchor="b"/>
          <a:lstStyle>
            <a:lvl1pPr>
              <a:defRPr smtClean="0">
                <a:effectLst>
                  <a:outerShdw blurRad="38100" dist="38100" dir="2700000" algn="tl">
                    <a:srgbClr val="000000">
                      <a:alpha val="43137"/>
                    </a:srgbClr>
                  </a:outerShdw>
                </a:effectLst>
              </a:defRPr>
            </a:lvl1pPr>
            <a:extLst/>
          </a:lstStyle>
          <a:p>
            <a:pPr>
              <a:defRPr/>
            </a:pPr>
            <a:fld id="{BD4F282C-29C9-4BEA-B900-6815470DE8E8}" type="datetimeFigureOut">
              <a:rPr lang="en-US"/>
              <a:pPr>
                <a:defRPr/>
              </a:pPr>
              <a:t>8/30/2015</a:t>
            </a:fld>
            <a:endParaRPr lang="en-US"/>
          </a:p>
        </p:txBody>
      </p:sp>
      <p:sp>
        <p:nvSpPr>
          <p:cNvPr id="8" name="Footer Placeholder 7"/>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9" name="Slide Number Placeholder 8"/>
          <p:cNvSpPr>
            <a:spLocks noGrp="1"/>
          </p:cNvSpPr>
          <p:nvPr>
            <p:ph type="sldNum" sz="quarter" idx="12"/>
          </p:nvPr>
        </p:nvSpPr>
        <p:spPr>
          <a:xfrm>
            <a:off x="8647113" y="6408738"/>
            <a:ext cx="366712" cy="365125"/>
          </a:xfrm>
          <a:prstGeom prst="rect">
            <a:avLst/>
          </a:prstGeom>
        </p:spPr>
        <p:txBody>
          <a:bodyPr vert="horz" anchor="b"/>
          <a:lstStyle>
            <a:lvl1pPr algn="r">
              <a:defRPr sz="1000">
                <a:solidFill>
                  <a:schemeClr val="tx1"/>
                </a:solidFill>
              </a:defRPr>
            </a:lvl1pPr>
            <a:extLst/>
          </a:lstStyle>
          <a:p>
            <a:pPr>
              <a:defRPr/>
            </a:pPr>
            <a:fld id="{27396B8E-6AD7-48C8-A4E5-9CF39352721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Freeform 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4" name="Freeform 3"/>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5" name="Right Triangle 4"/>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a:xfrm>
            <a:off x="6727825" y="6408738"/>
            <a:ext cx="1919288" cy="365125"/>
          </a:xfrm>
          <a:ln/>
        </p:spPr>
        <p:txBody>
          <a:bodyPr anchor="b"/>
          <a:lstStyle>
            <a:lvl1pPr>
              <a:defRPr smtClean="0">
                <a:effectLst>
                  <a:outerShdw blurRad="38100" dist="38100" dir="2700000" algn="tl">
                    <a:srgbClr val="000000">
                      <a:alpha val="43137"/>
                    </a:srgbClr>
                  </a:outerShdw>
                </a:effectLst>
              </a:defRPr>
            </a:lvl1pPr>
            <a:extLst/>
          </a:lstStyle>
          <a:p>
            <a:pPr>
              <a:defRPr/>
            </a:pPr>
            <a:fld id="{C65C3A59-66EB-47EE-8A10-E43B0E2123DF}" type="datetimeFigureOut">
              <a:rPr lang="en-US"/>
              <a:pPr>
                <a:defRPr/>
              </a:pPr>
              <a:t>8/30/2015</a:t>
            </a:fld>
            <a:endParaRPr lang="en-US"/>
          </a:p>
        </p:txBody>
      </p:sp>
      <p:sp>
        <p:nvSpPr>
          <p:cNvPr id="9" name="Footer Placeholder 3"/>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10" name="Slide Number Placeholder 4"/>
          <p:cNvSpPr>
            <a:spLocks noGrp="1"/>
          </p:cNvSpPr>
          <p:nvPr>
            <p:ph type="sldNum" sz="quarter" idx="12"/>
          </p:nvPr>
        </p:nvSpPr>
        <p:spPr>
          <a:xfrm>
            <a:off x="8647113" y="6408738"/>
            <a:ext cx="366712" cy="365125"/>
          </a:xfrm>
          <a:prstGeom prst="rect">
            <a:avLst/>
          </a:prstGeom>
        </p:spPr>
        <p:txBody>
          <a:bodyPr vert="horz" anchor="b"/>
          <a:lstStyle>
            <a:lvl1pPr algn="r">
              <a:defRPr sz="1000">
                <a:solidFill>
                  <a:schemeClr val="tx1"/>
                </a:solidFill>
              </a:defRPr>
            </a:lvl1pPr>
            <a:extLst/>
          </a:lstStyle>
          <a:p>
            <a:pPr>
              <a:defRPr/>
            </a:pPr>
            <a:fld id="{68CEE480-3AFB-4553-9F6F-CF6DD22F8F3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727825" y="6408738"/>
            <a:ext cx="1919288" cy="365125"/>
          </a:xfrm>
          <a:ln/>
        </p:spPr>
        <p:txBody>
          <a:bodyPr anchor="b"/>
          <a:lstStyle>
            <a:lvl1pPr>
              <a:defRPr smtClean="0">
                <a:effectLst>
                  <a:outerShdw blurRad="38100" dist="38100" dir="2700000" algn="tl">
                    <a:srgbClr val="000000">
                      <a:alpha val="43137"/>
                    </a:srgbClr>
                  </a:outerShdw>
                </a:effectLst>
              </a:defRPr>
            </a:lvl1pPr>
            <a:extLst/>
          </a:lstStyle>
          <a:p>
            <a:pPr>
              <a:defRPr/>
            </a:pPr>
            <a:fld id="{CDC5CC54-86AE-468A-9480-2F887D347D1C}" type="datetimeFigureOut">
              <a:rPr lang="en-US"/>
              <a:pPr>
                <a:defRPr/>
              </a:pPr>
              <a:t>8/30/2015</a:t>
            </a:fld>
            <a:endParaRPr lang="en-US"/>
          </a:p>
        </p:txBody>
      </p:sp>
      <p:sp>
        <p:nvSpPr>
          <p:cNvPr id="6" name="Footer Placeholder 5"/>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7" name="Slide Number Placeholder 6"/>
          <p:cNvSpPr>
            <a:spLocks noGrp="1"/>
          </p:cNvSpPr>
          <p:nvPr>
            <p:ph type="sldNum" sz="quarter" idx="12"/>
          </p:nvPr>
        </p:nvSpPr>
        <p:spPr>
          <a:xfrm>
            <a:off x="8647113" y="6408738"/>
            <a:ext cx="366712" cy="365125"/>
          </a:xfrm>
          <a:prstGeom prst="rect">
            <a:avLst/>
          </a:prstGeom>
        </p:spPr>
        <p:txBody>
          <a:bodyPr vert="horz" anchor="b"/>
          <a:lstStyle>
            <a:lvl1pPr algn="r">
              <a:defRPr sz="1000">
                <a:solidFill>
                  <a:schemeClr val="tx1"/>
                </a:solidFill>
              </a:defRPr>
            </a:lvl1pPr>
            <a:extLst/>
          </a:lstStyle>
          <a:p>
            <a:pPr>
              <a:defRPr/>
            </a:pPr>
            <a:fld id="{F8A34080-6D6D-4D03-BBB9-28B093B7456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a:xfrm>
            <a:off x="6727825" y="6408738"/>
            <a:ext cx="1919288" cy="365125"/>
          </a:xfrm>
          <a:ln/>
        </p:spPr>
        <p:txBody>
          <a:bodyPr anchor="b"/>
          <a:lstStyle>
            <a:lvl1pPr>
              <a:defRPr smtClean="0">
                <a:solidFill>
                  <a:schemeClr val="tx1"/>
                </a:solidFill>
                <a:effectLst>
                  <a:outerShdw blurRad="38100" dist="38100" dir="2700000" algn="tl">
                    <a:srgbClr val="000000">
                      <a:alpha val="43137"/>
                    </a:srgbClr>
                  </a:outerShdw>
                </a:effectLst>
              </a:defRPr>
            </a:lvl1pPr>
            <a:extLst/>
          </a:lstStyle>
          <a:p>
            <a:pPr>
              <a:defRPr/>
            </a:pPr>
            <a:fld id="{1BAB74E6-92D6-4908-B454-A80040EC1AB8}" type="datetimeFigureOut">
              <a:rPr lang="en-US"/>
              <a:pPr>
                <a:defRPr/>
              </a:pPr>
              <a:t>8/30/2015</a:t>
            </a:fld>
            <a:endParaRPr lang="en-US"/>
          </a:p>
        </p:txBody>
      </p:sp>
      <p:sp>
        <p:nvSpPr>
          <p:cNvPr id="12" name="Footer Placeholder 5"/>
          <p:cNvSpPr>
            <a:spLocks noGrp="1"/>
          </p:cNvSpPr>
          <p:nvPr>
            <p:ph type="ftr" sz="quarter" idx="11"/>
          </p:nvPr>
        </p:nvSpPr>
        <p:spPr>
          <a:xfrm>
            <a:off x="4379913" y="6408738"/>
            <a:ext cx="2351087" cy="365125"/>
          </a:xfrm>
        </p:spPr>
        <p:txBody>
          <a:bodyPr/>
          <a:lstStyle>
            <a:lvl1pPr algn="r">
              <a:defRPr sz="1000" smtClean="0">
                <a:solidFill>
                  <a:schemeClr val="tx1"/>
                </a:solidFill>
                <a:effectLst>
                  <a:outerShdw blurRad="38100" dist="38100" dir="2700000" algn="tl">
                    <a:srgbClr val="000000">
                      <a:alpha val="43137"/>
                    </a:srgbClr>
                  </a:outerShdw>
                </a:effectLst>
              </a:defRPr>
            </a:lvl1pPr>
            <a:extLst/>
          </a:lstStyle>
          <a:p>
            <a:pPr>
              <a:defRPr/>
            </a:pPr>
            <a:r>
              <a:rPr lang="en-US" altLang="ko-KR"/>
              <a:t>Company Logo</a:t>
            </a:r>
          </a:p>
        </p:txBody>
      </p:sp>
      <p:sp>
        <p:nvSpPr>
          <p:cNvPr id="13" name="Slide Number Placeholder 6"/>
          <p:cNvSpPr>
            <a:spLocks noGrp="1"/>
          </p:cNvSpPr>
          <p:nvPr>
            <p:ph type="sldNum" sz="quarter" idx="12"/>
          </p:nvPr>
        </p:nvSpPr>
        <p:spPr>
          <a:xfrm>
            <a:off x="8647113" y="6408738"/>
            <a:ext cx="366712" cy="365125"/>
          </a:xfrm>
          <a:prstGeom prst="rect">
            <a:avLst/>
          </a:prstGeom>
        </p:spPr>
        <p:txBody>
          <a:bodyPr vert="horz" anchor="b"/>
          <a:lstStyle>
            <a:lvl1pPr algn="r">
              <a:defRPr sz="1000" smtClean="0">
                <a:solidFill>
                  <a:schemeClr val="tx1"/>
                </a:solidFill>
              </a:defRPr>
            </a:lvl1pPr>
            <a:extLst/>
          </a:lstStyle>
          <a:p>
            <a:pPr>
              <a:defRPr/>
            </a:pPr>
            <a:fld id="{3853AD63-BC13-4660-B90F-F65940BEE53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68613" name="Rectangle 5"/>
          <p:cNvSpPr>
            <a:spLocks noGrp="1" noChangeArrowheads="1"/>
          </p:cNvSpPr>
          <p:nvPr>
            <p:ph type="ctrTitle" sz="quarter"/>
          </p:nvPr>
        </p:nvSpPr>
        <p:spPr bwMode="auto">
          <a:xfrm>
            <a:off x="966788" y="2051050"/>
            <a:ext cx="6821487" cy="1470025"/>
          </a:xfrm>
        </p:spPr>
        <p:txBody>
          <a:bodyPr/>
          <a:lstStyle>
            <a:lvl1pPr algn="ctr">
              <a:defRPr sz="3600">
                <a:solidFill>
                  <a:srgbClr val="A45A10"/>
                </a:solidFill>
              </a:defRPr>
            </a:lvl1pPr>
          </a:lstStyle>
          <a:p>
            <a:r>
              <a:rPr lang="en-US" altLang="ko-KR"/>
              <a:t>PowerPoint</a:t>
            </a:r>
            <a:r>
              <a:rPr lang="en-US" altLang="zh-CN"/>
              <a:t> </a:t>
            </a:r>
            <a:r>
              <a:rPr lang="en-US" altLang="ko-KR"/>
              <a:t>Template</a:t>
            </a:r>
            <a:endParaRPr lang="zh-CN" altLang="en-US"/>
          </a:p>
        </p:txBody>
      </p:sp>
      <p:sp>
        <p:nvSpPr>
          <p:cNvPr id="3" name="Rectangle 2"/>
          <p:cNvSpPr>
            <a:spLocks noGrp="1" noChangeArrowheads="1"/>
          </p:cNvSpPr>
          <p:nvPr>
            <p:ph type="dt" sz="quarter" idx="10"/>
          </p:nvPr>
        </p:nvSpPr>
        <p:spPr/>
        <p:txBody>
          <a:bodyPr/>
          <a:lstStyle>
            <a:lvl1pPr algn="l">
              <a:defRPr>
                <a:solidFill>
                  <a:schemeClr val="tx1"/>
                </a:solidFill>
                <a:effectLst>
                  <a:outerShdw blurRad="38100" dist="38100" dir="2700000" algn="tl">
                    <a:srgbClr val="C0C0C0"/>
                  </a:outerShdw>
                </a:effectLst>
              </a:defRPr>
            </a:lvl1pPr>
          </a:lstStyle>
          <a:p>
            <a:pPr>
              <a:defRPr/>
            </a:pPr>
            <a:endParaRPr lang="en-US" altLang="ko-KR"/>
          </a:p>
        </p:txBody>
      </p:sp>
      <p:sp>
        <p:nvSpPr>
          <p:cNvPr id="4" name="Rectangle 3"/>
          <p:cNvSpPr>
            <a:spLocks noGrp="1" noChangeArrowheads="1"/>
          </p:cNvSpPr>
          <p:nvPr>
            <p:ph type="ftr" sz="quarter" idx="11"/>
          </p:nvPr>
        </p:nvSpPr>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r>
              <a:rPr lang="en-US" altLang="zh-CN"/>
              <a:t>www.wondershare.com</a:t>
            </a:r>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9219"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2"/>
          <p:cNvSpPr>
            <a:spLocks noGrp="1" noChangeArrowheads="1"/>
          </p:cNvSpPr>
          <p:nvPr>
            <p:ph type="dt" sz="quarter" idx="2"/>
          </p:nvPr>
        </p:nvSpPr>
        <p:spPr bwMode="auto">
          <a:xfrm>
            <a:off x="457200" y="6553200"/>
            <a:ext cx="2133600" cy="152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C0C0C0"/>
                  </a:outerShdw>
                </a:effectLst>
              </a:defRPr>
            </a:lvl1pPr>
          </a:lstStyle>
          <a:p>
            <a:pPr>
              <a:defRPr/>
            </a:pPr>
            <a:endParaRPr lang="en-US" altLang="ko-KR"/>
          </a:p>
        </p:txBody>
      </p:sp>
      <p:sp>
        <p:nvSpPr>
          <p:cNvPr id="16" name="Rectangle 3"/>
          <p:cNvSpPr>
            <a:spLocks noGrp="1" noChangeArrowheads="1"/>
          </p:cNvSpPr>
          <p:nvPr>
            <p:ph type="ftr" sz="quarter" idx="3"/>
          </p:nvPr>
        </p:nvSpPr>
        <p:spPr>
          <a:xfrm>
            <a:off x="3452813" y="6494463"/>
            <a:ext cx="2895600" cy="152400"/>
          </a:xfrm>
          <a:prstGeom prst="rect">
            <a:avLst/>
          </a:prstGeom>
        </p:spPr>
        <p:txBody>
          <a:bodyPr vert="horz" anchor="b"/>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r>
              <a:rPr lang="en-US" altLang="zh-CN"/>
              <a:t>www.wondershare.com</a:t>
            </a:r>
            <a:endParaRPr lang="en-US" altLang="ko-KR"/>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Lst>
  <p:hf sldNum="0" hd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409575" y="971550"/>
            <a:ext cx="8102600" cy="523220"/>
          </a:xfrm>
          <a:prstGeom prst="rect">
            <a:avLst/>
          </a:prstGeom>
          <a:noFill/>
          <a:ln w="9525">
            <a:noFill/>
            <a:miter lim="800000"/>
            <a:headEnd/>
            <a:tailEnd/>
          </a:ln>
          <a:effectLst/>
        </p:spPr>
        <p:txBody>
          <a:bodyPr>
            <a:spAutoFit/>
          </a:bodyPr>
          <a:lstStyle/>
          <a:p>
            <a:r>
              <a:rPr lang="id-ID" sz="2800" b="1" dirty="0" smtClean="0">
                <a:solidFill>
                  <a:schemeClr val="tx1"/>
                </a:solidFill>
                <a:effectLst/>
                <a:latin typeface="Arial" charset="0"/>
              </a:rPr>
              <a:t>KEBIJAKAN  </a:t>
            </a:r>
            <a:r>
              <a:rPr lang="sv-SE" sz="2800" b="1" dirty="0" smtClean="0">
                <a:solidFill>
                  <a:schemeClr val="tx1"/>
                </a:solidFill>
                <a:effectLst/>
                <a:latin typeface="Arial" charset="0"/>
              </a:rPr>
              <a:t>PENGEMBANGAN </a:t>
            </a:r>
            <a:r>
              <a:rPr lang="sv-SE" sz="2800" b="1" dirty="0">
                <a:solidFill>
                  <a:schemeClr val="tx1"/>
                </a:solidFill>
                <a:effectLst/>
                <a:latin typeface="Arial" charset="0"/>
              </a:rPr>
              <a:t>KOLEKSI</a:t>
            </a:r>
          </a:p>
        </p:txBody>
      </p:sp>
      <p:sp>
        <p:nvSpPr>
          <p:cNvPr id="37896" name="Rectangle 8"/>
          <p:cNvSpPr>
            <a:spLocks noChangeArrowheads="1"/>
          </p:cNvSpPr>
          <p:nvPr/>
        </p:nvSpPr>
        <p:spPr bwMode="auto">
          <a:xfrm>
            <a:off x="700088" y="2270125"/>
            <a:ext cx="8220075" cy="3166270"/>
          </a:xfrm>
          <a:prstGeom prst="rect">
            <a:avLst/>
          </a:prstGeom>
          <a:noFill/>
          <a:ln w="9525">
            <a:noFill/>
            <a:miter lim="800000"/>
            <a:headEnd/>
            <a:tailEnd/>
          </a:ln>
          <a:effectLst/>
        </p:spPr>
        <p:txBody>
          <a:bodyPr lIns="87648" tIns="43824" rIns="87648" bIns="43824" anchor="ctr">
            <a:spAutoFit/>
          </a:bodyPr>
          <a:lstStyle/>
          <a:p>
            <a:pPr marL="266700" indent="-266700" algn="l" defTabSz="876300"/>
            <a:r>
              <a:rPr lang="en-US" sz="2000" dirty="0" smtClean="0">
                <a:solidFill>
                  <a:schemeClr val="tx1"/>
                </a:solidFill>
                <a:effectLst/>
                <a:cs typeface="Times New Roman" pitchFamily="18" charset="0"/>
              </a:rPr>
              <a:t>N</a:t>
            </a:r>
            <a:r>
              <a:rPr lang="id-ID" sz="2000" dirty="0" smtClean="0">
                <a:solidFill>
                  <a:schemeClr val="tx1"/>
                </a:solidFill>
                <a:effectLst/>
                <a:cs typeface="Times New Roman" pitchFamily="18" charset="0"/>
              </a:rPr>
              <a:t>URMALINA, S.AG.SS. M.Hum.</a:t>
            </a:r>
          </a:p>
          <a:p>
            <a:pPr marL="266700" indent="-266700" algn="l" defTabSz="876300"/>
            <a:r>
              <a:rPr lang="id-ID" sz="2000" dirty="0" smtClean="0">
                <a:solidFill>
                  <a:schemeClr val="tx1"/>
                </a:solidFill>
                <a:effectLst/>
                <a:cs typeface="Times New Roman" pitchFamily="18" charset="0"/>
              </a:rPr>
              <a:t>Kepala Perpustakaan Pusat</a:t>
            </a:r>
          </a:p>
          <a:p>
            <a:pPr marL="266700" indent="-266700" algn="l" defTabSz="876300"/>
            <a:r>
              <a:rPr lang="id-ID" sz="2000" dirty="0" smtClean="0">
                <a:solidFill>
                  <a:schemeClr val="tx1"/>
                </a:solidFill>
                <a:effectLst/>
                <a:cs typeface="Times New Roman" pitchFamily="18" charset="0"/>
              </a:rPr>
              <a:t>Universitas Islam Negeri Raden Fatah Palembang</a:t>
            </a:r>
          </a:p>
          <a:p>
            <a:pPr marL="266700" indent="-266700" algn="l" defTabSz="876300"/>
            <a:endParaRPr lang="id-ID" sz="2000" dirty="0" smtClean="0">
              <a:solidFill>
                <a:schemeClr val="tx1"/>
              </a:solidFill>
              <a:effectLst/>
              <a:cs typeface="Times New Roman" pitchFamily="18" charset="0"/>
            </a:endParaRPr>
          </a:p>
          <a:p>
            <a:pPr marL="266700" indent="-266700" defTabSz="876300"/>
            <a:endParaRPr lang="id-ID" sz="2000" dirty="0" smtClean="0">
              <a:solidFill>
                <a:schemeClr val="tx1"/>
              </a:solidFill>
              <a:effectLst/>
              <a:cs typeface="Times New Roman" pitchFamily="18" charset="0"/>
            </a:endParaRPr>
          </a:p>
          <a:p>
            <a:pPr marL="266700" indent="-266700" defTabSz="876300"/>
            <a:r>
              <a:rPr lang="id-ID" sz="2000" dirty="0" smtClean="0">
                <a:solidFill>
                  <a:schemeClr val="tx1"/>
                </a:solidFill>
                <a:effectLst/>
                <a:cs typeface="Times New Roman" pitchFamily="18" charset="0"/>
              </a:rPr>
              <a:t>Disampaikan pada</a:t>
            </a:r>
          </a:p>
          <a:p>
            <a:pPr marL="266700" indent="-266700" defTabSz="876300"/>
            <a:r>
              <a:rPr lang="id-ID" sz="2000" dirty="0" smtClean="0">
                <a:solidFill>
                  <a:schemeClr val="tx1"/>
                </a:solidFill>
                <a:effectLst/>
                <a:cs typeface="Times New Roman" pitchFamily="18" charset="0"/>
              </a:rPr>
              <a:t>Diklat Calon Pustakawan Tingkat Ahli (CPTA)</a:t>
            </a:r>
          </a:p>
          <a:p>
            <a:pPr marL="266700" indent="-266700" defTabSz="876300"/>
            <a:r>
              <a:rPr lang="id-ID" sz="2000" dirty="0" smtClean="0">
                <a:solidFill>
                  <a:schemeClr val="tx1"/>
                </a:solidFill>
                <a:effectLst/>
                <a:cs typeface="Times New Roman" pitchFamily="18" charset="0"/>
              </a:rPr>
              <a:t>31 Agustus 2015</a:t>
            </a:r>
          </a:p>
          <a:p>
            <a:pPr marL="266700" indent="-266700" defTabSz="876300"/>
            <a:endParaRPr lang="en-US" sz="2000" dirty="0">
              <a:solidFill>
                <a:schemeClr val="tx1"/>
              </a:solidFill>
              <a:effectLst>
                <a:outerShdw blurRad="38100" dist="38100" dir="2700000" algn="tl">
                  <a:srgbClr val="C0C0C0"/>
                </a:outerShdw>
              </a:effectLst>
              <a:cs typeface="Times New Roman" pitchFamily="18" charset="0"/>
            </a:endParaRPr>
          </a:p>
          <a:p>
            <a:pPr marL="266700" indent="-266700" algn="l" defTabSz="876300">
              <a:buFontTx/>
              <a:buAutoNum type="arabicPeriod"/>
            </a:pPr>
            <a:endParaRPr lang="en-US" sz="2000" dirty="0">
              <a:solidFill>
                <a:schemeClr val="tx1"/>
              </a:solidFill>
              <a:effectLst>
                <a:outerShdw blurRad="38100" dist="38100" dir="2700000" algn="tl">
                  <a:srgbClr val="C0C0C0"/>
                </a:outerShdw>
              </a:effectLst>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ox(in)">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6"/>
                                        </p:tgtEl>
                                        <p:attrNameLst>
                                          <p:attrName>style.visibility</p:attrName>
                                        </p:attrNameLst>
                                      </p:cBhvr>
                                      <p:to>
                                        <p:strVal val="visible"/>
                                      </p:to>
                                    </p:set>
                                    <p:animEffect transition="in" filter="blinds(horizontal)">
                                      <p:cBhvr>
                                        <p:cTn id="12" dur="500"/>
                                        <p:tgtEl>
                                          <p:spTgt spid="37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76300" y="247650"/>
            <a:ext cx="7581900" cy="800100"/>
          </a:xfrm>
        </p:spPr>
        <p:txBody>
          <a:bodyPr>
            <a:normAutofit/>
          </a:bodyPr>
          <a:lstStyle/>
          <a:p>
            <a:r>
              <a:rPr lang="id-ID" sz="2800" dirty="0" smtClean="0"/>
              <a:t>Fungsi Kebijakan Pengembangan Koleksi</a:t>
            </a:r>
            <a:endParaRPr lang="id-ID" sz="2800" dirty="0"/>
          </a:p>
        </p:txBody>
      </p:sp>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Title 1"/>
          <p:cNvSpPr txBox="1">
            <a:spLocks/>
          </p:cNvSpPr>
          <p:nvPr/>
        </p:nvSpPr>
        <p:spPr bwMode="auto">
          <a:xfrm>
            <a:off x="476250" y="838200"/>
            <a:ext cx="7924800" cy="5448300"/>
          </a:xfrm>
          <a:prstGeom prst="rect">
            <a:avLst/>
          </a:prstGeom>
        </p:spPr>
        <p:txBody>
          <a:bodyPr vert="horz" anchor="ctr">
            <a:normAutofit fontScale="92500" lnSpcReduction="10000"/>
            <a:scene3d>
              <a:camera prst="orthographicFront"/>
              <a:lightRig rig="soft" dir="t"/>
            </a:scene3d>
            <a:sp3d prstMaterial="softEdge">
              <a:bevelT w="25400" h="25400"/>
            </a:sp3d>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2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a:p>
            <a:pPr marL="514350" indent="-514350" algn="just">
              <a:buAutoNum type="alphaLcPeriod"/>
            </a:pPr>
            <a:r>
              <a:rPr lang="id-ID" sz="2800" dirty="0" smtClean="0">
                <a:solidFill>
                  <a:schemeClr val="tx1"/>
                </a:solidFill>
              </a:rPr>
              <a:t>Dasar perencanaan. </a:t>
            </a:r>
          </a:p>
          <a:p>
            <a:pPr marL="514350" indent="-514350" algn="just"/>
            <a:r>
              <a:rPr lang="id-ID" sz="2800" dirty="0" smtClean="0">
                <a:solidFill>
                  <a:schemeClr val="tx1"/>
                </a:solidFill>
              </a:rPr>
              <a:t>	misalnya </a:t>
            </a:r>
            <a:r>
              <a:rPr lang="fi-FI" sz="2800" dirty="0" smtClean="0">
                <a:solidFill>
                  <a:schemeClr val="tx1"/>
                </a:solidFill>
              </a:rPr>
              <a:t>merencanakan kerjasama dalam pengadaan bahan perpustakaan, merecanakan</a:t>
            </a:r>
            <a:r>
              <a:rPr lang="id-ID" sz="2800" dirty="0" smtClean="0">
                <a:solidFill>
                  <a:schemeClr val="tx1"/>
                </a:solidFill>
              </a:rPr>
              <a:t> </a:t>
            </a:r>
            <a:r>
              <a:rPr lang="fi-FI" sz="2800" dirty="0" smtClean="0">
                <a:solidFill>
                  <a:schemeClr val="tx1"/>
                </a:solidFill>
              </a:rPr>
              <a:t>anggaran pengadaan bahan perpustakaan, sarana perencanaan untuk membantu</a:t>
            </a:r>
            <a:r>
              <a:rPr lang="id-ID" sz="2800" dirty="0" smtClean="0">
                <a:solidFill>
                  <a:schemeClr val="tx1"/>
                </a:solidFill>
              </a:rPr>
              <a:t> </a:t>
            </a:r>
            <a:r>
              <a:rPr lang="fi-FI" sz="2800" dirty="0" smtClean="0">
                <a:solidFill>
                  <a:schemeClr val="tx1"/>
                </a:solidFill>
              </a:rPr>
              <a:t>dalam proses alokasi dana, dan lain sebagainya.</a:t>
            </a:r>
          </a:p>
          <a:p>
            <a:pPr algn="just"/>
            <a:r>
              <a:rPr lang="id-ID" sz="2800" dirty="0" smtClean="0">
                <a:solidFill>
                  <a:schemeClr val="tx1"/>
                </a:solidFill>
              </a:rPr>
              <a:t>b. Penentu sasaran yang ingin dicapai. </a:t>
            </a:r>
          </a:p>
          <a:p>
            <a:pPr algn="just"/>
            <a:r>
              <a:rPr lang="id-ID" sz="2800" dirty="0" smtClean="0">
                <a:solidFill>
                  <a:schemeClr val="tx1"/>
                </a:solidFill>
              </a:rPr>
              <a:t>	Kebijakan 	pengembangan koleksi yang sudah ditulis dan 	seyogianya diaplikasikan, berfungsi sebagai sarana komunikasi untuk memberi tahu para pemustaka, petugas administrasi, dewan pembina dan pihak lain, cakupan serta ciri koleksi yang ada dan rencana yang akan ditempuh untuk pengembangan koleksi selanjutnya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76300" y="247650"/>
            <a:ext cx="7581900" cy="800100"/>
          </a:xfrm>
        </p:spPr>
        <p:txBody>
          <a:bodyPr>
            <a:normAutofit/>
          </a:bodyPr>
          <a:lstStyle/>
          <a:p>
            <a:r>
              <a:rPr lang="id-ID" sz="2800" dirty="0" smtClean="0"/>
              <a:t>Fungsi Kebijakan Pengembangan Koleksi</a:t>
            </a:r>
            <a:endParaRPr lang="id-ID" sz="2800" dirty="0"/>
          </a:p>
        </p:txBody>
      </p:sp>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Title 1"/>
          <p:cNvSpPr txBox="1">
            <a:spLocks/>
          </p:cNvSpPr>
          <p:nvPr/>
        </p:nvSpPr>
        <p:spPr bwMode="auto">
          <a:xfrm>
            <a:off x="476250" y="838200"/>
            <a:ext cx="7924800" cy="5448300"/>
          </a:xfrm>
          <a:prstGeom prst="rect">
            <a:avLst/>
          </a:prstGeom>
        </p:spPr>
        <p:txBody>
          <a:bodyPr vert="horz" anchor="ctr">
            <a:normAutofit fontScale="85000" lnSpcReduction="10000"/>
            <a:scene3d>
              <a:camera prst="orthographicFront"/>
              <a:lightRig rig="soft" dir="t"/>
            </a:scene3d>
            <a:sp3d prstMaterial="softEdge">
              <a:bevelT w="25400" h="25400"/>
            </a:sp3d>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id-ID" sz="2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a:p>
            <a:pPr algn="just"/>
            <a:r>
              <a:rPr lang="id-ID" sz="2800" dirty="0" smtClean="0">
                <a:solidFill>
                  <a:schemeClr val="tx1"/>
                </a:solidFill>
              </a:rPr>
              <a:t>c. Penentu jenis dan kebutuhan pemustaka. </a:t>
            </a:r>
          </a:p>
          <a:p>
            <a:pPr algn="just"/>
            <a:r>
              <a:rPr lang="id-ID" sz="2800" dirty="0" smtClean="0">
                <a:solidFill>
                  <a:schemeClr val="tx1"/>
                </a:solidFill>
              </a:rPr>
              <a:t>	Dalam kebijakan pengembangan koleksi sudah ditetapkan komitmen perpustakaan dalam memberikan pelayanan kepada</a:t>
            </a:r>
          </a:p>
          <a:p>
            <a:pPr algn="just"/>
            <a:r>
              <a:rPr lang="id-ID" sz="2800" dirty="0" smtClean="0">
                <a:solidFill>
                  <a:schemeClr val="tx1"/>
                </a:solidFill>
              </a:rPr>
              <a:t>seluruh bagian komunitasnya, baik untuk saat sekarang, maupun untuk masa yang   akan datang.</a:t>
            </a:r>
          </a:p>
          <a:p>
            <a:pPr algn="just"/>
            <a:r>
              <a:rPr lang="id-ID" sz="2800" dirty="0" smtClean="0">
                <a:solidFill>
                  <a:schemeClr val="tx1"/>
                </a:solidFill>
              </a:rPr>
              <a:t>d. Penetralisir selektor dalam memilih bahan perpustakaan. 	Subjektivitas selektor dalam memilih bahan perpustakaan untuk dijadikan koleksi perpustakaan dapat diminimalisir melalui kebijakan pengembangan koleksi tertulis ini, sehingga tidak bias dengan kebutuhan pribadi selektor.</a:t>
            </a:r>
          </a:p>
          <a:p>
            <a:pPr algn="just"/>
            <a:r>
              <a:rPr lang="id-ID" sz="2800" dirty="0" smtClean="0">
                <a:solidFill>
                  <a:schemeClr val="tx1"/>
                </a:solidFill>
              </a:rPr>
              <a:t>e. Selain itu kebijakan pengembangan koleksi tertulis ini dapat 	dijadikan rujukan bagi </a:t>
            </a:r>
            <a:r>
              <a:rPr lang="sv-SE" sz="2800" dirty="0" smtClean="0">
                <a:solidFill>
                  <a:schemeClr val="tx1"/>
                </a:solidFill>
              </a:rPr>
              <a:t>selektor dalam menentukan bahan perpustakaan yang akan diadakan, sehingga dapat</a:t>
            </a:r>
          </a:p>
          <a:p>
            <a:pPr algn="just"/>
            <a:r>
              <a:rPr lang="id-ID" sz="2800" dirty="0" smtClean="0">
                <a:solidFill>
                  <a:schemeClr val="tx1"/>
                </a:solidFill>
              </a:rPr>
              <a:t>bekerja dengan lebih terarah.</a:t>
            </a:r>
            <a:endParaRPr lang="id-ID" sz="2800" b="1" dirty="0">
              <a:solidFill>
                <a:schemeClr val="tx1"/>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15925" y="381000"/>
            <a:ext cx="8312150" cy="523220"/>
          </a:xfrm>
          <a:prstGeom prst="rect">
            <a:avLst/>
          </a:prstGeom>
          <a:noFill/>
          <a:ln w="9525">
            <a:noFill/>
            <a:miter lim="800000"/>
            <a:headEnd/>
            <a:tailEnd/>
          </a:ln>
          <a:effectLst/>
        </p:spPr>
        <p:txBody>
          <a:bodyPr>
            <a:spAutoFit/>
          </a:bodyPr>
          <a:lstStyle/>
          <a:p>
            <a:r>
              <a:rPr lang="id-ID" sz="2800" dirty="0" smtClean="0">
                <a:solidFill>
                  <a:schemeClr val="tx1"/>
                </a:solidFill>
              </a:rPr>
              <a:t>Isi Kebijakan Pengembangan Koleksi</a:t>
            </a:r>
            <a:endParaRPr lang="sv-SE" sz="2800" b="1" dirty="0">
              <a:solidFill>
                <a:schemeClr val="tx1"/>
              </a:solidFill>
              <a:effectLst/>
              <a:latin typeface="Arial" charset="0"/>
            </a:endParaRPr>
          </a:p>
        </p:txBody>
      </p:sp>
      <p:sp>
        <p:nvSpPr>
          <p:cNvPr id="41991" name="Text Box 7"/>
          <p:cNvSpPr txBox="1">
            <a:spLocks noChangeArrowheads="1"/>
          </p:cNvSpPr>
          <p:nvPr/>
        </p:nvSpPr>
        <p:spPr bwMode="auto">
          <a:xfrm>
            <a:off x="457200" y="1371600"/>
            <a:ext cx="8191500" cy="4770537"/>
          </a:xfrm>
          <a:prstGeom prst="rect">
            <a:avLst/>
          </a:prstGeom>
          <a:noFill/>
          <a:ln w="50800">
            <a:noFill/>
            <a:miter lim="800000"/>
            <a:headEnd/>
            <a:tailEnd/>
          </a:ln>
          <a:effectLst/>
        </p:spPr>
        <p:txBody>
          <a:bodyPr wrap="square">
            <a:spAutoFit/>
          </a:bodyPr>
          <a:lstStyle/>
          <a:p>
            <a:pPr marL="514350" indent="-514350" algn="just">
              <a:buFont typeface="+mj-lt"/>
              <a:buAutoNum type="arabicPeriod"/>
            </a:pPr>
            <a:r>
              <a:rPr lang="id-ID" sz="2800" dirty="0" smtClean="0">
                <a:solidFill>
                  <a:schemeClr val="tx1"/>
                </a:solidFill>
              </a:rPr>
              <a:t>dimulai dengan penjelasan singkat mengenai visi,  misi,  dan sasaran yang akan dicapai perpustakaan, serta koleksi yang ada. </a:t>
            </a:r>
          </a:p>
          <a:p>
            <a:pPr marL="514350" indent="-514350" algn="just">
              <a:buFont typeface="+mj-lt"/>
              <a:buAutoNum type="arabicPeriod"/>
            </a:pPr>
            <a:r>
              <a:rPr lang="id-ID" sz="2800" dirty="0" smtClean="0">
                <a:solidFill>
                  <a:schemeClr val="tx1"/>
                </a:solidFill>
              </a:rPr>
              <a:t>dijelaskan pula  tentang ketentuan siapa yang bertanggung jawab atas pengadaan bahan perpustakaan dan siapa yang diberi wewenang untuk menyeleksi bahan </a:t>
            </a:r>
            <a:r>
              <a:rPr lang="fi-FI" sz="2800" dirty="0" smtClean="0">
                <a:solidFill>
                  <a:schemeClr val="tx1"/>
                </a:solidFill>
              </a:rPr>
              <a:t>perpustakaan; </a:t>
            </a:r>
            <a:endParaRPr lang="id-ID" sz="2800" dirty="0" smtClean="0">
              <a:solidFill>
                <a:schemeClr val="tx1"/>
              </a:solidFill>
            </a:endParaRPr>
          </a:p>
          <a:p>
            <a:pPr marL="514350" indent="-514350" algn="just">
              <a:buFont typeface="+mj-lt"/>
              <a:buAutoNum type="arabicPeriod"/>
            </a:pPr>
            <a:r>
              <a:rPr lang="fi-FI" sz="2800" dirty="0" smtClean="0">
                <a:solidFill>
                  <a:schemeClr val="tx1"/>
                </a:solidFill>
              </a:rPr>
              <a:t>metode pemilihan, </a:t>
            </a:r>
            <a:endParaRPr lang="id-ID" sz="2800" dirty="0" smtClean="0">
              <a:solidFill>
                <a:schemeClr val="tx1"/>
              </a:solidFill>
            </a:endParaRPr>
          </a:p>
          <a:p>
            <a:pPr marL="514350" indent="-514350" algn="just">
              <a:buFont typeface="+mj-lt"/>
              <a:buAutoNum type="arabicPeriod"/>
            </a:pPr>
            <a:r>
              <a:rPr lang="fi-FI" sz="2800" dirty="0" smtClean="0">
                <a:solidFill>
                  <a:schemeClr val="tx1"/>
                </a:solidFill>
              </a:rPr>
              <a:t>pengaturan anggaran, </a:t>
            </a:r>
            <a:r>
              <a:rPr lang="id-ID" sz="2800" dirty="0" smtClean="0">
                <a:solidFill>
                  <a:schemeClr val="tx1"/>
                </a:solidFill>
              </a:rPr>
              <a:t> </a:t>
            </a:r>
          </a:p>
          <a:p>
            <a:pPr marL="514350" indent="-514350" algn="just">
              <a:buFont typeface="+mj-lt"/>
              <a:buAutoNum type="arabicPeriod"/>
            </a:pPr>
            <a:r>
              <a:rPr lang="id-ID" sz="2800" dirty="0" smtClean="0">
                <a:solidFill>
                  <a:schemeClr val="tx1"/>
                </a:solidFill>
              </a:rPr>
              <a:t>k</a:t>
            </a:r>
            <a:r>
              <a:rPr lang="fi-FI" sz="2800" dirty="0" smtClean="0">
                <a:solidFill>
                  <a:schemeClr val="tx1"/>
                </a:solidFill>
              </a:rPr>
              <a:t>omposisi masyarakat yang</a:t>
            </a:r>
            <a:r>
              <a:rPr lang="id-ID" sz="2800" dirty="0" smtClean="0">
                <a:solidFill>
                  <a:schemeClr val="tx1"/>
                </a:solidFill>
              </a:rPr>
              <a:t> dilayani;</a:t>
            </a:r>
          </a:p>
          <a:p>
            <a:pPr algn="just">
              <a:buFont typeface="Arial" pitchFamily="34" charset="0"/>
              <a:buChar char="•"/>
            </a:pPr>
            <a:endParaRPr lang="sv-SE" sz="2400" dirty="0">
              <a:solidFill>
                <a:schemeClr val="tx1"/>
              </a:solidFill>
              <a:effectLst/>
              <a:latin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1">
                                            <p:txEl>
                                              <p:pRg st="0" end="0"/>
                                            </p:txEl>
                                          </p:spTgt>
                                        </p:tgtEl>
                                        <p:attrNameLst>
                                          <p:attrName>style.visibility</p:attrName>
                                        </p:attrNameLst>
                                      </p:cBhvr>
                                      <p:to>
                                        <p:strVal val="visible"/>
                                      </p:to>
                                    </p:set>
                                    <p:animEffect transition="in" filter="box(in)">
                                      <p:cBhvr>
                                        <p:cTn id="12" dur="500"/>
                                        <p:tgtEl>
                                          <p:spTgt spid="41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1">
                                            <p:txEl>
                                              <p:pRg st="1" end="1"/>
                                            </p:txEl>
                                          </p:spTgt>
                                        </p:tgtEl>
                                        <p:attrNameLst>
                                          <p:attrName>style.visibility</p:attrName>
                                        </p:attrNameLst>
                                      </p:cBhvr>
                                      <p:to>
                                        <p:strVal val="visible"/>
                                      </p:to>
                                    </p:set>
                                    <p:animEffect transition="in" filter="box(in)">
                                      <p:cBhvr>
                                        <p:cTn id="17" dur="500"/>
                                        <p:tgtEl>
                                          <p:spTgt spid="41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991">
                                            <p:txEl>
                                              <p:pRg st="2" end="2"/>
                                            </p:txEl>
                                          </p:spTgt>
                                        </p:tgtEl>
                                        <p:attrNameLst>
                                          <p:attrName>style.visibility</p:attrName>
                                        </p:attrNameLst>
                                      </p:cBhvr>
                                      <p:to>
                                        <p:strVal val="visible"/>
                                      </p:to>
                                    </p:set>
                                    <p:animEffect transition="in" filter="box(in)">
                                      <p:cBhvr>
                                        <p:cTn id="22" dur="500"/>
                                        <p:tgtEl>
                                          <p:spTgt spid="41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991">
                                            <p:txEl>
                                              <p:pRg st="3" end="3"/>
                                            </p:txEl>
                                          </p:spTgt>
                                        </p:tgtEl>
                                        <p:attrNameLst>
                                          <p:attrName>style.visibility</p:attrName>
                                        </p:attrNameLst>
                                      </p:cBhvr>
                                      <p:to>
                                        <p:strVal val="visible"/>
                                      </p:to>
                                    </p:set>
                                    <p:animEffect transition="in" filter="box(in)">
                                      <p:cBhvr>
                                        <p:cTn id="27" dur="500"/>
                                        <p:tgtEl>
                                          <p:spTgt spid="419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1991">
                                            <p:txEl>
                                              <p:pRg st="4" end="4"/>
                                            </p:txEl>
                                          </p:spTgt>
                                        </p:tgtEl>
                                        <p:attrNameLst>
                                          <p:attrName>style.visibility</p:attrName>
                                        </p:attrNameLst>
                                      </p:cBhvr>
                                      <p:to>
                                        <p:strVal val="visible"/>
                                      </p:to>
                                    </p:set>
                                    <p:animEffect transition="in" filter="box(in)">
                                      <p:cBhvr>
                                        <p:cTn id="32" dur="500"/>
                                        <p:tgtEl>
                                          <p:spTgt spid="419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15925" y="381000"/>
            <a:ext cx="8312150" cy="523220"/>
          </a:xfrm>
          <a:prstGeom prst="rect">
            <a:avLst/>
          </a:prstGeom>
          <a:noFill/>
          <a:ln w="9525">
            <a:noFill/>
            <a:miter lim="800000"/>
            <a:headEnd/>
            <a:tailEnd/>
          </a:ln>
          <a:effectLst/>
        </p:spPr>
        <p:txBody>
          <a:bodyPr>
            <a:spAutoFit/>
          </a:bodyPr>
          <a:lstStyle/>
          <a:p>
            <a:r>
              <a:rPr lang="id-ID" sz="2800" dirty="0" smtClean="0">
                <a:solidFill>
                  <a:schemeClr val="tx1"/>
                </a:solidFill>
              </a:rPr>
              <a:t>Isi Kebijakan </a:t>
            </a:r>
            <a:r>
              <a:rPr lang="id-ID" sz="2800" dirty="0" smtClean="0">
                <a:solidFill>
                  <a:schemeClr val="tx1"/>
                </a:solidFill>
              </a:rPr>
              <a:t>Peng</a:t>
            </a:r>
            <a:r>
              <a:rPr lang="en-US" sz="2800" dirty="0" smtClean="0">
                <a:solidFill>
                  <a:schemeClr val="tx1"/>
                </a:solidFill>
              </a:rPr>
              <a:t>e</a:t>
            </a:r>
            <a:r>
              <a:rPr lang="id-ID" sz="2800" dirty="0" smtClean="0">
                <a:solidFill>
                  <a:schemeClr val="tx1"/>
                </a:solidFill>
              </a:rPr>
              <a:t>mbangan </a:t>
            </a:r>
            <a:r>
              <a:rPr lang="id-ID" sz="2800" dirty="0" smtClean="0">
                <a:solidFill>
                  <a:schemeClr val="tx1"/>
                </a:solidFill>
              </a:rPr>
              <a:t>Koleksi</a:t>
            </a:r>
            <a:endParaRPr lang="sv-SE" sz="2800" b="1" dirty="0">
              <a:solidFill>
                <a:schemeClr val="tx1"/>
              </a:solidFill>
              <a:effectLst/>
              <a:latin typeface="Arial" charset="0"/>
            </a:endParaRPr>
          </a:p>
        </p:txBody>
      </p:sp>
      <p:sp>
        <p:nvSpPr>
          <p:cNvPr id="41991" name="Text Box 7"/>
          <p:cNvSpPr txBox="1">
            <a:spLocks noChangeArrowheads="1"/>
          </p:cNvSpPr>
          <p:nvPr/>
        </p:nvSpPr>
        <p:spPr bwMode="auto">
          <a:xfrm>
            <a:off x="514350" y="992188"/>
            <a:ext cx="8039099" cy="4524315"/>
          </a:xfrm>
          <a:prstGeom prst="rect">
            <a:avLst/>
          </a:prstGeom>
          <a:noFill/>
          <a:ln w="50800">
            <a:noFill/>
            <a:miter lim="800000"/>
            <a:headEnd/>
            <a:tailEnd/>
          </a:ln>
          <a:effectLst/>
        </p:spPr>
        <p:txBody>
          <a:bodyPr wrap="square">
            <a:spAutoFit/>
          </a:bodyPr>
          <a:lstStyle/>
          <a:p>
            <a:pPr marL="457200" indent="-457200" algn="just">
              <a:buAutoNum type="arabicPeriod" startAt="6"/>
            </a:pPr>
            <a:r>
              <a:rPr lang="id-ID" sz="2400" dirty="0" smtClean="0">
                <a:solidFill>
                  <a:schemeClr val="tx1"/>
                </a:solidFill>
              </a:rPr>
              <a:t>komposisi koleksi &amp; prioritas pengembangan koleksi;</a:t>
            </a:r>
          </a:p>
          <a:p>
            <a:pPr marL="457200" indent="-457200" algn="just">
              <a:buAutoNum type="arabicPeriod" startAt="6"/>
            </a:pPr>
            <a:r>
              <a:rPr lang="id-ID" sz="2400" dirty="0" smtClean="0">
                <a:solidFill>
                  <a:schemeClr val="tx1"/>
                </a:solidFill>
              </a:rPr>
              <a:t>kebijakan terhadap koleksi berbahasa asing mana yang akan dikembangkan/diadakan; </a:t>
            </a:r>
          </a:p>
          <a:p>
            <a:pPr marL="457200" indent="-457200" algn="just">
              <a:buAutoNum type="arabicPeriod" startAt="6"/>
            </a:pPr>
            <a:r>
              <a:rPr lang="id-ID" sz="2400" dirty="0" smtClean="0">
                <a:solidFill>
                  <a:schemeClr val="tx1"/>
                </a:solidFill>
              </a:rPr>
              <a:t>jenis koleksi lengkap dengan </a:t>
            </a:r>
            <a:r>
              <a:rPr lang="sv-SE" sz="2400" dirty="0" smtClean="0">
                <a:solidFill>
                  <a:schemeClr val="tx1"/>
                </a:solidFill>
              </a:rPr>
              <a:t>kriterianya juga harus diuraikan;</a:t>
            </a:r>
            <a:endParaRPr lang="id-ID" sz="2400" dirty="0" smtClean="0">
              <a:solidFill>
                <a:schemeClr val="tx1"/>
              </a:solidFill>
            </a:endParaRPr>
          </a:p>
          <a:p>
            <a:pPr marL="457200" indent="-457200" algn="just">
              <a:buAutoNum type="arabicPeriod" startAt="6"/>
            </a:pPr>
            <a:r>
              <a:rPr lang="sv-SE" sz="2400" dirty="0" smtClean="0">
                <a:solidFill>
                  <a:schemeClr val="tx1"/>
                </a:solidFill>
              </a:rPr>
              <a:t>bagaimana penanganan bahan perpustakaan hadiah,</a:t>
            </a:r>
            <a:r>
              <a:rPr lang="id-ID" sz="2400" dirty="0" smtClean="0">
                <a:solidFill>
                  <a:schemeClr val="tx1"/>
                </a:solidFill>
              </a:rPr>
              <a:t> hibah dan tukar menukar; </a:t>
            </a:r>
          </a:p>
          <a:p>
            <a:pPr marL="457200" indent="-457200" algn="just">
              <a:buAutoNum type="arabicPeriod" startAt="6"/>
            </a:pPr>
            <a:r>
              <a:rPr lang="id-ID" sz="2400" dirty="0" smtClean="0">
                <a:solidFill>
                  <a:schemeClr val="tx1"/>
                </a:solidFill>
              </a:rPr>
              <a:t>jumlah eksemplar yang ditetapkan untuk masing-masing judul,</a:t>
            </a:r>
          </a:p>
          <a:p>
            <a:pPr marL="457200" indent="-457200" algn="just">
              <a:buAutoNum type="arabicPeriod" startAt="6"/>
            </a:pPr>
            <a:r>
              <a:rPr lang="id-ID" sz="2400" dirty="0" smtClean="0">
                <a:solidFill>
                  <a:schemeClr val="tx1"/>
                </a:solidFill>
              </a:rPr>
              <a:t>serta, menjelaskan juga jaringan kerjasama, khususnya dalam pengembangan koleksi dan pengadaan bahan perpustakaan.</a:t>
            </a:r>
            <a:endParaRPr lang="sv-SE" sz="2400" dirty="0">
              <a:solidFill>
                <a:schemeClr val="tx1"/>
              </a:solidFill>
              <a:effectLst/>
              <a:latin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1">
                                            <p:txEl>
                                              <p:pRg st="0" end="0"/>
                                            </p:txEl>
                                          </p:spTgt>
                                        </p:tgtEl>
                                        <p:attrNameLst>
                                          <p:attrName>style.visibility</p:attrName>
                                        </p:attrNameLst>
                                      </p:cBhvr>
                                      <p:to>
                                        <p:strVal val="visible"/>
                                      </p:to>
                                    </p:set>
                                    <p:animEffect transition="in" filter="box(in)">
                                      <p:cBhvr>
                                        <p:cTn id="12" dur="500"/>
                                        <p:tgtEl>
                                          <p:spTgt spid="41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1">
                                            <p:txEl>
                                              <p:pRg st="1" end="1"/>
                                            </p:txEl>
                                          </p:spTgt>
                                        </p:tgtEl>
                                        <p:attrNameLst>
                                          <p:attrName>style.visibility</p:attrName>
                                        </p:attrNameLst>
                                      </p:cBhvr>
                                      <p:to>
                                        <p:strVal val="visible"/>
                                      </p:to>
                                    </p:set>
                                    <p:animEffect transition="in" filter="box(in)">
                                      <p:cBhvr>
                                        <p:cTn id="17" dur="500"/>
                                        <p:tgtEl>
                                          <p:spTgt spid="41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991">
                                            <p:txEl>
                                              <p:pRg st="2" end="2"/>
                                            </p:txEl>
                                          </p:spTgt>
                                        </p:tgtEl>
                                        <p:attrNameLst>
                                          <p:attrName>style.visibility</p:attrName>
                                        </p:attrNameLst>
                                      </p:cBhvr>
                                      <p:to>
                                        <p:strVal val="visible"/>
                                      </p:to>
                                    </p:set>
                                    <p:animEffect transition="in" filter="box(in)">
                                      <p:cBhvr>
                                        <p:cTn id="22" dur="500"/>
                                        <p:tgtEl>
                                          <p:spTgt spid="41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991">
                                            <p:txEl>
                                              <p:pRg st="3" end="3"/>
                                            </p:txEl>
                                          </p:spTgt>
                                        </p:tgtEl>
                                        <p:attrNameLst>
                                          <p:attrName>style.visibility</p:attrName>
                                        </p:attrNameLst>
                                      </p:cBhvr>
                                      <p:to>
                                        <p:strVal val="visible"/>
                                      </p:to>
                                    </p:set>
                                    <p:animEffect transition="in" filter="box(in)">
                                      <p:cBhvr>
                                        <p:cTn id="27" dur="500"/>
                                        <p:tgtEl>
                                          <p:spTgt spid="419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1991">
                                            <p:txEl>
                                              <p:pRg st="4" end="4"/>
                                            </p:txEl>
                                          </p:spTgt>
                                        </p:tgtEl>
                                        <p:attrNameLst>
                                          <p:attrName>style.visibility</p:attrName>
                                        </p:attrNameLst>
                                      </p:cBhvr>
                                      <p:to>
                                        <p:strVal val="visible"/>
                                      </p:to>
                                    </p:set>
                                    <p:animEffect transition="in" filter="box(in)">
                                      <p:cBhvr>
                                        <p:cTn id="32" dur="500"/>
                                        <p:tgtEl>
                                          <p:spTgt spid="419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1991">
                                            <p:txEl>
                                              <p:pRg st="5" end="5"/>
                                            </p:txEl>
                                          </p:spTgt>
                                        </p:tgtEl>
                                        <p:attrNameLst>
                                          <p:attrName>style.visibility</p:attrName>
                                        </p:attrNameLst>
                                      </p:cBhvr>
                                      <p:to>
                                        <p:strVal val="visible"/>
                                      </p:to>
                                    </p:set>
                                    <p:animEffect transition="in" filter="box(in)">
                                      <p:cBhvr>
                                        <p:cTn id="37" dur="500"/>
                                        <p:tgtEl>
                                          <p:spTgt spid="419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15925" y="381000"/>
            <a:ext cx="8312150" cy="954107"/>
          </a:xfrm>
          <a:prstGeom prst="rect">
            <a:avLst/>
          </a:prstGeom>
          <a:noFill/>
          <a:ln w="9525">
            <a:noFill/>
            <a:miter lim="800000"/>
            <a:headEnd/>
            <a:tailEnd/>
          </a:ln>
          <a:effectLst/>
        </p:spPr>
        <p:txBody>
          <a:bodyPr>
            <a:spAutoFit/>
          </a:bodyPr>
          <a:lstStyle/>
          <a:p>
            <a:r>
              <a:rPr lang="id-ID" sz="2800" dirty="0" smtClean="0">
                <a:solidFill>
                  <a:schemeClr val="tx1"/>
                </a:solidFill>
              </a:rPr>
              <a:t>Hal lain yang juga perlu diperhatikan dalam kebijakan pengembangan koleksi adalah:</a:t>
            </a:r>
          </a:p>
        </p:txBody>
      </p:sp>
      <p:sp>
        <p:nvSpPr>
          <p:cNvPr id="41991" name="Text Box 7"/>
          <p:cNvSpPr txBox="1">
            <a:spLocks noChangeArrowheads="1"/>
          </p:cNvSpPr>
          <p:nvPr/>
        </p:nvSpPr>
        <p:spPr bwMode="auto">
          <a:xfrm>
            <a:off x="495300" y="1695450"/>
            <a:ext cx="8115299" cy="4832092"/>
          </a:xfrm>
          <a:prstGeom prst="rect">
            <a:avLst/>
          </a:prstGeom>
          <a:noFill/>
          <a:ln w="50800">
            <a:noFill/>
            <a:miter lim="800000"/>
            <a:headEnd/>
            <a:tailEnd/>
          </a:ln>
          <a:effectLst/>
        </p:spPr>
        <p:txBody>
          <a:bodyPr wrap="square">
            <a:spAutoFit/>
          </a:bodyPr>
          <a:lstStyle/>
          <a:p>
            <a:pPr algn="just">
              <a:buFont typeface="Arial" pitchFamily="34" charset="0"/>
              <a:buChar char="•"/>
            </a:pPr>
            <a:r>
              <a:rPr lang="id-ID" sz="2800" dirty="0" smtClean="0">
                <a:solidFill>
                  <a:schemeClr val="tx1"/>
                </a:solidFill>
              </a:rPr>
              <a:t> jenis perpustakaan, </a:t>
            </a:r>
          </a:p>
          <a:p>
            <a:pPr algn="just">
              <a:buFont typeface="Arial" pitchFamily="34" charset="0"/>
              <a:buChar char="•"/>
            </a:pPr>
            <a:r>
              <a:rPr lang="id-ID" sz="2800" dirty="0" smtClean="0">
                <a:solidFill>
                  <a:schemeClr val="tx1"/>
                </a:solidFill>
              </a:rPr>
              <a:t> tujuan perpustakaan, </a:t>
            </a:r>
          </a:p>
          <a:p>
            <a:pPr algn="just">
              <a:buFont typeface="Arial" pitchFamily="34" charset="0"/>
              <a:buChar char="•"/>
            </a:pPr>
            <a:r>
              <a:rPr lang="id-ID" sz="2800" dirty="0" smtClean="0">
                <a:solidFill>
                  <a:schemeClr val="tx1"/>
                </a:solidFill>
              </a:rPr>
              <a:t> tugas dan fungsi yang diemban oleh </a:t>
            </a:r>
            <a:r>
              <a:rPr lang="fi-FI" sz="2800" dirty="0" smtClean="0">
                <a:solidFill>
                  <a:schemeClr val="tx1"/>
                </a:solidFill>
              </a:rPr>
              <a:t>perpustakaan,</a:t>
            </a:r>
            <a:endParaRPr lang="id-ID" sz="2800" dirty="0" smtClean="0">
              <a:solidFill>
                <a:schemeClr val="tx1"/>
              </a:solidFill>
            </a:endParaRPr>
          </a:p>
          <a:p>
            <a:pPr algn="just">
              <a:buFont typeface="Arial" pitchFamily="34" charset="0"/>
              <a:buChar char="•"/>
            </a:pPr>
            <a:r>
              <a:rPr lang="id-ID" sz="2800" dirty="0" smtClean="0">
                <a:solidFill>
                  <a:schemeClr val="tx1"/>
                </a:solidFill>
              </a:rPr>
              <a:t> </a:t>
            </a:r>
            <a:r>
              <a:rPr lang="fi-FI" sz="2800" dirty="0" smtClean="0">
                <a:solidFill>
                  <a:schemeClr val="tx1"/>
                </a:solidFill>
              </a:rPr>
              <a:t>staf perpustakaan, </a:t>
            </a:r>
            <a:endParaRPr lang="id-ID" sz="2800" dirty="0" smtClean="0">
              <a:solidFill>
                <a:schemeClr val="tx1"/>
              </a:solidFill>
            </a:endParaRPr>
          </a:p>
          <a:p>
            <a:pPr algn="just">
              <a:buFont typeface="Arial" pitchFamily="34" charset="0"/>
              <a:buChar char="•"/>
            </a:pPr>
            <a:r>
              <a:rPr lang="id-ID" sz="2800" dirty="0" smtClean="0">
                <a:solidFill>
                  <a:schemeClr val="tx1"/>
                </a:solidFill>
              </a:rPr>
              <a:t> </a:t>
            </a:r>
            <a:r>
              <a:rPr lang="fi-FI" sz="2800" dirty="0" smtClean="0">
                <a:solidFill>
                  <a:schemeClr val="tx1"/>
                </a:solidFill>
              </a:rPr>
              <a:t>analisa koleksi dan evaluasi, </a:t>
            </a:r>
            <a:endParaRPr lang="id-ID" sz="2800" dirty="0" smtClean="0">
              <a:solidFill>
                <a:schemeClr val="tx1"/>
              </a:solidFill>
            </a:endParaRPr>
          </a:p>
          <a:p>
            <a:pPr algn="just">
              <a:buFont typeface="Arial" pitchFamily="34" charset="0"/>
              <a:buChar char="•"/>
            </a:pPr>
            <a:r>
              <a:rPr lang="id-ID" sz="2800" dirty="0" smtClean="0">
                <a:solidFill>
                  <a:schemeClr val="tx1"/>
                </a:solidFill>
              </a:rPr>
              <a:t> </a:t>
            </a:r>
            <a:r>
              <a:rPr lang="fi-FI" sz="2800" dirty="0" smtClean="0">
                <a:solidFill>
                  <a:schemeClr val="tx1"/>
                </a:solidFill>
              </a:rPr>
              <a:t>serta kendala dalam</a:t>
            </a:r>
            <a:r>
              <a:rPr lang="id-ID" sz="2800" dirty="0" smtClean="0">
                <a:solidFill>
                  <a:schemeClr val="tx1"/>
                </a:solidFill>
              </a:rPr>
              <a:t> </a:t>
            </a:r>
            <a:r>
              <a:rPr lang="nn-NO" sz="2800" dirty="0" smtClean="0">
                <a:solidFill>
                  <a:schemeClr val="tx1"/>
                </a:solidFill>
              </a:rPr>
              <a:t>melakukan kegiatan pengembangan koleksi. </a:t>
            </a:r>
            <a:endParaRPr lang="id-ID" sz="2800" dirty="0" smtClean="0">
              <a:solidFill>
                <a:schemeClr val="tx1"/>
              </a:solidFill>
            </a:endParaRPr>
          </a:p>
          <a:p>
            <a:pPr algn="just"/>
            <a:r>
              <a:rPr lang="nn-NO" sz="2800" dirty="0" smtClean="0">
                <a:solidFill>
                  <a:schemeClr val="tx1"/>
                </a:solidFill>
              </a:rPr>
              <a:t>Sebelum kegiatan Pengembangan koleksi</a:t>
            </a:r>
            <a:r>
              <a:rPr lang="id-ID" sz="2800" dirty="0" smtClean="0">
                <a:solidFill>
                  <a:schemeClr val="tx1"/>
                </a:solidFill>
              </a:rPr>
              <a:t> </a:t>
            </a:r>
            <a:r>
              <a:rPr lang="sv-SE" sz="2800" dirty="0" smtClean="0">
                <a:solidFill>
                  <a:schemeClr val="tx1"/>
                </a:solidFill>
              </a:rPr>
              <a:t>dilakukan, haruslah dibuat ROP (Rencana Operasional Program) dalam bentuk panduan</a:t>
            </a:r>
            <a:r>
              <a:rPr lang="id-ID" sz="2800" dirty="0" smtClean="0">
                <a:solidFill>
                  <a:schemeClr val="tx1"/>
                </a:solidFill>
              </a:rPr>
              <a:t> </a:t>
            </a:r>
            <a:r>
              <a:rPr lang="en-US" sz="2800" dirty="0" err="1" smtClean="0">
                <a:solidFill>
                  <a:schemeClr val="tx1"/>
                </a:solidFill>
              </a:rPr>
              <a:t>kerja</a:t>
            </a:r>
            <a:r>
              <a:rPr lang="en-US" sz="2800" dirty="0" smtClean="0">
                <a:solidFill>
                  <a:schemeClr val="tx1"/>
                </a:solidFill>
              </a:rPr>
              <a:t> (</a:t>
            </a:r>
            <a:r>
              <a:rPr lang="en-US" sz="2800" i="1" dirty="0" smtClean="0">
                <a:solidFill>
                  <a:schemeClr val="tx1"/>
                </a:solidFill>
              </a:rPr>
              <a:t>TOR = (Term of </a:t>
            </a:r>
            <a:r>
              <a:rPr lang="en-US" sz="2800" i="1" dirty="0" err="1" smtClean="0">
                <a:solidFill>
                  <a:schemeClr val="tx1"/>
                </a:solidFill>
              </a:rPr>
              <a:t>Refrence</a:t>
            </a:r>
            <a:r>
              <a:rPr lang="en-US" sz="2800" i="1" dirty="0" smtClean="0">
                <a:solidFill>
                  <a:schemeClr val="tx1"/>
                </a:solidFill>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1">
                                            <p:txEl>
                                              <p:pRg st="0" end="0"/>
                                            </p:txEl>
                                          </p:spTgt>
                                        </p:tgtEl>
                                        <p:attrNameLst>
                                          <p:attrName>style.visibility</p:attrName>
                                        </p:attrNameLst>
                                      </p:cBhvr>
                                      <p:to>
                                        <p:strVal val="visible"/>
                                      </p:to>
                                    </p:set>
                                    <p:animEffect transition="in" filter="box(in)">
                                      <p:cBhvr>
                                        <p:cTn id="12" dur="500"/>
                                        <p:tgtEl>
                                          <p:spTgt spid="41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1">
                                            <p:txEl>
                                              <p:pRg st="1" end="1"/>
                                            </p:txEl>
                                          </p:spTgt>
                                        </p:tgtEl>
                                        <p:attrNameLst>
                                          <p:attrName>style.visibility</p:attrName>
                                        </p:attrNameLst>
                                      </p:cBhvr>
                                      <p:to>
                                        <p:strVal val="visible"/>
                                      </p:to>
                                    </p:set>
                                    <p:animEffect transition="in" filter="box(in)">
                                      <p:cBhvr>
                                        <p:cTn id="17" dur="500"/>
                                        <p:tgtEl>
                                          <p:spTgt spid="41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991">
                                            <p:txEl>
                                              <p:pRg st="2" end="2"/>
                                            </p:txEl>
                                          </p:spTgt>
                                        </p:tgtEl>
                                        <p:attrNameLst>
                                          <p:attrName>style.visibility</p:attrName>
                                        </p:attrNameLst>
                                      </p:cBhvr>
                                      <p:to>
                                        <p:strVal val="visible"/>
                                      </p:to>
                                    </p:set>
                                    <p:animEffect transition="in" filter="box(in)">
                                      <p:cBhvr>
                                        <p:cTn id="22" dur="500"/>
                                        <p:tgtEl>
                                          <p:spTgt spid="41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991">
                                            <p:txEl>
                                              <p:pRg st="3" end="3"/>
                                            </p:txEl>
                                          </p:spTgt>
                                        </p:tgtEl>
                                        <p:attrNameLst>
                                          <p:attrName>style.visibility</p:attrName>
                                        </p:attrNameLst>
                                      </p:cBhvr>
                                      <p:to>
                                        <p:strVal val="visible"/>
                                      </p:to>
                                    </p:set>
                                    <p:animEffect transition="in" filter="box(in)">
                                      <p:cBhvr>
                                        <p:cTn id="27" dur="500"/>
                                        <p:tgtEl>
                                          <p:spTgt spid="419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1991">
                                            <p:txEl>
                                              <p:pRg st="4" end="4"/>
                                            </p:txEl>
                                          </p:spTgt>
                                        </p:tgtEl>
                                        <p:attrNameLst>
                                          <p:attrName>style.visibility</p:attrName>
                                        </p:attrNameLst>
                                      </p:cBhvr>
                                      <p:to>
                                        <p:strVal val="visible"/>
                                      </p:to>
                                    </p:set>
                                    <p:animEffect transition="in" filter="box(in)">
                                      <p:cBhvr>
                                        <p:cTn id="32" dur="500"/>
                                        <p:tgtEl>
                                          <p:spTgt spid="419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1991">
                                            <p:txEl>
                                              <p:pRg st="5" end="5"/>
                                            </p:txEl>
                                          </p:spTgt>
                                        </p:tgtEl>
                                        <p:attrNameLst>
                                          <p:attrName>style.visibility</p:attrName>
                                        </p:attrNameLst>
                                      </p:cBhvr>
                                      <p:to>
                                        <p:strVal val="visible"/>
                                      </p:to>
                                    </p:set>
                                    <p:animEffect transition="in" filter="box(in)">
                                      <p:cBhvr>
                                        <p:cTn id="37" dur="500"/>
                                        <p:tgtEl>
                                          <p:spTgt spid="419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1991">
                                            <p:txEl>
                                              <p:pRg st="6" end="6"/>
                                            </p:txEl>
                                          </p:spTgt>
                                        </p:tgtEl>
                                        <p:attrNameLst>
                                          <p:attrName>style.visibility</p:attrName>
                                        </p:attrNameLst>
                                      </p:cBhvr>
                                      <p:to>
                                        <p:strVal val="visible"/>
                                      </p:to>
                                    </p:set>
                                    <p:animEffect transition="in" filter="box(in)">
                                      <p:cBhvr>
                                        <p:cTn id="42" dur="500"/>
                                        <p:tgtEl>
                                          <p:spTgt spid="419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77825" y="0"/>
            <a:ext cx="8312150" cy="1384995"/>
          </a:xfrm>
          <a:prstGeom prst="rect">
            <a:avLst/>
          </a:prstGeom>
          <a:noFill/>
          <a:ln w="9525">
            <a:noFill/>
            <a:miter lim="800000"/>
            <a:headEnd/>
            <a:tailEnd/>
          </a:ln>
          <a:effectLst/>
        </p:spPr>
        <p:txBody>
          <a:bodyPr>
            <a:spAutoFit/>
          </a:bodyPr>
          <a:lstStyle/>
          <a:p>
            <a:pPr algn="just"/>
            <a:r>
              <a:rPr lang="id-ID" sz="2800" dirty="0" smtClean="0">
                <a:solidFill>
                  <a:schemeClr val="tx1"/>
                </a:solidFill>
              </a:rPr>
              <a:t>Contoh Pedoman Teknis Pengembangan koleksi (</a:t>
            </a:r>
            <a:r>
              <a:rPr lang="id-ID" sz="2800" dirty="0" smtClean="0">
                <a:solidFill>
                  <a:schemeClr val="tx1"/>
                </a:solidFill>
              </a:rPr>
              <a:t>khusus</a:t>
            </a:r>
            <a:r>
              <a:rPr lang="en-US" sz="2800" dirty="0" smtClean="0">
                <a:solidFill>
                  <a:schemeClr val="tx1"/>
                </a:solidFill>
              </a:rPr>
              <a:t>n</a:t>
            </a:r>
            <a:r>
              <a:rPr lang="id-ID" sz="2800" dirty="0" smtClean="0">
                <a:solidFill>
                  <a:schemeClr val="tx1"/>
                </a:solidFill>
              </a:rPr>
              <a:t>ya </a:t>
            </a:r>
            <a:r>
              <a:rPr lang="id-ID" sz="2800" dirty="0" smtClean="0">
                <a:solidFill>
                  <a:schemeClr val="tx1"/>
                </a:solidFill>
              </a:rPr>
              <a:t>Perpustakaan Nasional RI) yang pernah dibuat, memuat:</a:t>
            </a:r>
          </a:p>
        </p:txBody>
      </p:sp>
      <p:sp>
        <p:nvSpPr>
          <p:cNvPr id="41991" name="Text Box 7"/>
          <p:cNvSpPr txBox="1">
            <a:spLocks noChangeArrowheads="1"/>
          </p:cNvSpPr>
          <p:nvPr/>
        </p:nvSpPr>
        <p:spPr bwMode="auto">
          <a:xfrm>
            <a:off x="457200" y="1676400"/>
            <a:ext cx="8191500" cy="5262979"/>
          </a:xfrm>
          <a:prstGeom prst="rect">
            <a:avLst/>
          </a:prstGeom>
          <a:noFill/>
          <a:ln w="50800">
            <a:noFill/>
            <a:miter lim="800000"/>
            <a:headEnd/>
            <a:tailEnd/>
          </a:ln>
          <a:effectLst/>
        </p:spPr>
        <p:txBody>
          <a:bodyPr wrap="square">
            <a:spAutoFit/>
          </a:bodyPr>
          <a:lstStyle/>
          <a:p>
            <a:pPr algn="just">
              <a:buFont typeface="Wingdings" pitchFamily="2" charset="2"/>
              <a:buChar char="q"/>
            </a:pPr>
            <a:r>
              <a:rPr lang="id-ID" sz="2400" dirty="0" smtClean="0">
                <a:solidFill>
                  <a:schemeClr val="tx1"/>
                </a:solidFill>
              </a:rPr>
              <a:t> Bab I Pendahuluan, berisi: Latar belakang, Landasan, Tujuan Pedoman, dan Sistematika Penyajian.</a:t>
            </a:r>
          </a:p>
          <a:p>
            <a:pPr algn="just">
              <a:buFont typeface="Wingdings" pitchFamily="2" charset="2"/>
              <a:buChar char="q"/>
            </a:pPr>
            <a:r>
              <a:rPr lang="id-ID" sz="2400" dirty="0" smtClean="0">
                <a:solidFill>
                  <a:schemeClr val="tx1"/>
                </a:solidFill>
              </a:rPr>
              <a:t> Bab II Ruang Lingkup Perpustakaan Nasional RI, berisi: Tugas dan Fungsi PNRI, Kebijakan Pengembangan Koleksi, Koleksi PNRI, dan Pemustaka PNRI</a:t>
            </a:r>
          </a:p>
          <a:p>
            <a:pPr algn="just">
              <a:buFont typeface="Wingdings" pitchFamily="2" charset="2"/>
              <a:buChar char="q"/>
            </a:pPr>
            <a:r>
              <a:rPr lang="id-ID" sz="2400" dirty="0" smtClean="0">
                <a:solidFill>
                  <a:schemeClr val="tx1"/>
                </a:solidFill>
              </a:rPr>
              <a:t> Bab III Kegiatan Teknis Pengembangan Koleksi, memuat: Tujuan Kebijakan </a:t>
            </a:r>
            <a:r>
              <a:rPr lang="fi-FI" sz="2400" dirty="0" smtClean="0">
                <a:solidFill>
                  <a:schemeClr val="tx1"/>
                </a:solidFill>
              </a:rPr>
              <a:t>Teknis Pengembangan koleksi, Kebijakan Teknis Bahan Perpustakaan yang</a:t>
            </a:r>
            <a:r>
              <a:rPr lang="id-ID" sz="2400" dirty="0" smtClean="0">
                <a:solidFill>
                  <a:schemeClr val="tx1"/>
                </a:solidFill>
              </a:rPr>
              <a:t> akan dikembangkan serta jumlah eksemplarnya, Kebijakan Teknis Jenis Koleksi yang akan dikembangkan, Kebijakan Teknis Komposisi Koleksi yang</a:t>
            </a:r>
          </a:p>
          <a:p>
            <a:pPr algn="just"/>
            <a:r>
              <a:rPr lang="id-ID" sz="2400" dirty="0" smtClean="0">
                <a:solidFill>
                  <a:schemeClr val="tx1"/>
                </a:solidFill>
              </a:rPr>
              <a:t>akan dikembangkan, Kebijakan Teknis Bahan Perpustakaan Hibah Hadiah dan tukar menukar, Kebijakan penyensoran, dan Kebijakan penyiangan (</a:t>
            </a:r>
            <a:r>
              <a:rPr lang="id-ID" sz="2400" i="1" dirty="0" smtClean="0">
                <a:solidFill>
                  <a:schemeClr val="tx1"/>
                </a:solidFill>
              </a:rPr>
              <a:t>weeding)</a:t>
            </a:r>
          </a:p>
          <a:p>
            <a:pPr algn="just"/>
            <a:endParaRPr lang="id-ID" sz="2400" dirty="0" smtClean="0">
              <a:solidFill>
                <a:schemeClr val="tx1"/>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1">
                                            <p:txEl>
                                              <p:pRg st="0" end="0"/>
                                            </p:txEl>
                                          </p:spTgt>
                                        </p:tgtEl>
                                        <p:attrNameLst>
                                          <p:attrName>style.visibility</p:attrName>
                                        </p:attrNameLst>
                                      </p:cBhvr>
                                      <p:to>
                                        <p:strVal val="visible"/>
                                      </p:to>
                                    </p:set>
                                    <p:animEffect transition="in" filter="box(in)">
                                      <p:cBhvr>
                                        <p:cTn id="12" dur="500"/>
                                        <p:tgtEl>
                                          <p:spTgt spid="41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1">
                                            <p:txEl>
                                              <p:pRg st="1" end="1"/>
                                            </p:txEl>
                                          </p:spTgt>
                                        </p:tgtEl>
                                        <p:attrNameLst>
                                          <p:attrName>style.visibility</p:attrName>
                                        </p:attrNameLst>
                                      </p:cBhvr>
                                      <p:to>
                                        <p:strVal val="visible"/>
                                      </p:to>
                                    </p:set>
                                    <p:animEffect transition="in" filter="box(in)">
                                      <p:cBhvr>
                                        <p:cTn id="17" dur="500"/>
                                        <p:tgtEl>
                                          <p:spTgt spid="41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991">
                                            <p:txEl>
                                              <p:pRg st="2" end="2"/>
                                            </p:txEl>
                                          </p:spTgt>
                                        </p:tgtEl>
                                        <p:attrNameLst>
                                          <p:attrName>style.visibility</p:attrName>
                                        </p:attrNameLst>
                                      </p:cBhvr>
                                      <p:to>
                                        <p:strVal val="visible"/>
                                      </p:to>
                                    </p:set>
                                    <p:animEffect transition="in" filter="box(in)">
                                      <p:cBhvr>
                                        <p:cTn id="22" dur="500"/>
                                        <p:tgtEl>
                                          <p:spTgt spid="41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991">
                                            <p:txEl>
                                              <p:pRg st="3" end="3"/>
                                            </p:txEl>
                                          </p:spTgt>
                                        </p:tgtEl>
                                        <p:attrNameLst>
                                          <p:attrName>style.visibility</p:attrName>
                                        </p:attrNameLst>
                                      </p:cBhvr>
                                      <p:to>
                                        <p:strVal val="visible"/>
                                      </p:to>
                                    </p:set>
                                    <p:animEffect transition="in" filter="box(in)">
                                      <p:cBhvr>
                                        <p:cTn id="27" dur="500"/>
                                        <p:tgtEl>
                                          <p:spTgt spid="419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15925" y="381000"/>
            <a:ext cx="8312150" cy="1384995"/>
          </a:xfrm>
          <a:prstGeom prst="rect">
            <a:avLst/>
          </a:prstGeom>
          <a:noFill/>
          <a:ln w="9525">
            <a:noFill/>
            <a:miter lim="800000"/>
            <a:headEnd/>
            <a:tailEnd/>
          </a:ln>
          <a:effectLst/>
        </p:spPr>
        <p:txBody>
          <a:bodyPr>
            <a:spAutoFit/>
          </a:bodyPr>
          <a:lstStyle/>
          <a:p>
            <a:pPr algn="just"/>
            <a:r>
              <a:rPr lang="id-ID" sz="2800" dirty="0" smtClean="0">
                <a:solidFill>
                  <a:schemeClr val="tx1"/>
                </a:solidFill>
              </a:rPr>
              <a:t>Contoh Pedoman Teknis Pengembangan koleksi (khususya Perpustakaan Nasional RI) yang pernah dibuat, memuat:</a:t>
            </a:r>
          </a:p>
        </p:txBody>
      </p:sp>
      <p:sp>
        <p:nvSpPr>
          <p:cNvPr id="41991" name="Text Box 7"/>
          <p:cNvSpPr txBox="1">
            <a:spLocks noChangeArrowheads="1"/>
          </p:cNvSpPr>
          <p:nvPr/>
        </p:nvSpPr>
        <p:spPr bwMode="auto">
          <a:xfrm>
            <a:off x="457200" y="1676400"/>
            <a:ext cx="8191500" cy="3416320"/>
          </a:xfrm>
          <a:prstGeom prst="rect">
            <a:avLst/>
          </a:prstGeom>
          <a:noFill/>
          <a:ln w="50800">
            <a:noFill/>
            <a:miter lim="800000"/>
            <a:headEnd/>
            <a:tailEnd/>
          </a:ln>
          <a:effectLst/>
        </p:spPr>
        <p:txBody>
          <a:bodyPr wrap="square">
            <a:spAutoFit/>
          </a:bodyPr>
          <a:lstStyle/>
          <a:p>
            <a:pPr algn="just"/>
            <a:r>
              <a:rPr lang="fi-FI" sz="2400" dirty="0" smtClean="0">
                <a:solidFill>
                  <a:schemeClr val="tx1"/>
                </a:solidFill>
              </a:rPr>
              <a:t> Bab IV Mekanisme Kerja di Bidang Akuisisi, berisi: Mekanisme Kerja</a:t>
            </a:r>
            <a:r>
              <a:rPr lang="id-ID" sz="2400" dirty="0" smtClean="0">
                <a:solidFill>
                  <a:schemeClr val="tx1"/>
                </a:solidFill>
              </a:rPr>
              <a:t> Pengembangan Koleksi, Prinsip Seleksi Bahan Perpustakaan, Kriteria Seleksi, Metode Seleksi, Prosedur Pengembangan koleksi, Alat Bantu </a:t>
            </a:r>
            <a:r>
              <a:rPr lang="fi-FI" sz="2400" dirty="0" smtClean="0">
                <a:solidFill>
                  <a:schemeClr val="tx1"/>
                </a:solidFill>
              </a:rPr>
              <a:t>Seleksi, dan Tata Cara Pengadaan Bahan Perpustakaan.</a:t>
            </a:r>
          </a:p>
          <a:p>
            <a:pPr algn="just"/>
            <a:r>
              <a:rPr lang="id-ID" sz="2400" dirty="0" smtClean="0">
                <a:solidFill>
                  <a:schemeClr val="tx1"/>
                </a:solidFill>
              </a:rPr>
              <a:t> Bab V Pengambilan Keputusan dan Revisi, memuat: Pengambilan Keputusan, dan Revisi</a:t>
            </a:r>
          </a:p>
          <a:p>
            <a:pPr algn="just"/>
            <a:r>
              <a:rPr lang="id-ID" sz="2400" dirty="0" smtClean="0">
                <a:solidFill>
                  <a:schemeClr val="tx1"/>
                </a:solidFill>
              </a:rPr>
              <a:t>Daftar Bacaan</a:t>
            </a:r>
          </a:p>
          <a:p>
            <a:pPr algn="just"/>
            <a:r>
              <a:rPr lang="id-ID" sz="2400" dirty="0" smtClean="0">
                <a:solidFill>
                  <a:schemeClr val="tx1"/>
                </a:solidFill>
              </a:rPr>
              <a:t>Lampiran- Lampiran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1">
                                            <p:txEl>
                                              <p:pRg st="0" end="0"/>
                                            </p:txEl>
                                          </p:spTgt>
                                        </p:tgtEl>
                                        <p:attrNameLst>
                                          <p:attrName>style.visibility</p:attrName>
                                        </p:attrNameLst>
                                      </p:cBhvr>
                                      <p:to>
                                        <p:strVal val="visible"/>
                                      </p:to>
                                    </p:set>
                                    <p:animEffect transition="in" filter="box(in)">
                                      <p:cBhvr>
                                        <p:cTn id="12" dur="500"/>
                                        <p:tgtEl>
                                          <p:spTgt spid="41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1">
                                            <p:txEl>
                                              <p:pRg st="1" end="1"/>
                                            </p:txEl>
                                          </p:spTgt>
                                        </p:tgtEl>
                                        <p:attrNameLst>
                                          <p:attrName>style.visibility</p:attrName>
                                        </p:attrNameLst>
                                      </p:cBhvr>
                                      <p:to>
                                        <p:strVal val="visible"/>
                                      </p:to>
                                    </p:set>
                                    <p:animEffect transition="in" filter="box(in)">
                                      <p:cBhvr>
                                        <p:cTn id="17" dur="500"/>
                                        <p:tgtEl>
                                          <p:spTgt spid="41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1991">
                                            <p:txEl>
                                              <p:pRg st="2" end="2"/>
                                            </p:txEl>
                                          </p:spTgt>
                                        </p:tgtEl>
                                        <p:attrNameLst>
                                          <p:attrName>style.visibility</p:attrName>
                                        </p:attrNameLst>
                                      </p:cBhvr>
                                      <p:to>
                                        <p:strVal val="visible"/>
                                      </p:to>
                                    </p:set>
                                    <p:animEffect transition="in" filter="box(in)">
                                      <p:cBhvr>
                                        <p:cTn id="22" dur="500"/>
                                        <p:tgtEl>
                                          <p:spTgt spid="41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1991">
                                            <p:txEl>
                                              <p:pRg st="3" end="3"/>
                                            </p:txEl>
                                          </p:spTgt>
                                        </p:tgtEl>
                                        <p:attrNameLst>
                                          <p:attrName>style.visibility</p:attrName>
                                        </p:attrNameLst>
                                      </p:cBhvr>
                                      <p:to>
                                        <p:strVal val="visible"/>
                                      </p:to>
                                    </p:set>
                                    <p:animEffect transition="in" filter="box(in)">
                                      <p:cBhvr>
                                        <p:cTn id="27" dur="500"/>
                                        <p:tgtEl>
                                          <p:spTgt spid="419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Rectangle 4"/>
          <p:cNvSpPr>
            <a:spLocks noChangeArrowheads="1"/>
          </p:cNvSpPr>
          <p:nvPr/>
        </p:nvSpPr>
        <p:spPr bwMode="auto">
          <a:xfrm>
            <a:off x="685800" y="2913063"/>
            <a:ext cx="3048000" cy="1169987"/>
          </a:xfrm>
          <a:prstGeom prst="rect">
            <a:avLst/>
          </a:prstGeom>
          <a:noFill/>
          <a:ln w="28575">
            <a:solidFill>
              <a:schemeClr val="tx1"/>
            </a:solidFill>
            <a:miter lim="800000"/>
            <a:headEnd/>
            <a:tailEnd/>
          </a:ln>
          <a:effectLst/>
        </p:spPr>
        <p:txBody>
          <a:bodyPr lIns="87648" tIns="43824" rIns="87648" bIns="43824" anchor="ctr">
            <a:spAutoFit/>
          </a:bodyPr>
          <a:lstStyle/>
          <a:p>
            <a:pPr defTabSz="876300"/>
            <a:r>
              <a:rPr lang="en-US" sz="2300" b="1" dirty="0">
                <a:solidFill>
                  <a:schemeClr val="tx1"/>
                </a:solidFill>
                <a:effectLst/>
                <a:latin typeface="Arial" charset="0"/>
              </a:rPr>
              <a:t>KEBIJAKAN PENGEMBANGAN KOLEKSI</a:t>
            </a:r>
          </a:p>
        </p:txBody>
      </p:sp>
      <p:sp>
        <p:nvSpPr>
          <p:cNvPr id="5" name="Rectangle 6"/>
          <p:cNvSpPr>
            <a:spLocks noChangeArrowheads="1"/>
          </p:cNvSpPr>
          <p:nvPr/>
        </p:nvSpPr>
        <p:spPr bwMode="auto">
          <a:xfrm>
            <a:off x="3962400" y="3392488"/>
            <a:ext cx="1295400" cy="304800"/>
          </a:xfrm>
          <a:prstGeom prst="rect">
            <a:avLst/>
          </a:prstGeom>
          <a:noFill/>
          <a:ln w="50800">
            <a:noFill/>
            <a:miter lim="800000"/>
            <a:headEnd/>
            <a:tailEnd/>
          </a:ln>
          <a:effectLst/>
        </p:spPr>
        <p:txBody>
          <a:bodyPr lIns="87648" tIns="43824" rIns="87648" bIns="43824" anchor="ctr">
            <a:spAutoFit/>
          </a:bodyPr>
          <a:lstStyle/>
          <a:p>
            <a:pPr defTabSz="876300"/>
            <a:r>
              <a:rPr lang="en-US" b="1" dirty="0">
                <a:solidFill>
                  <a:schemeClr val="tx1"/>
                </a:solidFill>
                <a:effectLst/>
                <a:latin typeface="Arial" charset="0"/>
              </a:rPr>
              <a:t>TERTUANG</a:t>
            </a:r>
          </a:p>
        </p:txBody>
      </p:sp>
      <p:sp>
        <p:nvSpPr>
          <p:cNvPr id="6" name="AutoShape 5"/>
          <p:cNvSpPr>
            <a:spLocks noChangeArrowheads="1"/>
          </p:cNvSpPr>
          <p:nvPr/>
        </p:nvSpPr>
        <p:spPr bwMode="auto">
          <a:xfrm>
            <a:off x="3962400" y="2974975"/>
            <a:ext cx="1295400" cy="1143000"/>
          </a:xfrm>
          <a:prstGeom prst="rightArrow">
            <a:avLst>
              <a:gd name="adj1" fmla="val 50000"/>
              <a:gd name="adj2" fmla="val 28333"/>
            </a:avLst>
          </a:prstGeom>
          <a:solidFill>
            <a:srgbClr val="FFCC99"/>
          </a:solidFill>
          <a:ln w="9525">
            <a:solidFill>
              <a:schemeClr val="tx1"/>
            </a:solidFill>
            <a:miter lim="800000"/>
            <a:headEnd/>
            <a:tailEnd/>
          </a:ln>
          <a:effectLst/>
        </p:spPr>
        <p:txBody>
          <a:bodyPr wrap="none" anchor="ctr"/>
          <a:lstStyle/>
          <a:p>
            <a:pPr defTabSz="876300"/>
            <a:r>
              <a:rPr lang="en-US" b="1" dirty="0" smtClean="0">
                <a:solidFill>
                  <a:schemeClr val="tx1"/>
                </a:solidFill>
                <a:effectLst/>
                <a:latin typeface="Arial" charset="0"/>
              </a:rPr>
              <a:t>TERTUANG</a:t>
            </a:r>
            <a:endParaRPr lang="en-US" b="1" dirty="0">
              <a:solidFill>
                <a:schemeClr val="tx1"/>
              </a:solidFill>
              <a:effectLst/>
              <a:latin typeface="Arial" charset="0"/>
            </a:endParaRPr>
          </a:p>
        </p:txBody>
      </p:sp>
      <p:sp>
        <p:nvSpPr>
          <p:cNvPr id="7" name="Rectangle 3"/>
          <p:cNvSpPr>
            <a:spLocks noChangeArrowheads="1"/>
          </p:cNvSpPr>
          <p:nvPr/>
        </p:nvSpPr>
        <p:spPr bwMode="auto">
          <a:xfrm>
            <a:off x="5486400" y="2751138"/>
            <a:ext cx="2971800" cy="1517650"/>
          </a:xfrm>
          <a:prstGeom prst="rect">
            <a:avLst/>
          </a:prstGeom>
          <a:noFill/>
          <a:ln w="25400">
            <a:solidFill>
              <a:schemeClr val="tx1"/>
            </a:solidFill>
            <a:miter lim="800000"/>
            <a:headEnd/>
            <a:tailEnd/>
          </a:ln>
          <a:effectLst/>
        </p:spPr>
        <p:txBody>
          <a:bodyPr lIns="87648" tIns="43824" rIns="87648" bIns="43824" anchor="ctr">
            <a:spAutoFit/>
          </a:bodyPr>
          <a:lstStyle/>
          <a:p>
            <a:pPr defTabSz="876300"/>
            <a:r>
              <a:rPr lang="en-US" sz="2300" b="1">
                <a:solidFill>
                  <a:schemeClr val="tx1"/>
                </a:solidFill>
                <a:effectLst/>
                <a:latin typeface="Arial" charset="0"/>
              </a:rPr>
              <a:t>“A WRITTEN COLLECTION DEVELOPMENT POLICY”</a:t>
            </a:r>
          </a:p>
        </p:txBody>
      </p:sp>
      <p:sp>
        <p:nvSpPr>
          <p:cNvPr id="8" name="Rectangle 2"/>
          <p:cNvSpPr>
            <a:spLocks noGrp="1"/>
          </p:cNvSpPr>
          <p:nvPr>
            <p:ph type="ctrTitle" sz="quarter"/>
          </p:nvPr>
        </p:nvSpPr>
        <p:spPr bwMode="auto">
          <a:xfrm>
            <a:off x="871538" y="584200"/>
            <a:ext cx="6821487" cy="1470025"/>
          </a:xfrm>
          <a:noFill/>
        </p:spPr>
        <p:txBody>
          <a:bodyPr wrap="square" lIns="91440" tIns="45720" rIns="91440" bIns="45720" numCol="1" anchorCtr="0" compatLnSpc="1">
            <a:prstTxWarp prst="textNoShape">
              <a:avLst/>
            </a:prstTxWarp>
          </a:bodyPr>
          <a:lstStyle/>
          <a:p>
            <a:pPr defTabSz="876300"/>
            <a:r>
              <a:rPr lang="en-US" sz="3200" b="0" smtClean="0">
                <a:effectLst/>
                <a:latin typeface="Lucida Sans Unicode" pitchFamily="34" charset="0"/>
              </a:rPr>
              <a:t>KEBIJAKAN PENGEMBANGAN KOLEKSI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ChangeArrowheads="1"/>
          </p:cNvSpPr>
          <p:nvPr/>
        </p:nvSpPr>
        <p:spPr bwMode="auto">
          <a:xfrm>
            <a:off x="381000" y="1543050"/>
            <a:ext cx="7943850" cy="4524315"/>
          </a:xfrm>
          <a:prstGeom prst="rect">
            <a:avLst/>
          </a:prstGeom>
          <a:noFill/>
          <a:ln w="9525" algn="ctr">
            <a:noFill/>
            <a:miter lim="800000"/>
            <a:headEnd/>
            <a:tailEnd/>
          </a:ln>
          <a:effectLst/>
        </p:spPr>
        <p:txBody>
          <a:bodyPr wrap="square">
            <a:spAutoFit/>
          </a:bodyPr>
          <a:lstStyle/>
          <a:p>
            <a:pPr algn="just"/>
            <a:r>
              <a:rPr lang="id-ID" sz="2400" dirty="0" smtClean="0">
                <a:solidFill>
                  <a:schemeClr val="tx1"/>
                </a:solidFill>
              </a:rPr>
              <a:t>Kebijakan pengembangan koleksi merupakan rangkaian konsep dan asas yang menjadi garis besar dan dasar rencana untuk mengembangkan koleksi suatu perpustakaan (KBBI, 1989 : 115).</a:t>
            </a:r>
          </a:p>
          <a:p>
            <a:pPr algn="just"/>
            <a:endParaRPr lang="id-ID" sz="2400" dirty="0" smtClean="0">
              <a:solidFill>
                <a:schemeClr val="tx1"/>
              </a:solidFill>
            </a:endParaRPr>
          </a:p>
          <a:p>
            <a:pPr algn="just"/>
            <a:r>
              <a:rPr lang="id-ID" sz="2400" dirty="0" smtClean="0">
                <a:solidFill>
                  <a:schemeClr val="tx1"/>
                </a:solidFill>
              </a:rPr>
              <a:t>Pengembangan koleksi mengacu pada kebijakan yang menyebutkan prioritas, penolakan atau persetujuan atas bahan perpustakaan yang dipilih. </a:t>
            </a:r>
          </a:p>
          <a:p>
            <a:pPr algn="just"/>
            <a:endParaRPr lang="id-ID" sz="2400" dirty="0" smtClean="0">
              <a:solidFill>
                <a:schemeClr val="tx1"/>
              </a:solidFill>
            </a:endParaRPr>
          </a:p>
          <a:p>
            <a:pPr algn="just"/>
            <a:r>
              <a:rPr lang="id-ID" sz="2400" dirty="0" smtClean="0">
                <a:solidFill>
                  <a:schemeClr val="tx1"/>
                </a:solidFill>
              </a:rPr>
              <a:t>Kebijakan pengembangan koleksi merupakan dokumen tertulis yang digunakan sebagai pedoman dalam pemilihan bahan perpustakaan</a:t>
            </a:r>
            <a:endParaRPr lang="sv-SE" sz="2400" dirty="0">
              <a:solidFill>
                <a:schemeClr val="tx1"/>
              </a:solidFill>
              <a:effectLst/>
            </a:endParaRPr>
          </a:p>
        </p:txBody>
      </p:sp>
      <p:sp>
        <p:nvSpPr>
          <p:cNvPr id="61445" name="Rectangle 5"/>
          <p:cNvSpPr>
            <a:spLocks noChangeArrowheads="1"/>
          </p:cNvSpPr>
          <p:nvPr/>
        </p:nvSpPr>
        <p:spPr bwMode="auto">
          <a:xfrm>
            <a:off x="944563" y="623888"/>
            <a:ext cx="7721987" cy="584775"/>
          </a:xfrm>
          <a:prstGeom prst="rect">
            <a:avLst/>
          </a:prstGeom>
          <a:noFill/>
          <a:ln w="9525" algn="ctr">
            <a:noFill/>
            <a:miter lim="800000"/>
            <a:headEnd/>
            <a:tailEnd/>
          </a:ln>
          <a:effectLst/>
        </p:spPr>
        <p:txBody>
          <a:bodyPr wrap="none">
            <a:spAutoFit/>
          </a:bodyPr>
          <a:lstStyle/>
          <a:p>
            <a:r>
              <a:rPr lang="id-ID" sz="3200" dirty="0" smtClean="0">
                <a:solidFill>
                  <a:schemeClr val="tx1"/>
                </a:solidFill>
                <a:latin typeface="+mn-lt"/>
              </a:rPr>
              <a:t>Pengertian Kebijakan Pengembangan Koleksi</a:t>
            </a:r>
            <a:endParaRPr lang="sv-SE" sz="3200" dirty="0">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Effect transition="in" filter="blinds(horizontal)">
                                      <p:cBhvr>
                                        <p:cTn id="7" dur="500"/>
                                        <p:tgtEl>
                                          <p:spTgt spid="61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4">
                                            <p:txEl>
                                              <p:pRg st="2" end="2"/>
                                            </p:txEl>
                                          </p:spTgt>
                                        </p:tgtEl>
                                        <p:attrNameLst>
                                          <p:attrName>style.visibility</p:attrName>
                                        </p:attrNameLst>
                                      </p:cBhvr>
                                      <p:to>
                                        <p:strVal val="visible"/>
                                      </p:to>
                                    </p:set>
                                    <p:animEffect transition="in" filter="blinds(horizontal)">
                                      <p:cBhvr>
                                        <p:cTn id="12" dur="500"/>
                                        <p:tgtEl>
                                          <p:spTgt spid="6144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44">
                                            <p:txEl>
                                              <p:pRg st="4" end="4"/>
                                            </p:txEl>
                                          </p:spTgt>
                                        </p:tgtEl>
                                        <p:attrNameLst>
                                          <p:attrName>style.visibility</p:attrName>
                                        </p:attrNameLst>
                                      </p:cBhvr>
                                      <p:to>
                                        <p:strVal val="visible"/>
                                      </p:to>
                                    </p:set>
                                    <p:animEffect transition="in" filter="blinds(horizontal)">
                                      <p:cBhvr>
                                        <p:cTn id="17" dur="500"/>
                                        <p:tgtEl>
                                          <p:spTgt spid="614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Grp="1" noChangeArrowheads="1"/>
          </p:cNvSpPr>
          <p:nvPr>
            <p:ph type="body" idx="4294967295"/>
          </p:nvPr>
        </p:nvSpPr>
        <p:spPr>
          <a:xfrm>
            <a:off x="881063" y="1514475"/>
            <a:ext cx="7412037" cy="3046413"/>
          </a:xfrm>
          <a:noFill/>
        </p:spPr>
        <p:txBody>
          <a:bodyPr/>
          <a:lstStyle/>
          <a:p>
            <a:pPr>
              <a:buNone/>
            </a:pPr>
            <a:r>
              <a:rPr lang="id-ID" sz="2400" dirty="0" smtClean="0"/>
              <a:t>a. Jenis bahan perpustakaan;</a:t>
            </a:r>
          </a:p>
          <a:p>
            <a:pPr>
              <a:buNone/>
            </a:pPr>
            <a:r>
              <a:rPr lang="id-ID" sz="2400" dirty="0" smtClean="0"/>
              <a:t>	</a:t>
            </a:r>
            <a:r>
              <a:rPr lang="sv-SE" sz="2400" dirty="0" smtClean="0"/>
              <a:t>- tercetak (</a:t>
            </a:r>
            <a:r>
              <a:rPr lang="sv-SE" sz="2400" i="1" dirty="0" smtClean="0"/>
              <a:t>printed materials), misalnya: buku, surat kabar, majalah, buletin, pamflet,</a:t>
            </a:r>
            <a:r>
              <a:rPr lang="id-ID" sz="2400" i="1" dirty="0" smtClean="0"/>
              <a:t> </a:t>
            </a:r>
            <a:r>
              <a:rPr lang="id-ID" sz="2400" dirty="0" smtClean="0"/>
              <a:t>brosur, kliping, dll.</a:t>
            </a:r>
          </a:p>
          <a:p>
            <a:pPr>
              <a:buNone/>
            </a:pPr>
            <a:r>
              <a:rPr lang="id-ID" sz="2400" dirty="0" smtClean="0"/>
              <a:t>	- terekam (</a:t>
            </a:r>
            <a:r>
              <a:rPr lang="id-ID" sz="2400" i="1" dirty="0" smtClean="0"/>
              <a:t>recorded), misalnya: film, slide, kaset, piringan hitam, dll.</a:t>
            </a:r>
          </a:p>
          <a:p>
            <a:pPr>
              <a:buNone/>
            </a:pPr>
            <a:r>
              <a:rPr lang="id-ID" sz="2400" dirty="0" smtClean="0"/>
              <a:t>	- bentuk mikro; mikrofis, mikrofil, dll</a:t>
            </a:r>
          </a:p>
          <a:p>
            <a:pPr lvl="1">
              <a:buFontTx/>
              <a:buChar char="-"/>
            </a:pPr>
            <a:r>
              <a:rPr lang="id-ID" sz="2400" dirty="0" smtClean="0"/>
              <a:t>digital; CD, DVD, flashdisc, online access internet, dan lain lain</a:t>
            </a:r>
          </a:p>
          <a:p>
            <a:pPr>
              <a:buNone/>
            </a:pPr>
            <a:r>
              <a:rPr lang="id-ID" sz="2400" dirty="0" smtClean="0"/>
              <a:t>b. Layanan perpustakaan (sirkulasi)</a:t>
            </a:r>
          </a:p>
          <a:p>
            <a:pPr>
              <a:buNone/>
            </a:pPr>
            <a:r>
              <a:rPr lang="id-ID" sz="2400" dirty="0" smtClean="0"/>
              <a:t>	- bahan perpustakaan dipinjamkan,</a:t>
            </a:r>
          </a:p>
          <a:p>
            <a:pPr>
              <a:buNone/>
            </a:pPr>
            <a:r>
              <a:rPr lang="id-ID" sz="2400" dirty="0" smtClean="0"/>
              <a:t>	- bahan perpustakaan referens, misalnya: kamus, ensiklopedia, bibliografi, direktori, dll</a:t>
            </a:r>
            <a:endParaRPr lang="sv-SE" sz="2400" dirty="0" smtClean="0">
              <a:latin typeface="Lucida Sans Unicode" pitchFamily="34" charset="0"/>
            </a:endParaRPr>
          </a:p>
        </p:txBody>
      </p:sp>
      <p:sp>
        <p:nvSpPr>
          <p:cNvPr id="3" name="Text Box 4"/>
          <p:cNvSpPr txBox="1">
            <a:spLocks noChangeArrowheads="1"/>
          </p:cNvSpPr>
          <p:nvPr/>
        </p:nvSpPr>
        <p:spPr bwMode="auto">
          <a:xfrm>
            <a:off x="1066800" y="333375"/>
            <a:ext cx="7169150" cy="1000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r>
              <a:rPr lang="id-ID" sz="2800" dirty="0" smtClean="0">
                <a:solidFill>
                  <a:schemeClr val="tx1"/>
                </a:solidFill>
              </a:rPr>
              <a:t>Bahan perpustakaan yang akan dikembangkan dapat dilihat dari segi:</a:t>
            </a:r>
            <a:endParaRPr kumimoji="0" lang="sv-SE" sz="2800" b="0" i="0" u="none" strike="noStrike" kern="1200" cap="none" spc="0" normalizeH="0" baseline="0" noProof="0" dirty="0" smtClean="0">
              <a:ln>
                <a:noFill/>
              </a:ln>
              <a:solidFill>
                <a:schemeClr val="tx1"/>
              </a:solidFill>
              <a:effectLst/>
              <a:uLnTx/>
              <a:uFillTx/>
              <a:latin typeface="Lucida Sans Unicode"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4516">
                                            <p:txEl>
                                              <p:pRg st="0" end="0"/>
                                            </p:txEl>
                                          </p:spTgt>
                                        </p:tgtEl>
                                        <p:attrNameLst>
                                          <p:attrName>style.visibility</p:attrName>
                                        </p:attrNameLst>
                                      </p:cBhvr>
                                      <p:to>
                                        <p:strVal val="visible"/>
                                      </p:to>
                                    </p:set>
                                    <p:animEffect transition="in" filter="box(in)">
                                      <p:cBhvr>
                                        <p:cTn id="7" dur="500"/>
                                        <p:tgtEl>
                                          <p:spTgt spid="645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516">
                                            <p:txEl>
                                              <p:pRg st="1" end="1"/>
                                            </p:txEl>
                                          </p:spTgt>
                                        </p:tgtEl>
                                        <p:attrNameLst>
                                          <p:attrName>style.visibility</p:attrName>
                                        </p:attrNameLst>
                                      </p:cBhvr>
                                      <p:to>
                                        <p:strVal val="visible"/>
                                      </p:to>
                                    </p:set>
                                    <p:animEffect transition="in" filter="box(in)">
                                      <p:cBhvr>
                                        <p:cTn id="12" dur="500"/>
                                        <p:tgtEl>
                                          <p:spTgt spid="645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4516">
                                            <p:txEl>
                                              <p:pRg st="2" end="2"/>
                                            </p:txEl>
                                          </p:spTgt>
                                        </p:tgtEl>
                                        <p:attrNameLst>
                                          <p:attrName>style.visibility</p:attrName>
                                        </p:attrNameLst>
                                      </p:cBhvr>
                                      <p:to>
                                        <p:strVal val="visible"/>
                                      </p:to>
                                    </p:set>
                                    <p:animEffect transition="in" filter="box(in)">
                                      <p:cBhvr>
                                        <p:cTn id="17" dur="500"/>
                                        <p:tgtEl>
                                          <p:spTgt spid="645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4516">
                                            <p:txEl>
                                              <p:pRg st="3" end="3"/>
                                            </p:txEl>
                                          </p:spTgt>
                                        </p:tgtEl>
                                        <p:attrNameLst>
                                          <p:attrName>style.visibility</p:attrName>
                                        </p:attrNameLst>
                                      </p:cBhvr>
                                      <p:to>
                                        <p:strVal val="visible"/>
                                      </p:to>
                                    </p:set>
                                    <p:animEffect transition="in" filter="box(in)">
                                      <p:cBhvr>
                                        <p:cTn id="22" dur="500"/>
                                        <p:tgtEl>
                                          <p:spTgt spid="645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4516">
                                            <p:txEl>
                                              <p:pRg st="4" end="4"/>
                                            </p:txEl>
                                          </p:spTgt>
                                        </p:tgtEl>
                                        <p:attrNameLst>
                                          <p:attrName>style.visibility</p:attrName>
                                        </p:attrNameLst>
                                      </p:cBhvr>
                                      <p:to>
                                        <p:strVal val="visible"/>
                                      </p:to>
                                    </p:set>
                                    <p:animEffect transition="in" filter="box(in)">
                                      <p:cBhvr>
                                        <p:cTn id="27" dur="500"/>
                                        <p:tgtEl>
                                          <p:spTgt spid="645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4516">
                                            <p:txEl>
                                              <p:pRg st="5" end="5"/>
                                            </p:txEl>
                                          </p:spTgt>
                                        </p:tgtEl>
                                        <p:attrNameLst>
                                          <p:attrName>style.visibility</p:attrName>
                                        </p:attrNameLst>
                                      </p:cBhvr>
                                      <p:to>
                                        <p:strVal val="visible"/>
                                      </p:to>
                                    </p:set>
                                    <p:animEffect transition="in" filter="box(in)">
                                      <p:cBhvr>
                                        <p:cTn id="32" dur="500"/>
                                        <p:tgtEl>
                                          <p:spTgt spid="645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4516">
                                            <p:txEl>
                                              <p:pRg st="6" end="6"/>
                                            </p:txEl>
                                          </p:spTgt>
                                        </p:tgtEl>
                                        <p:attrNameLst>
                                          <p:attrName>style.visibility</p:attrName>
                                        </p:attrNameLst>
                                      </p:cBhvr>
                                      <p:to>
                                        <p:strVal val="visible"/>
                                      </p:to>
                                    </p:set>
                                    <p:animEffect transition="in" filter="box(in)">
                                      <p:cBhvr>
                                        <p:cTn id="37" dur="500"/>
                                        <p:tgtEl>
                                          <p:spTgt spid="6451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4516">
                                            <p:txEl>
                                              <p:pRg st="7" end="7"/>
                                            </p:txEl>
                                          </p:spTgt>
                                        </p:tgtEl>
                                        <p:attrNameLst>
                                          <p:attrName>style.visibility</p:attrName>
                                        </p:attrNameLst>
                                      </p:cBhvr>
                                      <p:to>
                                        <p:strVal val="visible"/>
                                      </p:to>
                                    </p:set>
                                    <p:animEffect transition="in" filter="box(in)">
                                      <p:cBhvr>
                                        <p:cTn id="42" dur="500"/>
                                        <p:tgtEl>
                                          <p:spTgt spid="6451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box(in)">
                                      <p:cBhvr>
                                        <p:cTn id="4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build="p" bldLvl="5"/>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246188" y="381000"/>
            <a:ext cx="6927850" cy="954107"/>
          </a:xfrm>
          <a:prstGeom prst="rect">
            <a:avLst/>
          </a:prstGeom>
          <a:noFill/>
          <a:ln w="9525">
            <a:noFill/>
            <a:miter lim="800000"/>
            <a:headEnd/>
            <a:tailEnd/>
          </a:ln>
          <a:effectLst/>
        </p:spPr>
        <p:txBody>
          <a:bodyPr>
            <a:spAutoFit/>
          </a:bodyPr>
          <a:lstStyle/>
          <a:p>
            <a:r>
              <a:rPr lang="id-ID" sz="2800" dirty="0" smtClean="0">
                <a:solidFill>
                  <a:schemeClr val="tx1"/>
                </a:solidFill>
              </a:rPr>
              <a:t>Bahan perpustakaan yang akan dikembangkan dapat dilihat dari segi:</a:t>
            </a:r>
            <a:endParaRPr lang="sv-SE" sz="2800" dirty="0" smtClean="0">
              <a:solidFill>
                <a:schemeClr val="tx1"/>
              </a:solidFill>
              <a:effectLst/>
              <a:latin typeface="Lucida Sans Unicode" pitchFamily="34" charset="0"/>
            </a:endParaRPr>
          </a:p>
        </p:txBody>
      </p:sp>
      <p:sp>
        <p:nvSpPr>
          <p:cNvPr id="39942" name="Rectangle 6"/>
          <p:cNvSpPr>
            <a:spLocks noChangeArrowheads="1"/>
          </p:cNvSpPr>
          <p:nvPr/>
        </p:nvSpPr>
        <p:spPr bwMode="auto">
          <a:xfrm>
            <a:off x="347663" y="1377950"/>
            <a:ext cx="8313737" cy="4401205"/>
          </a:xfrm>
          <a:prstGeom prst="rect">
            <a:avLst/>
          </a:prstGeom>
          <a:noFill/>
          <a:ln w="50800">
            <a:noFill/>
            <a:miter lim="800000"/>
            <a:headEnd/>
            <a:tailEnd/>
          </a:ln>
          <a:effectLst/>
        </p:spPr>
        <p:txBody>
          <a:bodyPr anchor="ctr">
            <a:spAutoFit/>
          </a:bodyPr>
          <a:lstStyle/>
          <a:p>
            <a:pPr algn="just"/>
            <a:r>
              <a:rPr lang="id-ID" sz="2800" dirty="0" smtClean="0">
                <a:solidFill>
                  <a:schemeClr val="tx1"/>
                </a:solidFill>
              </a:rPr>
              <a:t>c. Hasil karya</a:t>
            </a:r>
          </a:p>
          <a:p>
            <a:pPr algn="just"/>
            <a:r>
              <a:rPr lang="sv-SE" sz="2800" dirty="0" smtClean="0">
                <a:solidFill>
                  <a:schemeClr val="tx1"/>
                </a:solidFill>
              </a:rPr>
              <a:t>- karya perorangan (1; 2 org), terjemahan, dll</a:t>
            </a:r>
          </a:p>
          <a:p>
            <a:pPr algn="just"/>
            <a:r>
              <a:rPr lang="sv-SE" sz="2800" dirty="0" smtClean="0">
                <a:solidFill>
                  <a:schemeClr val="tx1"/>
                </a:solidFill>
              </a:rPr>
              <a:t>- karya badan korporasi (laporan instansi)</a:t>
            </a:r>
          </a:p>
          <a:p>
            <a:pPr algn="just"/>
            <a:r>
              <a:rPr lang="id-ID" sz="2800" dirty="0" smtClean="0">
                <a:solidFill>
                  <a:schemeClr val="tx1"/>
                </a:solidFill>
              </a:rPr>
              <a:t>- karya pertemuan (kongres, rapat, seminar..)</a:t>
            </a:r>
          </a:p>
          <a:p>
            <a:pPr algn="just"/>
            <a:r>
              <a:rPr lang="id-ID" sz="2800" dirty="0" smtClean="0">
                <a:solidFill>
                  <a:schemeClr val="tx1"/>
                </a:solidFill>
              </a:rPr>
              <a:t>d. Kualitas cetakan</a:t>
            </a:r>
          </a:p>
          <a:p>
            <a:pPr algn="just"/>
            <a:r>
              <a:rPr lang="en-US" sz="2800" dirty="0" smtClean="0">
                <a:solidFill>
                  <a:schemeClr val="tx1"/>
                </a:solidFill>
              </a:rPr>
              <a:t>- </a:t>
            </a:r>
            <a:r>
              <a:rPr lang="en-US" sz="2800" dirty="0" err="1" smtClean="0">
                <a:solidFill>
                  <a:schemeClr val="tx1"/>
                </a:solidFill>
              </a:rPr>
              <a:t>jenis</a:t>
            </a:r>
            <a:r>
              <a:rPr lang="en-US" sz="2800" dirty="0" smtClean="0">
                <a:solidFill>
                  <a:schemeClr val="tx1"/>
                </a:solidFill>
              </a:rPr>
              <a:t> </a:t>
            </a:r>
            <a:r>
              <a:rPr lang="en-US" sz="2800" dirty="0" err="1" smtClean="0">
                <a:solidFill>
                  <a:schemeClr val="tx1"/>
                </a:solidFill>
              </a:rPr>
              <a:t>huruf</a:t>
            </a:r>
            <a:r>
              <a:rPr lang="en-US" sz="2800" dirty="0" smtClean="0">
                <a:solidFill>
                  <a:schemeClr val="tx1"/>
                </a:solidFill>
              </a:rPr>
              <a:t>, </a:t>
            </a:r>
            <a:r>
              <a:rPr lang="en-US" sz="2800" i="1" dirty="0" smtClean="0">
                <a:solidFill>
                  <a:schemeClr val="tx1"/>
                </a:solidFill>
              </a:rPr>
              <a:t>hard cover, soft cover</a:t>
            </a:r>
          </a:p>
          <a:p>
            <a:pPr algn="just"/>
            <a:r>
              <a:rPr lang="id-ID" sz="2800" dirty="0" smtClean="0">
                <a:solidFill>
                  <a:schemeClr val="tx1"/>
                </a:solidFill>
              </a:rPr>
              <a:t>e. Isi bahan perpustakaan dapat dikelompokkan menurut  DDC klas 000-900</a:t>
            </a:r>
          </a:p>
          <a:p>
            <a:pPr algn="just"/>
            <a:r>
              <a:rPr lang="id-ID" sz="2800" dirty="0" smtClean="0">
                <a:solidFill>
                  <a:schemeClr val="tx1"/>
                </a:solidFill>
              </a:rPr>
              <a:t>f. pemustaka bisa dari golongan:</a:t>
            </a:r>
          </a:p>
          <a:p>
            <a:pPr algn="just"/>
            <a:r>
              <a:rPr lang="pl-PL" sz="2800" dirty="0" smtClean="0">
                <a:solidFill>
                  <a:schemeClr val="tx1"/>
                </a:solidFill>
              </a:rPr>
              <a:t>- anak-anak, remaja, dewasa, tuna netra.</a:t>
            </a:r>
            <a:endParaRPr lang="en-US" sz="2800" dirty="0">
              <a:solidFill>
                <a:schemeClr val="tx1"/>
              </a:solidFill>
              <a:effectLst>
                <a:outerShdw blurRad="38100" dist="38100" dir="2700000" algn="tl">
                  <a:srgbClr val="C0C0C0"/>
                </a:outerShd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ox(in)">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942"/>
                                        </p:tgtEl>
                                        <p:attrNameLst>
                                          <p:attrName>style.visibility</p:attrName>
                                        </p:attrNameLst>
                                      </p:cBhvr>
                                      <p:to>
                                        <p:strVal val="visible"/>
                                      </p:to>
                                    </p:set>
                                    <p:animEffect transition="in" filter="diamond(in)">
                                      <p:cBhvr>
                                        <p:cTn id="12" dur="20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914400" y="895351"/>
            <a:ext cx="7029450" cy="857250"/>
          </a:xfrm>
        </p:spPr>
        <p:txBody>
          <a:bodyPr>
            <a:normAutofit fontScale="90000"/>
          </a:bodyPr>
          <a:lstStyle/>
          <a:p>
            <a:r>
              <a:rPr lang="id-ID" dirty="0" smtClean="0"/>
              <a:t>Tujuan Kebijakan Pengembangan Koleksi</a:t>
            </a:r>
            <a:endParaRPr lang="id-ID" sz="2700" dirty="0">
              <a:solidFill>
                <a:schemeClr val="tx1"/>
              </a:solidFill>
              <a:latin typeface="Times New Roman" pitchFamily="18" charset="0"/>
              <a:cs typeface="Times New Roman" pitchFamily="18" charset="0"/>
            </a:endParaRPr>
          </a:p>
        </p:txBody>
      </p:sp>
      <p:sp>
        <p:nvSpPr>
          <p:cNvPr id="4" name="Rectangle 3"/>
          <p:cNvSpPr/>
          <p:nvPr/>
        </p:nvSpPr>
        <p:spPr>
          <a:xfrm>
            <a:off x="361950" y="2362200"/>
            <a:ext cx="8458200" cy="2308324"/>
          </a:xfrm>
          <a:prstGeom prst="rect">
            <a:avLst/>
          </a:prstGeom>
        </p:spPr>
        <p:txBody>
          <a:bodyPr wrap="square">
            <a:spAutoFit/>
          </a:bodyPr>
          <a:lstStyle/>
          <a:p>
            <a:pPr algn="just"/>
            <a:r>
              <a:rPr lang="fi-FI" sz="2400" dirty="0" smtClean="0">
                <a:solidFill>
                  <a:schemeClr val="tx1"/>
                </a:solidFill>
              </a:rPr>
              <a:t> adalah untuk memberikan tuntunan, arahan</a:t>
            </a:r>
            <a:r>
              <a:rPr lang="id-ID" sz="2400" dirty="0" smtClean="0">
                <a:solidFill>
                  <a:schemeClr val="tx1"/>
                </a:solidFill>
              </a:rPr>
              <a:t> ataupun pedoman bagi pustakawan dalam upaya menambah dan menyiangi koleksi.Sehingga pedoman tertulis tentang kebijakan pengembangan koleksi yang disahkan oleh pimpinan badan induk, perpustakaan dan jajarannya memiliki landasan juridis formal untuk mengembangkan koleksinya.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00100" y="2019300"/>
            <a:ext cx="7829550" cy="4248150"/>
          </a:xfrm>
        </p:spPr>
        <p:txBody>
          <a:bodyPr>
            <a:noAutofit/>
          </a:bodyPr>
          <a:lstStyle/>
          <a:p>
            <a:pPr algn="l"/>
            <a:r>
              <a:rPr lang="id-ID" sz="2000" dirty="0" smtClean="0"/>
              <a:t>a. Survei bahan perpustakaan, yakni melaksanakan kegiatan mengumpulkan data bibliografi baik melalui katalog penerbit, katalog perpustakaan, langsung ke toko buku atau penerbit untuk menghasilkan data bibliografi sebagai daftar bahan perpustakaan tambahan yang akan diadakan.</a:t>
            </a:r>
            <a:br>
              <a:rPr lang="id-ID" sz="2000" dirty="0" smtClean="0"/>
            </a:br>
            <a:r>
              <a:rPr lang="id-ID" sz="2000" dirty="0" smtClean="0"/>
              <a:t/>
            </a:r>
            <a:br>
              <a:rPr lang="id-ID" sz="2000" dirty="0" smtClean="0"/>
            </a:br>
            <a:r>
              <a:rPr lang="id-ID" sz="2000" dirty="0" smtClean="0"/>
              <a:t>b. Seleksi yang dilakukan dengan cara memilih dan menetapkan prioritas sesuai dengan kebutuhan pemustaka dan kebijakan instansi/lembaga. Kegiatan ini, memerlukan alat</a:t>
            </a:r>
            <a:br>
              <a:rPr lang="id-ID" sz="2000" dirty="0" smtClean="0"/>
            </a:br>
            <a:r>
              <a:rPr lang="id-ID" sz="2000" dirty="0" smtClean="0"/>
              <a:t>bantu seleksi untuk mendapatkan hasil yang sesuai dengan tugas dan fungsi perpustakaan.</a:t>
            </a:r>
            <a:r>
              <a:rPr lang="id-ID" sz="2000" dirty="0" smtClean="0">
                <a:solidFill>
                  <a:schemeClr val="tx1"/>
                </a:solidFill>
              </a:rPr>
              <a:t/>
            </a:r>
            <a:br>
              <a:rPr lang="id-ID" sz="2000" dirty="0" smtClean="0">
                <a:solidFill>
                  <a:schemeClr val="tx1"/>
                </a:solidFill>
              </a:rPr>
            </a:br>
            <a:endParaRPr lang="id-ID" sz="2000" dirty="0">
              <a:solidFill>
                <a:schemeClr val="tx1"/>
              </a:solidFill>
            </a:endParaRPr>
          </a:p>
        </p:txBody>
      </p:sp>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Title 1"/>
          <p:cNvSpPr txBox="1">
            <a:spLocks/>
          </p:cNvSpPr>
          <p:nvPr/>
        </p:nvSpPr>
        <p:spPr bwMode="auto">
          <a:xfrm>
            <a:off x="819150" y="419100"/>
            <a:ext cx="7029450" cy="857250"/>
          </a:xfrm>
          <a:prstGeom prst="rect">
            <a:avLst/>
          </a:prstGeom>
        </p:spPr>
        <p:txBody>
          <a:bodyPr vert="horz" anchor="ctr">
            <a:normAutofit fontScale="97500"/>
            <a:scene3d>
              <a:camera prst="orthographicFront"/>
              <a:lightRig rig="soft" dir="t"/>
            </a:scene3d>
            <a:sp3d prstMaterial="softEdge">
              <a:bevelT w="25400" h="25400"/>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d-ID" sz="27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781050" y="418297"/>
            <a:ext cx="7124700" cy="1569660"/>
          </a:xfrm>
          <a:prstGeom prst="rect">
            <a:avLst/>
          </a:prstGeom>
        </p:spPr>
        <p:txBody>
          <a:bodyPr wrap="square">
            <a:spAutoFit/>
          </a:bodyPr>
          <a:lstStyle/>
          <a:p>
            <a:pPr algn="just"/>
            <a:r>
              <a:rPr lang="id-ID" sz="2400" dirty="0" smtClean="0">
                <a:solidFill>
                  <a:schemeClr val="tx1"/>
                </a:solidFill>
              </a:rPr>
              <a:t>Kebijakan Pengembangan koleksi yang tertuang secara tertulis bertujuan untuk menambah atau mengurangi koleksi melalui kegiatan berikut: .</a:t>
            </a:r>
            <a:br>
              <a:rPr lang="id-ID" sz="2400" dirty="0" smtClean="0">
                <a:solidFill>
                  <a:schemeClr val="tx1"/>
                </a:solidFill>
              </a:rPr>
            </a:br>
            <a:endParaRPr lang="id-ID"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Title 1"/>
          <p:cNvSpPr txBox="1">
            <a:spLocks/>
          </p:cNvSpPr>
          <p:nvPr/>
        </p:nvSpPr>
        <p:spPr bwMode="auto">
          <a:xfrm>
            <a:off x="895350" y="990600"/>
            <a:ext cx="7505700" cy="4972050"/>
          </a:xfrm>
          <a:prstGeom prst="rect">
            <a:avLst/>
          </a:prstGeom>
        </p:spPr>
        <p:txBody>
          <a:bodyPr vert="horz" anchor="ctr">
            <a:normAutofit fontScale="70000" lnSpcReduction="20000"/>
            <a:scene3d>
              <a:camera prst="orthographicFront"/>
              <a:lightRig rig="soft" dir="t"/>
            </a:scene3d>
            <a:sp3d prstMaterial="softEdge">
              <a:bevelT w="25400" h="25400"/>
            </a:sp3d>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2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a:p>
            <a:pPr marL="514350" lvl="0" indent="-514350" algn="l">
              <a:defRPr/>
            </a:pPr>
            <a:r>
              <a:rPr lang="id-ID" sz="4000" dirty="0" smtClean="0">
                <a:solidFill>
                  <a:schemeClr val="tx1"/>
                </a:solidFill>
              </a:rPr>
              <a:t>c. Penyiangan (</a:t>
            </a:r>
            <a:r>
              <a:rPr lang="id-ID" sz="4000" i="1" dirty="0" smtClean="0">
                <a:solidFill>
                  <a:schemeClr val="tx1"/>
                </a:solidFill>
              </a:rPr>
              <a:t>weeding). </a:t>
            </a:r>
          </a:p>
          <a:p>
            <a:pPr marL="514350" lvl="0" indent="-514350" algn="l">
              <a:defRPr/>
            </a:pPr>
            <a:r>
              <a:rPr lang="id-ID" sz="4000" i="1" dirty="0" smtClean="0">
                <a:solidFill>
                  <a:schemeClr val="tx1"/>
                </a:solidFill>
              </a:rPr>
              <a:t>	 adalah kegiatan mengkaji </a:t>
            </a:r>
            <a:r>
              <a:rPr lang="id-ID" sz="4000" dirty="0" smtClean="0">
                <a:solidFill>
                  <a:schemeClr val="tx1"/>
                </a:solidFill>
              </a:rPr>
              <a:t>dan menetapkan bahan perpustakaan yang sudah tidak terpakai lagi dan</a:t>
            </a:r>
            <a:br>
              <a:rPr lang="id-ID" sz="4000" dirty="0" smtClean="0">
                <a:solidFill>
                  <a:schemeClr val="tx1"/>
                </a:solidFill>
              </a:rPr>
            </a:br>
            <a:r>
              <a:rPr lang="id-ID" sz="4000" dirty="0" smtClean="0">
                <a:solidFill>
                  <a:schemeClr val="tx1"/>
                </a:solidFill>
              </a:rPr>
              <a:t>mengeluarkan fisik dan datanya dari jajaran koleksi perpustakaan.</a:t>
            </a:r>
          </a:p>
          <a:p>
            <a:pPr marL="514350" lvl="0" indent="-514350" algn="l">
              <a:defRPr/>
            </a:pPr>
            <a:endParaRPr lang="id-ID" sz="4000" dirty="0" smtClean="0">
              <a:solidFill>
                <a:schemeClr val="tx1"/>
              </a:solidFill>
            </a:endParaRPr>
          </a:p>
          <a:p>
            <a:pPr marL="514350" lvl="0" indent="-514350" algn="l">
              <a:defRPr/>
            </a:pPr>
            <a:r>
              <a:rPr lang="id-ID" sz="4000" dirty="0" smtClean="0">
                <a:solidFill>
                  <a:schemeClr val="tx1"/>
                </a:solidFill>
              </a:rPr>
              <a:t>d. Evaluasi. </a:t>
            </a:r>
          </a:p>
          <a:p>
            <a:pPr marL="514350" lvl="0" indent="-514350" algn="l">
              <a:defRPr/>
            </a:pPr>
            <a:r>
              <a:rPr lang="id-ID" sz="4000" dirty="0" smtClean="0">
                <a:solidFill>
                  <a:schemeClr val="tx1"/>
                </a:solidFill>
              </a:rPr>
              <a:t>	adalah kegiatan memberikan penilaian terhadap bahan perpustakaan dari aspek jenis koleksi, isi atau subyek/materi, dan  </a:t>
            </a:r>
            <a:r>
              <a:rPr lang="fi-FI" sz="4000" dirty="0" smtClean="0">
                <a:solidFill>
                  <a:schemeClr val="tx1"/>
                </a:solidFill>
              </a:rPr>
              <a:t>kualitas bahan perpustakaan serta layanannya.</a:t>
            </a:r>
            <a:r>
              <a:rPr lang="id-ID" sz="4000" dirty="0" smtClean="0">
                <a:solidFill>
                  <a:schemeClr val="tx1"/>
                </a:solidFill>
              </a:rPr>
              <a:t/>
            </a:r>
            <a:br>
              <a:rPr lang="id-ID" sz="4000" dirty="0" smtClean="0">
                <a:solidFill>
                  <a:schemeClr val="tx1"/>
                </a:solidFill>
              </a:rPr>
            </a:br>
            <a:r>
              <a:rPr lang="id-ID" sz="2800" dirty="0" smtClean="0">
                <a:solidFill>
                  <a:schemeClr val="tx1"/>
                </a:solidFill>
              </a:rPr>
              <a:t/>
            </a:r>
            <a:br>
              <a:rPr lang="id-ID" sz="2800" dirty="0" smtClean="0">
                <a:solidFill>
                  <a:schemeClr val="tx1"/>
                </a:solidFill>
              </a:rPr>
            </a:br>
            <a:endParaRPr kumimoji="0" lang="id-ID" sz="2800" b="1" i="0" u="none" strike="noStrike" kern="1200" cap="none" spc="0" normalizeH="0" baseline="0" noProof="0" dirty="0">
              <a:ln>
                <a:noFill/>
              </a:ln>
              <a:solidFill>
                <a:srgbClr val="A45A1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ltLang="zh-CN" smtClean="0"/>
              <a:t>www.wondershare.com</a:t>
            </a:r>
            <a:endParaRPr lang="en-US" altLang="ko-KR"/>
          </a:p>
        </p:txBody>
      </p:sp>
      <p:sp>
        <p:nvSpPr>
          <p:cNvPr id="4" name="Title 1"/>
          <p:cNvSpPr txBox="1">
            <a:spLocks/>
          </p:cNvSpPr>
          <p:nvPr/>
        </p:nvSpPr>
        <p:spPr bwMode="auto">
          <a:xfrm>
            <a:off x="723900" y="838200"/>
            <a:ext cx="7677150" cy="4457700"/>
          </a:xfrm>
          <a:prstGeom prst="rect">
            <a:avLst/>
          </a:prstGeom>
        </p:spPr>
        <p:txBody>
          <a:bodyPr vert="horz" anchor="ctr">
            <a:normAutofit/>
            <a:scene3d>
              <a:camera prst="orthographicFront"/>
              <a:lightRig rig="soft" dir="t"/>
            </a:scene3d>
            <a:sp3d prstMaterial="softEdge">
              <a:bevelT w="25400" h="25400"/>
            </a:sp3d>
          </a:bodyPr>
          <a:lstStyle/>
          <a:p>
            <a:pPr algn="just"/>
            <a:r>
              <a:rPr lang="id-ID" sz="2800" dirty="0" smtClean="0">
                <a:solidFill>
                  <a:schemeClr val="tx1"/>
                </a:solidFill>
              </a:rPr>
              <a:t>Kegiatan survei dan seleksi merupakan kegiatan yang ditujukan untuk menambah jumlah</a:t>
            </a:r>
          </a:p>
          <a:p>
            <a:pPr algn="just"/>
            <a:r>
              <a:rPr lang="id-ID" sz="2800" dirty="0" smtClean="0">
                <a:solidFill>
                  <a:schemeClr val="tx1"/>
                </a:solidFill>
              </a:rPr>
              <a:t>koleksi, sedang kegiatan penyiangan dan evaluasi merupakan kegiatan yang mengarah</a:t>
            </a:r>
          </a:p>
          <a:p>
            <a:pPr algn="just"/>
            <a:r>
              <a:rPr lang="fi-FI" sz="2800" dirty="0" smtClean="0">
                <a:solidFill>
                  <a:schemeClr val="tx1"/>
                </a:solidFill>
              </a:rPr>
              <a:t>pada pengurangan jumlah koleksi perpustakaan.</a:t>
            </a:r>
            <a:endParaRPr kumimoji="0" lang="id-ID" sz="31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9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2234</TotalTime>
  <Words>766</Words>
  <Application>Microsoft Office PowerPoint</Application>
  <PresentationFormat>On-screen Show (4:3)</PresentationFormat>
  <Paragraphs>104</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9_Concourse</vt:lpstr>
      <vt:lpstr>Slide 1</vt:lpstr>
      <vt:lpstr>KEBIJAKAN PENGEMBANGAN KOLEKSI</vt:lpstr>
      <vt:lpstr>Slide 3</vt:lpstr>
      <vt:lpstr>Slide 4</vt:lpstr>
      <vt:lpstr>Slide 5</vt:lpstr>
      <vt:lpstr>Tujuan Kebijakan Pengembangan Koleksi</vt:lpstr>
      <vt:lpstr>a. Survei bahan perpustakaan, yakni melaksanakan kegiatan mengumpulkan data bibliografi baik melalui katalog penerbit, katalog perpustakaan, langsung ke toko buku atau penerbit untuk menghasilkan data bibliografi sebagai daftar bahan perpustakaan tambahan yang akan diadakan.  b. Seleksi yang dilakukan dengan cara memilih dan menetapkan prioritas sesuai dengan kebutuhan pemustaka dan kebijakan instansi/lembaga. Kegiatan ini, memerlukan alat bantu seleksi untuk mendapatkan hasil yang sesuai dengan tugas dan fungsi perpustakaan. </vt:lpstr>
      <vt:lpstr>Slide 8</vt:lpstr>
      <vt:lpstr>Slide 9</vt:lpstr>
      <vt:lpstr>Fungsi Kebijakan Pengembangan Koleksi</vt:lpstr>
      <vt:lpstr>Fungsi Kebijakan Pengembangan Koleksi</vt:lpstr>
      <vt:lpstr>Slide 12</vt:lpstr>
      <vt:lpstr>Slide 13</vt:lpstr>
      <vt:lpstr>Slide 14</vt:lpstr>
      <vt:lpstr>Slide 15</vt:lpstr>
      <vt:lpstr>Slide 16</vt:lpstr>
    </vt:vector>
  </TitlesOfParts>
  <Company>FISIP UNS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Widodo</dc:creator>
  <cp:lastModifiedBy>win8</cp:lastModifiedBy>
  <cp:revision>447</cp:revision>
  <dcterms:created xsi:type="dcterms:W3CDTF">2010-04-06T04:47:35Z</dcterms:created>
  <dcterms:modified xsi:type="dcterms:W3CDTF">2015-08-31T04:19:17Z</dcterms:modified>
</cp:coreProperties>
</file>