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6" r:id="rId1"/>
  </p:sldMasterIdLst>
  <p:notesMasterIdLst>
    <p:notesMasterId r:id="rId19"/>
  </p:notesMasterIdLst>
  <p:handoutMasterIdLst>
    <p:handoutMasterId r:id="rId20"/>
  </p:handoutMasterIdLst>
  <p:sldIdLst>
    <p:sldId id="300" r:id="rId2"/>
    <p:sldId id="314" r:id="rId3"/>
    <p:sldId id="316" r:id="rId4"/>
    <p:sldId id="315" r:id="rId5"/>
    <p:sldId id="301" r:id="rId6"/>
    <p:sldId id="317" r:id="rId7"/>
    <p:sldId id="302" r:id="rId8"/>
    <p:sldId id="305" r:id="rId9"/>
    <p:sldId id="307" r:id="rId10"/>
    <p:sldId id="308" r:id="rId11"/>
    <p:sldId id="318" r:id="rId12"/>
    <p:sldId id="319" r:id="rId13"/>
    <p:sldId id="309" r:id="rId14"/>
    <p:sldId id="320" r:id="rId15"/>
    <p:sldId id="321" r:id="rId16"/>
    <p:sldId id="322" r:id="rId17"/>
    <p:sldId id="312" r:id="rId18"/>
  </p:sldIdLst>
  <p:sldSz cx="9144000" cy="6858000" type="screen4x3"/>
  <p:notesSz cx="6888163" cy="100203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D0D505"/>
    <a:srgbClr val="2B7C02"/>
    <a:srgbClr val="328F03"/>
    <a:srgbClr val="4D4D4D"/>
    <a:srgbClr val="003300"/>
    <a:srgbClr val="3333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718" autoAdjust="0"/>
    <p:restoredTop sz="94549" autoAdjust="0"/>
  </p:normalViewPr>
  <p:slideViewPr>
    <p:cSldViewPr snapToGrid="0">
      <p:cViewPr varScale="1">
        <p:scale>
          <a:sx n="69" d="100"/>
          <a:sy n="69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l">
              <a:defRPr sz="13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l">
              <a:defRPr sz="13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E616BC88-D8E2-4D09-8453-A5E259AAE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l">
              <a:defRPr sz="13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l">
              <a:defRPr sz="13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D107DCC9-0499-4120-8716-9A3696046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05387" cy="375602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17" y="4761383"/>
            <a:ext cx="5510530" cy="4507395"/>
          </a:xfrm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05387" cy="375602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17" y="4761383"/>
            <a:ext cx="5510530" cy="4507395"/>
          </a:xfrm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05387" cy="375602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17" y="4761383"/>
            <a:ext cx="5510530" cy="4507395"/>
          </a:xfrm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05387" cy="375602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17" y="4761383"/>
            <a:ext cx="5510530" cy="4507395"/>
          </a:xfrm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06975" cy="375602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17" y="4761383"/>
            <a:ext cx="5510530" cy="4507395"/>
          </a:xfrm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06975" cy="37560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17" y="4761383"/>
            <a:ext cx="5510530" cy="4507395"/>
          </a:xfrm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08562" cy="375761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08562" cy="375761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08562" cy="375761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ln/>
        </p:spPr>
        <p:txBody>
          <a:bodyPr anchor="b"/>
          <a:lstStyle>
            <a:lvl1pPr>
              <a:defRPr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AD3203DF-E7ED-4A55-A619-A8CCFD1AD27E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 algn="r">
              <a:defRPr sz="1000" smtClean="0">
                <a:solidFill>
                  <a:schemeClr val="accent1">
                    <a:tint val="2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3771FAE-C997-4833-97AA-F79212B59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ln/>
        </p:spPr>
        <p:txBody>
          <a:bodyPr anchor="b"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0EE5E9FC-92F8-406A-BD3B-D2B255CBBD84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 algn="r"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E6DE80-B1F8-4D59-A3BA-28ADB592A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ln/>
        </p:spPr>
        <p:txBody>
          <a:bodyPr anchor="b"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D659E207-AC76-4D49-B11B-FAECBFDE0152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 algn="r"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B06A9E5-FF3B-4455-8B96-8F947E34F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ln/>
        </p:spPr>
        <p:txBody>
          <a:bodyPr anchor="b"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BD4F282C-29C9-4BEA-B900-6815470DE8E8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 algn="r"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7396B8E-6AD7-48C8-A4E5-9CF393527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ln/>
        </p:spPr>
        <p:txBody>
          <a:bodyPr anchor="b"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C65C3A59-66EB-47EE-8A10-E43B0E2123DF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 algn="r"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8CEE480-3AFB-4553-9F6F-CF6DD22F8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ln/>
        </p:spPr>
        <p:txBody>
          <a:bodyPr anchor="b"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CDC5CC54-86AE-468A-9480-2F887D347D1C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 algn="r"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8A34080-6D6D-4D03-BBB9-28B093B74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ln/>
        </p:spPr>
        <p:txBody>
          <a:bodyPr anchor="b"/>
          <a:lstStyle>
            <a:lvl1pPr>
              <a:defRPr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1BAB74E6-92D6-4908-B454-A80040EC1AB8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 algn="r"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853AD63-BC13-4660-B90F-F65940BEE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66788" y="2051050"/>
            <a:ext cx="6821487" cy="1470025"/>
          </a:xfrm>
        </p:spPr>
        <p:txBody>
          <a:bodyPr/>
          <a:lstStyle>
            <a:lvl1pPr algn="ctr">
              <a:defRPr sz="3600">
                <a:solidFill>
                  <a:srgbClr val="A45A10"/>
                </a:solidFill>
              </a:defRPr>
            </a:lvl1pPr>
          </a:lstStyle>
          <a:p>
            <a:r>
              <a:rPr lang="en-US" altLang="ko-KR"/>
              <a:t>PowerPoint</a:t>
            </a:r>
            <a:r>
              <a:rPr lang="en-US" altLang="zh-CN"/>
              <a:t> </a:t>
            </a:r>
            <a:r>
              <a:rPr lang="en-US" altLang="ko-KR"/>
              <a:t>Template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3452813" y="6494463"/>
            <a:ext cx="2895600" cy="152400"/>
          </a:xfrm>
          <a:prstGeom prst="rect">
            <a:avLst/>
          </a:prstGeom>
        </p:spPr>
        <p:txBody>
          <a:bodyPr vert="horz" anchor="b"/>
          <a:lstStyle>
            <a:lvl1pPr algn="ctr">
              <a:defRPr sz="1400" b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" TargetMode="External"/><Relationship Id="rId2" Type="http://schemas.openxmlformats.org/officeDocument/2006/relationships/hyperlink" Target="http://www.gramediaonline.com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ipl.org/reading/serials/" TargetMode="External"/><Relationship Id="rId4" Type="http://schemas.openxmlformats.org/officeDocument/2006/relationships/hyperlink" Target="http://www.2think.org/oprah.s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09575" y="971550"/>
            <a:ext cx="810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2800" b="1" dirty="0" smtClean="0">
                <a:solidFill>
                  <a:schemeClr val="tx1"/>
                </a:solidFill>
                <a:effectLst/>
                <a:latin typeface="Arial" charset="0"/>
              </a:rPr>
              <a:t>ALAT BANTU SELEKSI</a:t>
            </a:r>
            <a:endParaRPr lang="sv-SE" sz="2800" b="1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133600"/>
            <a:ext cx="6210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l" defTabSz="876300"/>
            <a:r>
              <a:rPr lang="en-US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N</a:t>
            </a:r>
            <a:r>
              <a:rPr lang="id-ID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URMALINA, S.AG.SS. M.Hum.</a:t>
            </a:r>
          </a:p>
          <a:p>
            <a:pPr marL="266700" indent="-266700" algn="l" defTabSz="876300"/>
            <a:r>
              <a:rPr lang="id-ID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Kepala Perpustakaan Pusat</a:t>
            </a:r>
          </a:p>
          <a:p>
            <a:pPr marL="266700" indent="-266700" algn="l" defTabSz="876300"/>
            <a:r>
              <a:rPr lang="id-ID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Universitas Islam Negeri Raden Fatah Palembang</a:t>
            </a:r>
          </a:p>
          <a:p>
            <a:pPr marL="266700" indent="-266700" algn="l" defTabSz="876300"/>
            <a:endParaRPr lang="id-ID" sz="2400" dirty="0" smtClean="0"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266700" indent="-266700" defTabSz="876300"/>
            <a:endParaRPr lang="id-ID" sz="2400" dirty="0" smtClean="0"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266700" indent="-266700" defTabSz="876300"/>
            <a:r>
              <a:rPr lang="id-ID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Disampaikan pada</a:t>
            </a:r>
          </a:p>
          <a:p>
            <a:pPr marL="266700" indent="-266700" defTabSz="876300"/>
            <a:r>
              <a:rPr lang="id-ID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Diklat Calon Pustakawan Tingkat Ahli (CPTA)</a:t>
            </a:r>
          </a:p>
          <a:p>
            <a:pPr marL="266700" indent="-266700" defTabSz="876300"/>
            <a:r>
              <a:rPr lang="id-ID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31 Agustus 2015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366713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i-FI" sz="3200" dirty="0" smtClean="0">
                <a:solidFill>
                  <a:schemeClr val="tx1"/>
                </a:solidFill>
              </a:rPr>
              <a:t>Jenis dan Kegunaan Alat Bantu Seleksi</a:t>
            </a:r>
            <a:endParaRPr lang="sv-SE" sz="32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390650"/>
            <a:ext cx="79438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3. Bibliografi. </a:t>
            </a:r>
          </a:p>
          <a:p>
            <a:pPr lvl="1" algn="just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tx1"/>
                </a:solidFill>
              </a:rPr>
              <a:t> Bibliografi Nasional Indonesia (BNI). </a:t>
            </a:r>
          </a:p>
          <a:p>
            <a:pPr lvl="1" algn="just"/>
            <a:r>
              <a:rPr lang="id-ID" sz="2400" dirty="0" smtClean="0">
                <a:solidFill>
                  <a:schemeClr val="tx1"/>
                </a:solidFill>
              </a:rPr>
              <a:t>BNI diterbitkan oleh Perpustakaan Nasional RI bertujuan</a:t>
            </a: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untuk mendaftar dan mendata semua terbitan Indoensia       secara sistematis, baik yang diterbitkan oleh penerbit swasta, maupun pemerintah yang berbahasa Indonesia maupun yang berbahasa asing. </a:t>
            </a: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Terbitan yang dimuat di BNI merupakan hasil pelaksanaan undang-undang no.4 tahun 1990 tentang serah simpan karya cetak dan </a:t>
            </a:r>
            <a:r>
              <a:rPr lang="sv-SE" sz="2400" dirty="0" smtClean="0">
                <a:solidFill>
                  <a:schemeClr val="tx1"/>
                </a:solidFill>
              </a:rPr>
              <a:t>karya rekam, maupun terbitan yang diperoleh melalui pembelian, hadiah, hibah dan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sv-SE" sz="2400" dirty="0" smtClean="0">
                <a:solidFill>
                  <a:schemeClr val="tx1"/>
                </a:solidFill>
              </a:rPr>
              <a:t>tukar menukar. Alat bantu seleksi ini dapat digunakan sebagai bahan acuan untuk</a:t>
            </a:r>
            <a:r>
              <a:rPr lang="id-ID" sz="2400" dirty="0" smtClean="0">
                <a:solidFill>
                  <a:schemeClr val="tx1"/>
                </a:solidFill>
              </a:rPr>
              <a:t> verifikasi data bibliografis dari bahan perpustakaan yang akan dibeli/diadakan.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781" y="1438275"/>
            <a:ext cx="244272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539" y="1304925"/>
            <a:ext cx="260832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0171" y="542926"/>
            <a:ext cx="2696552" cy="406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38" y="2191206"/>
            <a:ext cx="3167649" cy="405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0" y="1907082"/>
            <a:ext cx="4095750" cy="495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7620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>
                <a:solidFill>
                  <a:schemeClr val="tx1"/>
                </a:solidFill>
              </a:rPr>
              <a:t>Bibliografi tentang Indonesia </a:t>
            </a:r>
            <a:r>
              <a:rPr lang="sv-SE" sz="2400" dirty="0" smtClean="0">
                <a:solidFill>
                  <a:schemeClr val="tx1"/>
                </a:solidFill>
              </a:rPr>
              <a:t>yang terbit antara tahun 1980-1990 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9100" y="7670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dirty="0" smtClean="0">
                <a:solidFill>
                  <a:schemeClr val="tx1"/>
                </a:solidFill>
              </a:rPr>
              <a:t>Bibliografi mikrofis tentang Irian</a:t>
            </a:r>
          </a:p>
          <a:p>
            <a:r>
              <a:rPr lang="sv-SE" sz="2400" dirty="0" smtClean="0">
                <a:solidFill>
                  <a:schemeClr val="tx1"/>
                </a:solidFill>
              </a:rPr>
              <a:t> Jaya</a:t>
            </a:r>
            <a:endParaRPr lang="id-ID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366713"/>
            <a:ext cx="7208838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defTabSz="876300"/>
            <a:r>
              <a:rPr lang="fi-FI" sz="2800" dirty="0" smtClean="0">
                <a:solidFill>
                  <a:schemeClr val="tx1"/>
                </a:solidFill>
              </a:rPr>
              <a:t>Jenis dan Kegunaan Alat Bantu Seleksi</a:t>
            </a:r>
            <a:endParaRPr lang="en-US" sz="2800" b="0" dirty="0" smtClean="0">
              <a:effectLst/>
              <a:latin typeface="Lucida Sans Unicod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96215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4. Katalog bahan kartografi antara lain bisa didapat dari Bakosurtanal sebagai lembaga </a:t>
            </a:r>
            <a:r>
              <a:rPr lang="nn-NO" sz="2400" dirty="0" smtClean="0">
                <a:solidFill>
                  <a:schemeClr val="tx1"/>
                </a:solidFill>
              </a:rPr>
              <a:t>yang mengeluarkan katalog produk survey &amp; pemetaan yang berisi indeks peta rupa</a:t>
            </a:r>
            <a:r>
              <a:rPr lang="id-ID" sz="2400" dirty="0" smtClean="0">
                <a:solidFill>
                  <a:schemeClr val="tx1"/>
                </a:solidFill>
              </a:rPr>
              <a:t> bumi, peta batas wilayah Indonesia, peta kelautan &amp; kedirgantaraan, peta tematik sumberdaya alam darat, peta tematik sumberdaya alam laut dan buku atlas, dokumen</a:t>
            </a: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surat &amp; standarisasi.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38200" y="271463"/>
            <a:ext cx="7323138" cy="6619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defTabSz="876300"/>
            <a:r>
              <a:rPr lang="fi-FI" sz="2800" dirty="0" smtClean="0">
                <a:solidFill>
                  <a:schemeClr val="tx1"/>
                </a:solidFill>
              </a:rPr>
              <a:t>Jenis dan Kegunaan Alat Bantu Seleksi</a:t>
            </a:r>
            <a:endParaRPr lang="en-US" sz="2800" b="0" dirty="0" smtClean="0">
              <a:effectLst/>
              <a:latin typeface="Lucida Sans Unicod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9906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5. </a:t>
            </a:r>
            <a:r>
              <a:rPr lang="sv-SE" sz="2400" dirty="0" smtClean="0">
                <a:solidFill>
                  <a:schemeClr val="tx1"/>
                </a:solidFill>
              </a:rPr>
              <a:t>Katalog bahan perpustakaan serial, 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	</a:t>
            </a:r>
            <a:r>
              <a:rPr lang="sv-SE" sz="2400" dirty="0" smtClean="0">
                <a:solidFill>
                  <a:schemeClr val="tx1"/>
                </a:solidFill>
              </a:rPr>
              <a:t>misalnya surat kabar dapat diperoleh dari Serikat</a:t>
            </a: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Penerbit Surat Kabar Pusat sebagai lembaga yang mengeluarkan media direktori yang berisi daftar surat kabar dan redaksi seluruh Indonesia. </a:t>
            </a: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Sedangkan yang bersifat internasional baik untuk surat kabar maupun untuk majalah/jurnal adalah </a:t>
            </a:r>
            <a:r>
              <a:rPr lang="id-ID" sz="2400" i="1" dirty="0" smtClean="0">
                <a:solidFill>
                  <a:schemeClr val="tx1"/>
                </a:solidFill>
              </a:rPr>
              <a:t>Ulrich’s International Periodical Directory </a:t>
            </a:r>
            <a:r>
              <a:rPr lang="id-ID" sz="2400" dirty="0" smtClean="0">
                <a:solidFill>
                  <a:schemeClr val="tx1"/>
                </a:solidFill>
              </a:rPr>
              <a:t>yang diterbitkan oleh Penerbit R.R.Bowker, berisi entri terbitan berkala dalam lingkup internasional yang memuat data tentang judul, ISSN, penerbit, negara, keterangan </a:t>
            </a:r>
            <a:r>
              <a:rPr lang="sv-SE" sz="2400" dirty="0" smtClean="0">
                <a:solidFill>
                  <a:schemeClr val="tx1"/>
                </a:solidFill>
              </a:rPr>
              <a:t>penerbitan, mulai terbit, frekuensi terbitan atau kala terbit, bahasa teks, abstraks/indeks,</a:t>
            </a: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harga, nomor klasifikasi, dan alamat pemesanan.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38200" y="271463"/>
            <a:ext cx="7323138" cy="6619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defTabSz="876300"/>
            <a:r>
              <a:rPr lang="fi-FI" sz="2800" dirty="0" smtClean="0">
                <a:solidFill>
                  <a:schemeClr val="tx1"/>
                </a:solidFill>
              </a:rPr>
              <a:t>Jenis dan Kegunaan Alat Bantu Seleksi</a:t>
            </a:r>
            <a:endParaRPr lang="en-US" sz="2800" b="0" dirty="0" smtClean="0">
              <a:effectLst/>
              <a:latin typeface="Lucida Sans Unicod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9906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Untuk terbitan majalah Indonesia </a:t>
            </a:r>
            <a:r>
              <a:rPr lang="en-US" sz="2400" dirty="0" err="1" smtClean="0">
                <a:solidFill>
                  <a:schemeClr val="tx1"/>
                </a:solidFill>
              </a:rPr>
              <a:t>terdapat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Indeks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Majalah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llmiah</a:t>
            </a:r>
            <a:r>
              <a:rPr lang="en-US" sz="2400" dirty="0" smtClean="0">
                <a:solidFill>
                  <a:schemeClr val="tx1"/>
                </a:solidFill>
              </a:rPr>
              <a:t> Indonesia </a:t>
            </a:r>
            <a:r>
              <a:rPr lang="en-US" sz="2400" dirty="0" err="1" smtClean="0">
                <a:solidFill>
                  <a:schemeClr val="tx1"/>
                </a:solidFill>
              </a:rPr>
              <a:t>serta</a:t>
            </a:r>
            <a:r>
              <a:rPr lang="en-US" sz="2400" dirty="0" smtClean="0">
                <a:solidFill>
                  <a:schemeClr val="tx1"/>
                </a:solidFill>
              </a:rPr>
              <a:t> Directory of Indonesian Learned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Per</a:t>
            </a:r>
            <a:r>
              <a:rPr lang="id-ID" sz="2400" dirty="0" smtClean="0">
                <a:solidFill>
                  <a:schemeClr val="tx1"/>
                </a:solidFill>
              </a:rPr>
              <a:t>i</a:t>
            </a:r>
            <a:r>
              <a:rPr lang="it-IT" sz="2400" dirty="0" smtClean="0">
                <a:solidFill>
                  <a:schemeClr val="tx1"/>
                </a:solidFill>
              </a:rPr>
              <a:t>odical yang berisi daftar majalah/jurnal ilmiah seluruh Indonesia.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just"/>
            <a:endParaRPr lang="id-ID" sz="2400" dirty="0" smtClean="0">
              <a:solidFill>
                <a:schemeClr val="tx1"/>
              </a:solidFill>
            </a:endParaRP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6.  Tinjauan atau resensi buku, iklan dan selebaran terbitan terbaru, </a:t>
            </a:r>
            <a:r>
              <a:rPr lang="id-ID" sz="2400" i="1" dirty="0" smtClean="0">
                <a:solidFill>
                  <a:schemeClr val="tx1"/>
                </a:solidFill>
              </a:rPr>
              <a:t>Books in Print, dan penelusuran daring (on line) melalui internet.</a:t>
            </a:r>
            <a:endParaRPr lang="id-ID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57250" y="271463"/>
            <a:ext cx="7304088" cy="11572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id-ID" sz="2800" dirty="0" smtClean="0"/>
              <a:t>Beberapa situs toko buku daring dan publikasi elektronik yang dapat dihubungi antara</a:t>
            </a:r>
            <a:br>
              <a:rPr lang="id-ID" sz="2800" dirty="0" smtClean="0"/>
            </a:br>
            <a:r>
              <a:rPr lang="id-ID" sz="2800" dirty="0" smtClean="0"/>
              <a:t>lain sebagai berikut: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300" y="1828798"/>
            <a:ext cx="763905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id-ID" sz="2400" dirty="0" smtClean="0">
                <a:solidFill>
                  <a:schemeClr val="tx1"/>
                </a:solidFill>
                <a:hlinkClick r:id="rId2"/>
              </a:rPr>
              <a:t>http://www.gramediaonline.com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id-ID" sz="2400" dirty="0" smtClean="0">
                <a:solidFill>
                  <a:schemeClr val="tx1"/>
                </a:solidFill>
                <a:hlinkClick r:id="rId3"/>
              </a:rPr>
              <a:t>http://www.amazon.com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http://www.altbookstore.com (search by subject)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id-ID" sz="2400" dirty="0" smtClean="0">
                <a:solidFill>
                  <a:schemeClr val="tx1"/>
                </a:solidFill>
              </a:rPr>
              <a:t> Oprah’ list (</a:t>
            </a:r>
            <a:r>
              <a:rPr lang="id-ID" sz="2400" dirty="0" smtClean="0">
                <a:solidFill>
                  <a:schemeClr val="tx1"/>
                </a:solidFill>
                <a:hlinkClick r:id="rId4"/>
              </a:rPr>
              <a:t>http://www.2think.org/oprah.shtml</a:t>
            </a:r>
            <a:r>
              <a:rPr lang="id-ID" sz="2400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buFont typeface="Courier New" pitchFamily="49" charset="0"/>
              <a:buChar char="o"/>
            </a:pP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Online serials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(</a:t>
            </a:r>
            <a:r>
              <a:rPr lang="de-DE" sz="2400" dirty="0" smtClean="0">
                <a:solidFill>
                  <a:schemeClr val="tx1"/>
                </a:solidFill>
                <a:hlinkClick r:id="rId5"/>
              </a:rPr>
              <a:t>http://www.ipl.org/reading/serials/</a:t>
            </a:r>
            <a:r>
              <a:rPr lang="de-DE" sz="2400" dirty="0" smtClean="0">
                <a:solidFill>
                  <a:schemeClr val="tx1"/>
                </a:solidFill>
              </a:rPr>
              <a:t>)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Online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newspaper</a:t>
            </a:r>
            <a:r>
              <a:rPr lang="id-ID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http://www.gramediaonline.com</a:t>
            </a:r>
            <a:r>
              <a:rPr lang="id-ID" sz="24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a_baby05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6938" y="3200400"/>
            <a:ext cx="2028825" cy="2635250"/>
          </a:xfrm>
          <a:noFill/>
        </p:spPr>
      </p:pic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3879850" y="1008063"/>
            <a:ext cx="4086225" cy="1479550"/>
          </a:xfrm>
          <a:prstGeom prst="wedgeRoundRectCallout">
            <a:avLst>
              <a:gd name="adj1" fmla="val -82625"/>
              <a:gd name="adj2" fmla="val 164963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8665" tIns="39332" rIns="78665" bIns="39332"/>
          <a:lstStyle/>
          <a:p>
            <a:pPr defTabSz="876300" eaLnBrk="0" hangingPunct="0"/>
            <a:endParaRPr lang="en-US" sz="2100" b="1" dirty="0">
              <a:solidFill>
                <a:schemeClr val="tx1"/>
              </a:solidFill>
              <a:effectLst/>
              <a:latin typeface="Arial" charset="0"/>
            </a:endParaRPr>
          </a:p>
          <a:p>
            <a:pPr defTabSz="876300" eaLnBrk="0" hangingPunct="0"/>
            <a:r>
              <a:rPr lang="en-US" sz="2100" b="1" smtClean="0">
                <a:solidFill>
                  <a:schemeClr val="tx1"/>
                </a:solidFill>
                <a:effectLst/>
                <a:latin typeface="Arial" charset="0"/>
              </a:rPr>
              <a:t>TERIMA KASIH  </a:t>
            </a:r>
            <a:r>
              <a:rPr lang="en-US" sz="2100" b="1">
                <a:solidFill>
                  <a:schemeClr val="tx1"/>
                </a:solidFill>
                <a:effectLst/>
                <a:latin typeface="Arial" charset="0"/>
              </a:rPr>
              <a:t>SEMUA, SEMOGA SUKSES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47700" y="1692274"/>
            <a:ext cx="7780683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Alat bantu seleksi (</a:t>
            </a:r>
            <a:r>
              <a:rPr lang="id-ID" sz="2400" i="1" dirty="0" smtClean="0">
                <a:solidFill>
                  <a:schemeClr val="tx1"/>
                </a:solidFill>
              </a:rPr>
              <a:t>book selection aids) yang kadang hanya disebut dengan alat seleksi </a:t>
            </a:r>
            <a:r>
              <a:rPr lang="id-ID" sz="2400" dirty="0" smtClean="0">
                <a:solidFill>
                  <a:schemeClr val="tx1"/>
                </a:solidFill>
              </a:rPr>
              <a:t>adalah merupakan alat yang digunakan untuk pemilihan bahan perpustakaan. </a:t>
            </a: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Lasa HS (2009 : 19) mendefinisikan alat bantu seleksi sebagai suatu publikasi yang dapat digunakan sebagai petunjuk dan pertimbangan dalam pengadaan bahan perpustakaan, seperti bibliografi, indeks, resensi, katalog penerbit, dan lain sebagainya</a:t>
            </a:r>
            <a:endParaRPr lang="sv-SE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544763" y="528638"/>
            <a:ext cx="447693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Pengertian Alat Bantu Seleksi</a:t>
            </a:r>
            <a:endParaRPr lang="sv-SE" sz="28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47700" y="1692274"/>
            <a:ext cx="7780683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alat bantu seleksi adalah media yang dapat membantu pustakawan dalam 	mengumpulkan informasi tentang</a:t>
            </a: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berbagai jenis bahan perpustakaan yang mungkin akan dilakukan penyeleksian dengan membuat keputusan apakah suatu bahan perpustakaan akan dipilih atau tidak. </a:t>
            </a:r>
          </a:p>
          <a:p>
            <a:pPr algn="just"/>
            <a:endParaRPr lang="id-ID" sz="2400" dirty="0" smtClean="0">
              <a:solidFill>
                <a:schemeClr val="tx1"/>
              </a:solidFill>
            </a:endParaRP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Maka dapat disimpulkan bahwa alat bantu seleksi adalah alat yang dapat digunakan untuk membantu selektor dalam menetapkan pengadaan bahan perpustakaan yang diperlukan</a:t>
            </a: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berdasarkan pemilihannya.</a:t>
            </a:r>
            <a:endParaRPr lang="sv-SE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781050" y="528639"/>
            <a:ext cx="764733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Sedangkan dalam buku „Manajemen Pengembangan Koleksi‟ dikatakan bahwa: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514350" y="1028699"/>
            <a:ext cx="8077200" cy="5295901"/>
          </a:xfrm>
          <a:noFill/>
        </p:spPr>
        <p:txBody>
          <a:bodyPr/>
          <a:lstStyle/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Keberadaan alat bantu seleksi bertujuan untuk mempermudah pustakawan selektor dalam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menentukan pilihan bahan perpustakaan yang akan dijadikan koleksi perpustakaannya.</a:t>
            </a: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Informasi yang dimuat dalam alat bantu seleksi dapat digolongkan ke dalam 2 jenis:</a:t>
            </a:r>
          </a:p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1. Informasi yang tidak terbatas pada data bibliografi saja, melainkan juga memuat keterangan isi bahan perpustakaan yang disajikan dalam bentuk anotasi, resensi/tinjauan, ataupun dalam bentuk abstrak/sari karangan.</a:t>
            </a:r>
          </a:p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2. Informasi yang hanya berupa data bibliografi saja (judul yang telah terbit/akan terbit, pengarang, penerbit, kota terbit, tahun terbit, dan kadang-kadang memuat harga).</a:t>
            </a:r>
            <a:endParaRPr lang="sv-SE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14401" y="314325"/>
            <a:ext cx="7569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Tujuan Alat Bantu Seleksi</a:t>
            </a: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 bldLvl="5"/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9032" y="627162"/>
            <a:ext cx="5581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Fungsi alat bantu bahan perpustakaan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450" y="1485900"/>
            <a:ext cx="7810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nn-NO" sz="2400" dirty="0" smtClean="0">
                <a:solidFill>
                  <a:schemeClr val="tx1"/>
                </a:solidFill>
              </a:rPr>
              <a:t>mengidentifikasi data bibliografi bahan perpustakaan, karena dalam alat bantu seleksi</a:t>
            </a:r>
            <a:r>
              <a:rPr lang="id-ID" sz="2400" dirty="0" smtClean="0">
                <a:solidFill>
                  <a:schemeClr val="tx1"/>
                </a:solidFill>
              </a:rPr>
              <a:t> terdapat judul, pengarang, kota terbit, penerbit, tahun terbit, ISBN, ISSN, harga, </a:t>
            </a:r>
            <a:r>
              <a:rPr lang="fi-FI" sz="2400" dirty="0" smtClean="0">
                <a:solidFill>
                  <a:schemeClr val="tx1"/>
                </a:solidFill>
              </a:rPr>
              <a:t>frekwensi/kala terbit serta kadang terdapat pula anotasi bahan perpustakaan tersebut.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d-ID" sz="2400" dirty="0" smtClean="0">
                <a:solidFill>
                  <a:schemeClr val="tx1"/>
                </a:solidFill>
              </a:rPr>
              <a:t> menentukan jenis bahan perpustakaan yang akan diadakan, karena di dalam alat bantu seleksi memuat berbagai jenis bahan perpustakaan (monograf, serial, CD, DVD, dan sebagainya).</a:t>
            </a:r>
          </a:p>
          <a:p>
            <a:pPr algn="just"/>
            <a:endParaRPr lang="en-US" sz="24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9032" y="627162"/>
            <a:ext cx="5581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Fungsi alat bantu bahan perpustakaan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50" y="1485900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d-ID" sz="2400" dirty="0" smtClean="0">
                <a:solidFill>
                  <a:schemeClr val="tx1"/>
                </a:solidFill>
              </a:rPr>
              <a:t> mengetahui keberadaan bahan perpustakaan yang akan diadakan, sehingga selektor dapat memperkirakan jarak tempuh bahan perpustakaan yang dipesan untuk sampai di perpustakaan pemesan.</a:t>
            </a:r>
          </a:p>
          <a:p>
            <a:pPr algn="just">
              <a:buFont typeface="Wingdings" pitchFamily="2" charset="2"/>
              <a:buChar char="Ø"/>
            </a:pPr>
            <a:r>
              <a:rPr lang="id-ID" sz="2400" dirty="0" smtClean="0">
                <a:solidFill>
                  <a:schemeClr val="tx1"/>
                </a:solidFill>
              </a:rPr>
              <a:t> merencanakan anggaran. Hal ini sangat penting bagi selektor karena dalam alat bantu </a:t>
            </a:r>
            <a:r>
              <a:rPr lang="fi-FI" sz="2400" dirty="0" smtClean="0">
                <a:solidFill>
                  <a:schemeClr val="tx1"/>
                </a:solidFill>
              </a:rPr>
              <a:t>seleksi terdapat variasi harga dari beragam jenis bahan perpustakaan serta pilihan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mutu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kulit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i="1" dirty="0" smtClean="0">
                <a:solidFill>
                  <a:schemeClr val="tx1"/>
                </a:solidFill>
              </a:rPr>
              <a:t>cover) </a:t>
            </a:r>
            <a:r>
              <a:rPr lang="en-US" sz="2400" i="1" dirty="0" err="1" smtClean="0">
                <a:solidFill>
                  <a:schemeClr val="tx1"/>
                </a:solidFill>
              </a:rPr>
              <a:t>bahan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perpustakaan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tercetak</a:t>
            </a:r>
            <a:r>
              <a:rPr lang="en-US" sz="2400" i="1" dirty="0" smtClean="0">
                <a:solidFill>
                  <a:schemeClr val="tx1"/>
                </a:solidFill>
              </a:rPr>
              <a:t> (hard cover </a:t>
            </a:r>
            <a:r>
              <a:rPr lang="en-US" sz="2400" i="1" dirty="0" err="1" smtClean="0">
                <a:solidFill>
                  <a:schemeClr val="tx1"/>
                </a:solidFill>
              </a:rPr>
              <a:t>atau</a:t>
            </a:r>
            <a:r>
              <a:rPr lang="en-US" sz="2400" i="1" dirty="0" smtClean="0">
                <a:solidFill>
                  <a:schemeClr val="tx1"/>
                </a:solidFill>
              </a:rPr>
              <a:t> paperback) </a:t>
            </a:r>
            <a:r>
              <a:rPr lang="en-US" sz="2400" i="1" dirty="0" err="1" smtClean="0">
                <a:solidFill>
                  <a:schemeClr val="tx1"/>
                </a:solidFill>
              </a:rPr>
              <a:t>atau</a:t>
            </a:r>
            <a:r>
              <a:rPr lang="id-ID" sz="2400" i="1" dirty="0" smtClean="0">
                <a:solidFill>
                  <a:schemeClr val="tx1"/>
                </a:solidFill>
              </a:rPr>
              <a:t> </a:t>
            </a:r>
            <a:r>
              <a:rPr lang="id-ID" sz="2400" dirty="0" smtClean="0">
                <a:solidFill>
                  <a:schemeClr val="tx1"/>
                </a:solidFill>
              </a:rPr>
              <a:t>terekam (mikrofilm/mikrofis atau bentuk lainnya) dan juga pilihan terhadap otoritas pengarang/ penanggungjawab karya.</a:t>
            </a:r>
            <a:endParaRPr lang="en-US" sz="24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15925" y="381000"/>
            <a:ext cx="8312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Jenis dan Kegunaan Alat Bantu Seleksi</a:t>
            </a:r>
            <a:endParaRPr lang="sv-SE" sz="2800" b="1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969963" y="992188"/>
            <a:ext cx="7273925" cy="563231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d-ID" sz="2000" dirty="0" smtClean="0">
                <a:solidFill>
                  <a:schemeClr val="tx1"/>
                </a:solidFill>
              </a:rPr>
              <a:t>Katalog penerbit dari berbagai penerbit baik dalam negeri maupun    luar negeri. </a:t>
            </a:r>
          </a:p>
          <a:p>
            <a:pPr algn="just"/>
            <a:r>
              <a:rPr lang="id-ID" sz="2000" dirty="0" smtClean="0">
                <a:solidFill>
                  <a:schemeClr val="tx1"/>
                </a:solidFill>
              </a:rPr>
              <a:t>Katalog </a:t>
            </a:r>
            <a:r>
              <a:rPr lang="sv-SE" sz="2000" dirty="0" smtClean="0">
                <a:solidFill>
                  <a:schemeClr val="tx1"/>
                </a:solidFill>
              </a:rPr>
              <a:t>penerbit berisi informasi bahan perpustakaan terbaru yang memuat judul, pengarang,</a:t>
            </a:r>
            <a:r>
              <a:rPr lang="id-ID" sz="2000" dirty="0" smtClean="0">
                <a:solidFill>
                  <a:schemeClr val="tx1"/>
                </a:solidFill>
              </a:rPr>
              <a:t> tahun terbit, penerbit, harga, edisi, jumlah halaman, ISBN, volume, ISSN, yang adakalanya memuat anotasi atau deskripsi cakupan isi bahan perpustakaan. </a:t>
            </a:r>
          </a:p>
          <a:p>
            <a:pPr algn="just"/>
            <a:r>
              <a:rPr lang="id-ID" sz="2000" dirty="0" smtClean="0">
                <a:solidFill>
                  <a:schemeClr val="tx1"/>
                </a:solidFill>
              </a:rPr>
              <a:t>Contoh : </a:t>
            </a:r>
          </a:p>
          <a:p>
            <a:pPr algn="just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</a:rPr>
              <a:t> Katalog Penerbit Gramedia; </a:t>
            </a:r>
          </a:p>
          <a:p>
            <a:pPr algn="just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</a:rPr>
              <a:t> Katalog Penerbit UI-Press; </a:t>
            </a:r>
          </a:p>
          <a:p>
            <a:pPr algn="just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</a:rPr>
              <a:t> Katalog Penerbit Gadjah Mada University Press; </a:t>
            </a:r>
          </a:p>
          <a:p>
            <a:pPr algn="just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</a:rPr>
              <a:t> Media Directory; </a:t>
            </a:r>
          </a:p>
          <a:p>
            <a:pPr algn="just">
              <a:buFont typeface="Arial" pitchFamily="34" charset="0"/>
              <a:buChar char="•"/>
            </a:pPr>
            <a:r>
              <a:rPr lang="id-ID" sz="2000" i="1" dirty="0" smtClean="0">
                <a:solidFill>
                  <a:schemeClr val="tx1"/>
                </a:solidFill>
              </a:rPr>
              <a:t> McGraw-Hill Catalog, yang sudah dikalsifikasikan </a:t>
            </a:r>
            <a:r>
              <a:rPr lang="id-ID" sz="2000" dirty="0" smtClean="0">
                <a:solidFill>
                  <a:schemeClr val="tx1"/>
                </a:solidFill>
              </a:rPr>
              <a:t>berdasarkan subjek, misanya kumpulan bahan perpustakaan tentang keperawatan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</a:rPr>
              <a:t>nursing catalog); </a:t>
            </a:r>
            <a:endParaRPr lang="id-ID" sz="2000" i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id-ID" sz="2000" i="1" dirty="0" smtClean="0">
                <a:solidFill>
                  <a:schemeClr val="tx1"/>
                </a:solidFill>
              </a:rPr>
              <a:t>  </a:t>
            </a:r>
            <a:r>
              <a:rPr lang="en-US" sz="2000" i="1" dirty="0" smtClean="0">
                <a:solidFill>
                  <a:schemeClr val="tx1"/>
                </a:solidFill>
              </a:rPr>
              <a:t>Peter Lang International Academic Publishing Group; </a:t>
            </a:r>
            <a:endParaRPr lang="id-ID" sz="2000" i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id-ID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ISEAS Institute</a:t>
            </a:r>
            <a:r>
              <a:rPr lang="id-ID" sz="2000" i="1" dirty="0" smtClean="0">
                <a:solidFill>
                  <a:schemeClr val="tx1"/>
                </a:solidFill>
              </a:rPr>
              <a:t> of Southeast Asian Studies Catalogue dan lain sebagainya. </a:t>
            </a:r>
          </a:p>
          <a:p>
            <a:r>
              <a:rPr lang="id-ID" sz="2000" dirty="0" smtClean="0"/>
              <a:t>-</a:t>
            </a:r>
            <a:endParaRPr lang="sv-SE" sz="2000" dirty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9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9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9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19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9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9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8788" y="754063"/>
            <a:ext cx="8245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3200" dirty="0" smtClean="0">
                <a:solidFill>
                  <a:schemeClr val="tx1"/>
                </a:solidFill>
              </a:rPr>
              <a:t>Di bawah ini, beberapa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katalog penerbit:</a:t>
            </a:r>
            <a:endParaRPr lang="sv-SE" sz="3200" b="1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74" y="2162174"/>
            <a:ext cx="2966758" cy="336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974" y="2181224"/>
            <a:ext cx="2916331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390650" y="304801"/>
            <a:ext cx="7455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i-FI" sz="3200" dirty="0" smtClean="0">
                <a:solidFill>
                  <a:schemeClr val="tx1"/>
                </a:solidFill>
              </a:rPr>
              <a:t>Jenis dan Kegunaan Alat Bantu Seleksi</a:t>
            </a:r>
            <a:endParaRPr lang="sv-SE" sz="3200" b="1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25475" y="933450"/>
            <a:ext cx="8348663" cy="221599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id-ID" sz="2000" dirty="0" smtClean="0">
                <a:solidFill>
                  <a:schemeClr val="tx1"/>
                </a:solidFill>
              </a:rPr>
              <a:t>2. Daftar buku IKAPI. </a:t>
            </a:r>
          </a:p>
          <a:p>
            <a:pPr algn="just"/>
            <a:r>
              <a:rPr lang="id-ID" sz="2000" dirty="0" smtClean="0">
                <a:solidFill>
                  <a:schemeClr val="tx1"/>
                </a:solidFill>
              </a:rPr>
              <a:t>	Daftar ini memuat informasi terbitan dari berbagai penerbit </a:t>
            </a:r>
            <a:r>
              <a:rPr lang="nn-NO" sz="2000" dirty="0" smtClean="0">
                <a:solidFill>
                  <a:schemeClr val="tx1"/>
                </a:solidFill>
              </a:rPr>
              <a:t>Indonesia yang tergabung dalam Ikatan Penerbit Indonesia (IKAPI). Terbit setiap tahun</a:t>
            </a:r>
          </a:p>
          <a:p>
            <a:pPr algn="just"/>
            <a:r>
              <a:rPr lang="sv-SE" sz="2000" dirty="0" smtClean="0">
                <a:solidFill>
                  <a:schemeClr val="tx1"/>
                </a:solidFill>
              </a:rPr>
              <a:t>dan merupakan alat verifikasi dari judul, pengarang, harga buku, ISBN, jumlah halaman</a:t>
            </a:r>
            <a:r>
              <a:rPr lang="id-ID" sz="2000" dirty="0" smtClean="0">
                <a:solidFill>
                  <a:schemeClr val="tx1"/>
                </a:solidFill>
              </a:rPr>
              <a:t> yang merupakan gabungan dari berbagai penerbit serta ilmu pengetahuan.</a:t>
            </a:r>
          </a:p>
          <a:p>
            <a:pPr algn="l" eaLnBrk="0" hangingPunct="0"/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3357563"/>
            <a:ext cx="1905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5700" y="24955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1919</TotalTime>
  <Words>848</Words>
  <Application>Microsoft Office PowerPoint</Application>
  <PresentationFormat>On-screen Show (4:3)</PresentationFormat>
  <Paragraphs>79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9_Concourse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Jenis dan Kegunaan Alat Bantu Seleksi</vt:lpstr>
      <vt:lpstr>Slide 11</vt:lpstr>
      <vt:lpstr>Slide 12</vt:lpstr>
      <vt:lpstr>Jenis dan Kegunaan Alat Bantu Seleksi</vt:lpstr>
      <vt:lpstr>Jenis dan Kegunaan Alat Bantu Seleksi</vt:lpstr>
      <vt:lpstr>Jenis dan Kegunaan Alat Bantu Seleksi</vt:lpstr>
      <vt:lpstr>Beberapa situs toko buku daring dan publikasi elektronik yang dapat dihubungi antara lain sebagai berikut:</vt:lpstr>
      <vt:lpstr>Slide 17</vt:lpstr>
    </vt:vector>
  </TitlesOfParts>
  <Company>FISIP UNS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Widodo</dc:creator>
  <cp:lastModifiedBy>win8</cp:lastModifiedBy>
  <cp:revision>448</cp:revision>
  <dcterms:created xsi:type="dcterms:W3CDTF">2010-04-06T04:47:35Z</dcterms:created>
  <dcterms:modified xsi:type="dcterms:W3CDTF">2015-08-31T04:21:51Z</dcterms:modified>
</cp:coreProperties>
</file>